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76"/>
  </p:notesMasterIdLst>
  <p:handoutMasterIdLst>
    <p:handoutMasterId r:id="rId77"/>
  </p:handoutMasterIdLst>
  <p:sldIdLst>
    <p:sldId id="353" r:id="rId3"/>
    <p:sldId id="354" r:id="rId4"/>
    <p:sldId id="355" r:id="rId5"/>
    <p:sldId id="356" r:id="rId6"/>
    <p:sldId id="357" r:id="rId7"/>
    <p:sldId id="358" r:id="rId8"/>
    <p:sldId id="359" r:id="rId9"/>
    <p:sldId id="360" r:id="rId10"/>
    <p:sldId id="361" r:id="rId11"/>
    <p:sldId id="362" r:id="rId12"/>
    <p:sldId id="363" r:id="rId13"/>
    <p:sldId id="364" r:id="rId14"/>
    <p:sldId id="365" r:id="rId15"/>
    <p:sldId id="366" r:id="rId16"/>
    <p:sldId id="367" r:id="rId17"/>
    <p:sldId id="368" r:id="rId18"/>
    <p:sldId id="369" r:id="rId19"/>
    <p:sldId id="370" r:id="rId20"/>
    <p:sldId id="371" r:id="rId21"/>
    <p:sldId id="372" r:id="rId22"/>
    <p:sldId id="373" r:id="rId23"/>
    <p:sldId id="374" r:id="rId24"/>
    <p:sldId id="375" r:id="rId25"/>
    <p:sldId id="376" r:id="rId26"/>
    <p:sldId id="377" r:id="rId27"/>
    <p:sldId id="378" r:id="rId28"/>
    <p:sldId id="379" r:id="rId29"/>
    <p:sldId id="380" r:id="rId30"/>
    <p:sldId id="381" r:id="rId31"/>
    <p:sldId id="382" r:id="rId32"/>
    <p:sldId id="383" r:id="rId33"/>
    <p:sldId id="384" r:id="rId34"/>
    <p:sldId id="385" r:id="rId35"/>
    <p:sldId id="386" r:id="rId36"/>
    <p:sldId id="387" r:id="rId37"/>
    <p:sldId id="388" r:id="rId38"/>
    <p:sldId id="389" r:id="rId39"/>
    <p:sldId id="390" r:id="rId40"/>
    <p:sldId id="391" r:id="rId41"/>
    <p:sldId id="392" r:id="rId42"/>
    <p:sldId id="393" r:id="rId43"/>
    <p:sldId id="394" r:id="rId44"/>
    <p:sldId id="396" r:id="rId45"/>
    <p:sldId id="397" r:id="rId46"/>
    <p:sldId id="398" r:id="rId47"/>
    <p:sldId id="395" r:id="rId48"/>
    <p:sldId id="399" r:id="rId49"/>
    <p:sldId id="404" r:id="rId50"/>
    <p:sldId id="400" r:id="rId51"/>
    <p:sldId id="401" r:id="rId52"/>
    <p:sldId id="402" r:id="rId53"/>
    <p:sldId id="403" r:id="rId54"/>
    <p:sldId id="405" r:id="rId55"/>
    <p:sldId id="406" r:id="rId56"/>
    <p:sldId id="407" r:id="rId57"/>
    <p:sldId id="408" r:id="rId58"/>
    <p:sldId id="409" r:id="rId59"/>
    <p:sldId id="410" r:id="rId60"/>
    <p:sldId id="411" r:id="rId61"/>
    <p:sldId id="412" r:id="rId62"/>
    <p:sldId id="413" r:id="rId63"/>
    <p:sldId id="414" r:id="rId64"/>
    <p:sldId id="415" r:id="rId65"/>
    <p:sldId id="416" r:id="rId66"/>
    <p:sldId id="417" r:id="rId67"/>
    <p:sldId id="418" r:id="rId68"/>
    <p:sldId id="419" r:id="rId69"/>
    <p:sldId id="424" r:id="rId70"/>
    <p:sldId id="420" r:id="rId71"/>
    <p:sldId id="421" r:id="rId72"/>
    <p:sldId id="422" r:id="rId73"/>
    <p:sldId id="423" r:id="rId74"/>
    <p:sldId id="351" r:id="rId75"/>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981" userDrawn="1">
          <p15:clr>
            <a:srgbClr val="A4A3A4"/>
          </p15:clr>
        </p15:guide>
        <p15:guide id="2" pos="295" userDrawn="1">
          <p15:clr>
            <a:srgbClr val="A4A3A4"/>
          </p15:clr>
        </p15:guide>
        <p15:guide id="3" orient="horz" pos="43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 id="6" name="Prabhu, Kalaiselvan" initials="PK" lastIdx="1" clrIdx="6">
    <p:extLst>
      <p:ext uri="{19B8F6BF-5375-455C-9EA6-DF929625EA0E}">
        <p15:presenceInfo xmlns:p15="http://schemas.microsoft.com/office/powerpoint/2012/main" userId="Prabhu, Kalaiselv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54A1"/>
    <a:srgbClr val="009EDA"/>
    <a:srgbClr val="8B0051"/>
    <a:srgbClr val="6C6D71"/>
    <a:srgbClr val="00BACE"/>
    <a:srgbClr val="575663"/>
    <a:srgbClr val="655764"/>
    <a:srgbClr val="5E676E"/>
    <a:srgbClr val="54616D"/>
    <a:srgbClr val="5957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5" d="100"/>
          <a:sy n="105" d="100"/>
        </p:scale>
        <p:origin x="1716" y="114"/>
      </p:cViewPr>
      <p:guideLst>
        <p:guide orient="horz" pos="981"/>
        <p:guide pos="295"/>
        <p:guide orient="horz" pos="432"/>
      </p:guideLst>
    </p:cSldViewPr>
  </p:slideViewPr>
  <p:outlineViewPr>
    <p:cViewPr>
      <p:scale>
        <a:sx n="33" d="100"/>
        <a:sy n="33" d="100"/>
      </p:scale>
      <p:origin x="0" y="-26022"/>
    </p:cViewPr>
  </p:outlineViewPr>
  <p:notesTextViewPr>
    <p:cViewPr>
      <p:scale>
        <a:sx n="100" d="100"/>
        <a:sy n="100" d="100"/>
      </p:scale>
      <p:origin x="0" y="0"/>
    </p:cViewPr>
  </p:notesTextViewPr>
  <p:sorterViewPr>
    <p:cViewPr>
      <p:scale>
        <a:sx n="66" d="100"/>
        <a:sy n="66" d="100"/>
      </p:scale>
      <p:origin x="0" y="-5250"/>
    </p:cViewPr>
  </p:sorterViewPr>
  <p:notesViewPr>
    <p:cSldViewPr snapToGrid="0" snapToObjects="1">
      <p:cViewPr varScale="1">
        <p:scale>
          <a:sx n="85" d="100"/>
          <a:sy n="85" d="100"/>
        </p:scale>
        <p:origin x="305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6/28/2019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12653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73</a:t>
            </a:fld>
            <a:endParaRPr lang="en-US"/>
          </a:p>
        </p:txBody>
      </p:sp>
    </p:spTree>
    <p:extLst>
      <p:ext uri="{BB962C8B-B14F-4D97-AF65-F5344CB8AC3E}">
        <p14:creationId xmlns:p14="http://schemas.microsoft.com/office/powerpoint/2010/main" val="1372981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lIns="0" tIns="0" rIns="0" bIns="0"/>
          <a:lstStyle>
            <a:lvl1pPr>
              <a:defRPr sz="3600">
                <a:solidFill>
                  <a:schemeClr val="tx2"/>
                </a:solidFill>
                <a:latin typeface="+mj-lt"/>
              </a:defRPr>
            </a:lvl1pPr>
          </a:lstStyle>
          <a:p>
            <a:r>
              <a:rPr lang="en-US" dirty="0"/>
              <a:t>Click to edit Master title style</a:t>
            </a:r>
          </a:p>
        </p:txBody>
      </p:sp>
      <p:sp>
        <p:nvSpPr>
          <p:cNvPr id="3" name="Content Placeholder 2"/>
          <p:cNvSpPr>
            <a:spLocks noGrp="1"/>
          </p:cNvSpPr>
          <p:nvPr>
            <p:ph idx="1"/>
          </p:nvPr>
        </p:nvSpPr>
        <p:spPr>
          <a:xfrm>
            <a:off x="457200" y="1557470"/>
            <a:ext cx="8229600" cy="4525963"/>
          </a:xfrm>
        </p:spPr>
        <p:txBody>
          <a:bodyPr lIns="0" tIns="0" rIns="0"/>
          <a:lstStyle>
            <a:lvl1pPr marL="255600" indent="-255600">
              <a:buClr>
                <a:srgbClr val="007FA3"/>
              </a:buClr>
              <a:buSzPct val="100000"/>
              <a:buFont typeface="Arial" panose="020B0604020202020204" pitchFamily="34" charset="0"/>
              <a:buChar char="•"/>
              <a:defRPr sz="2400">
                <a:latin typeface="+mn-lt"/>
              </a:defRPr>
            </a:lvl1pPr>
            <a:lvl2pPr marL="741600" indent="-284400">
              <a:buClr>
                <a:srgbClr val="007FA3"/>
              </a:buClr>
              <a:defRPr sz="2400">
                <a:latin typeface="+mn-lt"/>
              </a:defRPr>
            </a:lvl2pPr>
            <a:lvl3pPr indent="-230400">
              <a:buClr>
                <a:srgbClr val="007FA3"/>
              </a:buClr>
              <a:defRPr sz="2400">
                <a:latin typeface="+mn-lt"/>
              </a:defRPr>
            </a:lvl3pPr>
            <a:lvl4pPr indent="-230400">
              <a:buClr>
                <a:srgbClr val="007FA3"/>
              </a:buClr>
              <a:defRPr sz="2400">
                <a:latin typeface="+mn-lt"/>
              </a:defRPr>
            </a:lvl4pPr>
            <a:lvl5pPr indent="-230400">
              <a:buClr>
                <a:srgbClr val="007FA3"/>
              </a:buClr>
              <a:defRPr sz="2400">
                <a:latin typeface="+mn-lt"/>
              </a:defRPr>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6/28/2019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567289351"/>
      </p:ext>
    </p:extLst>
  </p:cSld>
  <p:clrMapOvr>
    <a:masterClrMapping/>
  </p:clrMapOvr>
  <p:extLst mod="1">
    <p:ext uri="{DCECCB84-F9BA-43D5-87BE-67443E8EF086}">
      <p15:sldGuideLst xmlns:p15="http://schemas.microsoft.com/office/powerpoint/2012/main">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28600"/>
            <a:ext cx="8229600" cy="106679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8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26302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0" tIns="0" rIns="0" bIns="0"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0" tIns="0" rIns="0" bIns="0" anchor="t" anchorCtr="0"/>
          <a:lstStyle>
            <a:lvl1pPr marL="0" marR="0" lvl="0" indent="0" algn="l" rtl="0">
              <a:spcBef>
                <a:spcPts val="0"/>
              </a:spcBef>
              <a:buClr>
                <a:srgbClr val="007FA3"/>
              </a:buClr>
              <a:buFont typeface="Arial"/>
              <a:buNone/>
              <a:defRPr sz="18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245734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mn-lt"/>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1"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dirty="0"/>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63" name="Shape 63"/>
          <p:cNvSpPr txBox="1">
            <a:spLocks noGrp="1"/>
          </p:cNvSpPr>
          <p:nvPr>
            <p:ph type="body" idx="1"/>
          </p:nvPr>
        </p:nvSpPr>
        <p:spPr>
          <a:xfrm>
            <a:off x="457200" y="816429"/>
            <a:ext cx="82296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64" name="Shape 64"/>
          <p:cNvSpPr txBox="1">
            <a:spLocks noGrp="1"/>
          </p:cNvSpPr>
          <p:nvPr>
            <p:ph type="body" idx="2"/>
          </p:nvPr>
        </p:nvSpPr>
        <p:spPr>
          <a:xfrm>
            <a:off x="457200" y="1600200"/>
            <a:ext cx="8229600" cy="45259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0" name="Shape 70"/>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a:p>
        </p:txBody>
      </p:sp>
      <p:sp>
        <p:nvSpPr>
          <p:cNvPr id="71" name="Shape 7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dirty="0"/>
          </a:p>
        </p:txBody>
      </p:sp>
      <p:sp>
        <p:nvSpPr>
          <p:cNvPr id="41" name="Shape 41"/>
          <p:cNvSpPr txBox="1">
            <a:spLocks noGrp="1"/>
          </p:cNvSpPr>
          <p:nvPr>
            <p:ph type="body" idx="3"/>
          </p:nvPr>
        </p:nvSpPr>
        <p:spPr>
          <a:xfrm>
            <a:off x="5029200" y="3200401"/>
            <a:ext cx="3657600" cy="602738"/>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3" name="Content Placeholder 2"/>
          <p:cNvSpPr>
            <a:spLocks noGrp="1"/>
          </p:cNvSpPr>
          <p:nvPr>
            <p:ph sz="quarter" idx="14"/>
          </p:nvPr>
        </p:nvSpPr>
        <p:spPr>
          <a:xfrm>
            <a:off x="5029200" y="4640263"/>
            <a:ext cx="3675063" cy="1050925"/>
          </a:xfrm>
        </p:spPr>
        <p:txBody>
          <a:bodyPr/>
          <a:lstStyle>
            <a:lvl1pPr marL="101600" indent="0">
              <a:buNone/>
              <a:defRPr/>
            </a:lvl1pPr>
          </a:lstStyle>
          <a:p>
            <a:pPr lvl="0"/>
            <a:endParaRPr lang="en-US" dirty="0"/>
          </a:p>
        </p:txBody>
      </p:sp>
    </p:spTree>
    <p:extLst>
      <p:ext uri="{BB962C8B-B14F-4D97-AF65-F5344CB8AC3E}">
        <p14:creationId xmlns:p14="http://schemas.microsoft.com/office/powerpoint/2010/main" val="3068857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4117686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dirty="0"/>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121271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On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3427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Tree>
    <p:extLst>
      <p:ext uri="{BB962C8B-B14F-4D97-AF65-F5344CB8AC3E}">
        <p14:creationId xmlns:p14="http://schemas.microsoft.com/office/powerpoint/2010/main" val="3678147491"/>
      </p:ext>
    </p:extLst>
  </p:cSld>
  <p:clrMapOvr>
    <a:masterClrMapping/>
  </p:clrMapOvr>
  <p:extLst mod="1">
    <p:ext uri="{DCECCB84-F9BA-43D5-87BE-67443E8EF086}">
      <p15:sldGuideLst xmlns:p15="http://schemas.microsoft.com/office/powerpoint/2012/main">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1836354"/>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3632200"/>
            <a:ext cx="8229600" cy="179387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748656664"/>
      </p:ext>
    </p:extLst>
  </p:cSld>
  <p:clrMapOvr>
    <a:masterClrMapping/>
  </p:clrMapOvr>
  <p:extLst mod="1">
    <p:ext uri="{DCECCB84-F9BA-43D5-87BE-67443E8EF086}">
      <p15:sldGuideLst xmlns:p15="http://schemas.microsoft.com/office/powerpoint/2012/main">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126378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3063790"/>
            <a:ext cx="8229600" cy="1183470"/>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4490938"/>
            <a:ext cx="8229600" cy="126057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266143735"/>
      </p:ext>
    </p:extLst>
  </p:cSld>
  <p:clrMapOvr>
    <a:masterClrMapping/>
  </p:clrMapOvr>
  <p:extLst mod="1">
    <p:ext uri="{DCECCB84-F9BA-43D5-87BE-67443E8EF086}">
      <p15:sldGuideLst xmlns:p15="http://schemas.microsoft.com/office/powerpoint/2012/main">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895050"/>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760292"/>
            <a:ext cx="8229600" cy="1076770"/>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4016772"/>
            <a:ext cx="8229600" cy="1016701"/>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5155500"/>
            <a:ext cx="8232775" cy="91192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762941656"/>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Fiv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70830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451377"/>
            <a:ext cx="8229600" cy="735437"/>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3486685"/>
            <a:ext cx="8229600" cy="716830"/>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4503386"/>
            <a:ext cx="8232775" cy="716828"/>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5494338"/>
            <a:ext cx="8229600" cy="55562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415060848"/>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ix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59517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273743"/>
            <a:ext cx="8229600" cy="554915"/>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2950895"/>
            <a:ext cx="8229600" cy="535791"/>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639492"/>
            <a:ext cx="8232775" cy="677152"/>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4469451"/>
            <a:ext cx="8229600" cy="598206"/>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8"/>
          </p:nvPr>
        </p:nvSpPr>
        <p:spPr>
          <a:xfrm>
            <a:off x="457200" y="5221288"/>
            <a:ext cx="8232775" cy="641350"/>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744271391"/>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even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407853"/>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116988"/>
            <a:ext cx="8229600" cy="41256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2734849"/>
            <a:ext cx="8229600" cy="433357"/>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365732"/>
            <a:ext cx="8232775" cy="465069"/>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3938594"/>
            <a:ext cx="8229600" cy="443837"/>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8"/>
          </p:nvPr>
        </p:nvSpPr>
        <p:spPr>
          <a:xfrm>
            <a:off x="457200" y="4569758"/>
            <a:ext cx="8232775" cy="464206"/>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19"/>
          </p:nvPr>
        </p:nvSpPr>
        <p:spPr>
          <a:xfrm>
            <a:off x="457200" y="5221288"/>
            <a:ext cx="8229600" cy="551633"/>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377977732"/>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Eight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407853"/>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116988"/>
            <a:ext cx="8229600" cy="41256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2734849"/>
            <a:ext cx="8229600" cy="433357"/>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365732"/>
            <a:ext cx="8232775" cy="38553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3938595"/>
            <a:ext cx="8229600" cy="378050"/>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8"/>
          </p:nvPr>
        </p:nvSpPr>
        <p:spPr>
          <a:xfrm>
            <a:off x="457200" y="4503969"/>
            <a:ext cx="8232775" cy="38422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19"/>
          </p:nvPr>
        </p:nvSpPr>
        <p:spPr>
          <a:xfrm>
            <a:off x="457200" y="5069348"/>
            <a:ext cx="8229600" cy="451321"/>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57200" y="5614988"/>
            <a:ext cx="8232775" cy="444500"/>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622864151"/>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17">
            <a:alphaModFix/>
            <a:extLst>
              <a:ext uri="{28A0092B-C50C-407E-A947-70E740481C1C}">
                <a14:useLocalDpi xmlns:a14="http://schemas.microsoft.com/office/drawing/2010/main" val="0"/>
              </a:ext>
            </a:extLst>
          </a:blip>
          <a:srcRect/>
          <a:stretch/>
        </p:blipFill>
        <p:spPr>
          <a:xfrm>
            <a:off x="443972" y="6429709"/>
            <a:ext cx="917999" cy="279914"/>
          </a:xfrm>
          <a:prstGeom prst="rect">
            <a:avLst/>
          </a:prstGeom>
          <a:noFill/>
          <a:ln>
            <a:noFill/>
          </a:ln>
        </p:spPr>
      </p:pic>
      <p:sp>
        <p:nvSpPr>
          <p:cNvPr id="16" name="Text Placeholder 5"/>
          <p:cNvSpPr txBox="1">
            <a:spLocks/>
          </p:cNvSpPr>
          <p:nvPr userDrawn="1"/>
        </p:nvSpPr>
        <p:spPr>
          <a:xfrm>
            <a:off x="2643809" y="6488917"/>
            <a:ext cx="6111621" cy="368298"/>
          </a:xfrm>
          <a:prstGeom prst="rect">
            <a:avLst/>
          </a:prstGeom>
        </p:spPr>
        <p:txBody>
          <a:bodyPr anchor="ctr"/>
          <a:lst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2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2020 Pearson Education, Inc. All Rights Reserved</a:t>
            </a:r>
          </a:p>
        </p:txBody>
      </p:sp>
    </p:spTree>
  </p:cSld>
  <p:clrMap bg1="lt1" tx1="dk1" bg2="dk2" tx2="lt2" accent1="accent1" accent2="accent2" accent3="accent3" accent4="accent4" accent5="accent5" accent6="accent6" hlink="hlink" folHlink="folHlink"/>
  <p:sldLayoutIdLst>
    <p:sldLayoutId id="214748367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666" r:id="rId10"/>
    <p:sldLayoutId id="2147483665" r:id="rId11"/>
    <p:sldLayoutId id="2147483651" r:id="rId12"/>
    <p:sldLayoutId id="2147483654" r:id="rId13"/>
    <p:sldLayoutId id="2147483655" r:id="rId14"/>
    <p:sldLayoutId id="2147483656"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2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5">
            <a:alphaModFix/>
            <a:extLst>
              <a:ext uri="{28A0092B-C50C-407E-A947-70E740481C1C}">
                <a14:useLocalDpi xmlns:a14="http://schemas.microsoft.com/office/drawing/2010/main" val="0"/>
              </a:ext>
            </a:extLst>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0283969"/>
      </p:ext>
    </p:extLst>
  </p:cSld>
  <p:clrMap bg1="lt1" tx1="dk1" bg2="dk2" tx2="lt2" accent1="accent1" accent2="accent2" accent3="accent3" accent4="accent4" accent5="accent5" accent6="accent6" hlink="hlink" folHlink="folHlink"/>
  <p:sldLayoutIdLst>
    <p:sldLayoutId id="2147483664" r:id="rId1"/>
    <p:sldLayoutId id="2147483693" r:id="rId2"/>
    <p:sldLayoutId id="2147483702"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8.svg"/></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24692"/>
            <a:ext cx="8298230" cy="911482"/>
          </a:xfrm>
        </p:spPr>
        <p:txBody>
          <a:bodyPr anchor="ctr"/>
          <a:lstStyle/>
          <a:p>
            <a:r>
              <a:rPr lang="en-US" sz="2800" dirty="0">
                <a:latin typeface="+mj-lt"/>
              </a:rPr>
              <a:t>The Cultural Landscape: An Introduction to Human Geography</a:t>
            </a:r>
            <a:endParaRPr lang="en-US" altLang="en-US" sz="2800" dirty="0">
              <a:solidFill>
                <a:schemeClr val="tx2"/>
              </a:solidFill>
              <a:latin typeface="+mj-lt"/>
              <a:cs typeface="Times New Roman" panose="02020603050405020304" pitchFamily="18" charset="0"/>
            </a:endParaRPr>
          </a:p>
        </p:txBody>
      </p:sp>
      <p:sp>
        <p:nvSpPr>
          <p:cNvPr id="3" name="Text Placeholder 2"/>
          <p:cNvSpPr>
            <a:spLocks noGrp="1"/>
          </p:cNvSpPr>
          <p:nvPr>
            <p:ph type="body" idx="1"/>
          </p:nvPr>
        </p:nvSpPr>
        <p:spPr>
          <a:xfrm>
            <a:off x="457200" y="1122217"/>
            <a:ext cx="8229600" cy="348255"/>
          </a:xfrm>
        </p:spPr>
        <p:txBody>
          <a:bodyPr anchor="ctr"/>
          <a:lstStyle/>
          <a:p>
            <a:pPr eaLnBrk="1" hangingPunct="1">
              <a:defRPr/>
            </a:pPr>
            <a:r>
              <a:rPr lang="en-US" dirty="0">
                <a:latin typeface="+mn-lt"/>
              </a:rPr>
              <a:t>Thirteenth</a:t>
            </a:r>
            <a:r>
              <a:rPr lang="en-US" altLang="en-US" dirty="0">
                <a:solidFill>
                  <a:schemeClr val="tx2"/>
                </a:solidFill>
                <a:latin typeface="+mn-lt"/>
              </a:rPr>
              <a:t> Edition</a:t>
            </a:r>
          </a:p>
        </p:txBody>
      </p:sp>
      <p:sp>
        <p:nvSpPr>
          <p:cNvPr id="4" name="Text Placeholder 3"/>
          <p:cNvSpPr>
            <a:spLocks noGrp="1"/>
          </p:cNvSpPr>
          <p:nvPr>
            <p:ph type="body" idx="2"/>
          </p:nvPr>
        </p:nvSpPr>
        <p:spPr>
          <a:xfrm>
            <a:off x="5029200" y="2151529"/>
            <a:ext cx="3657600" cy="788104"/>
          </a:xfrm>
        </p:spPr>
        <p:txBody>
          <a:bodyPr/>
          <a:lstStyle/>
          <a:p>
            <a:pPr algn="ctr">
              <a:spcBef>
                <a:spcPts val="1500"/>
              </a:spcBef>
            </a:pPr>
            <a:r>
              <a:rPr lang="en-US" altLang="en-US" b="1" dirty="0">
                <a:latin typeface="+mn-lt"/>
                <a:ea typeface="Segoe UI Symbol" panose="020B0502040204020203" pitchFamily="34" charset="0"/>
              </a:rPr>
              <a:t>Chapter 5 Lecture</a:t>
            </a:r>
          </a:p>
        </p:txBody>
      </p:sp>
      <p:sp>
        <p:nvSpPr>
          <p:cNvPr id="5" name="Text Placeholder 4"/>
          <p:cNvSpPr>
            <a:spLocks noGrp="1"/>
          </p:cNvSpPr>
          <p:nvPr>
            <p:ph type="body" idx="3"/>
          </p:nvPr>
        </p:nvSpPr>
        <p:spPr>
          <a:xfrm>
            <a:off x="5029200" y="3200400"/>
            <a:ext cx="3657600" cy="652587"/>
          </a:xfrm>
        </p:spPr>
        <p:txBody>
          <a:bodyPr/>
          <a:lstStyle/>
          <a:p>
            <a:pPr algn="ctr"/>
            <a:r>
              <a:rPr lang="en-US" altLang="en-US" dirty="0">
                <a:solidFill>
                  <a:srgbClr val="000000"/>
                </a:solidFill>
                <a:latin typeface="Arial (body)"/>
              </a:rPr>
              <a:t>Languages</a:t>
            </a:r>
          </a:p>
        </p:txBody>
      </p:sp>
      <p:pic>
        <p:nvPicPr>
          <p:cNvPr id="10" name="Picture 9" descr="Front Cover: The Cultural Landscape: An Introduction to Human Geography Thirteenth Edition by Rubenstei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805" y="1614517"/>
            <a:ext cx="3921296" cy="4772167"/>
          </a:xfrm>
          <a:prstGeom prst="rect">
            <a:avLst/>
          </a:prstGeom>
          <a:ln w="9525">
            <a:solidFill>
              <a:schemeClr val="tx1"/>
            </a:solidFill>
          </a:ln>
        </p:spPr>
      </p:pic>
      <p:sp>
        <p:nvSpPr>
          <p:cNvPr id="6" name="Text Placeholder 5"/>
          <p:cNvSpPr>
            <a:spLocks noGrp="1"/>
          </p:cNvSpPr>
          <p:nvPr>
            <p:ph type="body" idx="13"/>
          </p:nvPr>
        </p:nvSpPr>
        <p:spPr>
          <a:xfrm>
            <a:off x="2643809" y="6490310"/>
            <a:ext cx="6111621" cy="396070"/>
          </a:xfrm>
        </p:spPr>
        <p:txBody>
          <a:bodyPr anchor="ct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2020 Pearson Education, Inc. All Rights Reserved</a:t>
            </a:r>
          </a:p>
        </p:txBody>
      </p:sp>
    </p:spTree>
    <p:extLst>
      <p:ext uri="{BB962C8B-B14F-4D97-AF65-F5344CB8AC3E}">
        <p14:creationId xmlns:p14="http://schemas.microsoft.com/office/powerpoint/2010/main" val="12128194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p:txBody>
          <a:bodyPr/>
          <a:lstStyle/>
          <a:p>
            <a:r>
              <a:rPr lang="en-US" altLang="en-US" dirty="0"/>
              <a:t>5.1.2 Distribution of Languages</a:t>
            </a:r>
            <a:r>
              <a:rPr lang="en-US" dirty="0"/>
              <a:t> </a:t>
            </a:r>
            <a:r>
              <a:rPr lang="en-US" sz="2000" b="0" dirty="0"/>
              <a:t>(1 of 2)</a:t>
            </a:r>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a:xfrm>
            <a:off x="457200" y="1556326"/>
            <a:ext cx="8229600" cy="738797"/>
          </a:xfrm>
        </p:spPr>
        <p:txBody>
          <a:bodyPr/>
          <a:lstStyle/>
          <a:p>
            <a:pPr marL="432" indent="0">
              <a:buNone/>
            </a:pPr>
            <a:r>
              <a:rPr lang="en-US" b="1" dirty="0"/>
              <a:t>Figure 5-4:</a:t>
            </a:r>
            <a:r>
              <a:rPr lang="en-US" dirty="0"/>
              <a:t> Global map featuring distribution of all language families with &gt;7 million speakers.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7101" y="2314955"/>
            <a:ext cx="6509798" cy="4094990"/>
          </a:xfrm>
          <a:prstGeom prst="rect">
            <a:avLst/>
          </a:prstGeom>
        </p:spPr>
      </p:pic>
      <p:sp>
        <p:nvSpPr>
          <p:cNvPr id="8" name="TextBox 7"/>
          <p:cNvSpPr txBox="1"/>
          <p:nvPr/>
        </p:nvSpPr>
        <p:spPr>
          <a:xfrm>
            <a:off x="5569843" y="5026139"/>
            <a:ext cx="463588" cy="276999"/>
          </a:xfrm>
          <a:prstGeom prst="rect">
            <a:avLst/>
          </a:prstGeom>
          <a:noFill/>
        </p:spPr>
        <p:txBody>
          <a:bodyPr wrap="none" rtlCol="0">
            <a:spAutoFit/>
          </a:bodyPr>
          <a:lstStyle/>
          <a:p>
            <a:pPr algn="ctr"/>
            <a:r>
              <a:rPr lang="en-IN" sz="600" b="1" i="1" dirty="0">
                <a:solidFill>
                  <a:srgbClr val="4CC8F2"/>
                </a:solidFill>
              </a:rPr>
              <a:t>INDIAN</a:t>
            </a:r>
          </a:p>
          <a:p>
            <a:pPr algn="ctr"/>
            <a:r>
              <a:rPr lang="en-IN" sz="600" b="1" i="1" dirty="0">
                <a:solidFill>
                  <a:srgbClr val="4CC8F2"/>
                </a:solidFill>
              </a:rPr>
              <a:t>OCEAN</a:t>
            </a:r>
          </a:p>
        </p:txBody>
      </p:sp>
      <p:sp>
        <p:nvSpPr>
          <p:cNvPr id="9" name="TextBox 8"/>
          <p:cNvSpPr txBox="1"/>
          <p:nvPr/>
        </p:nvSpPr>
        <p:spPr>
          <a:xfrm>
            <a:off x="3347013" y="4131756"/>
            <a:ext cx="569388" cy="276999"/>
          </a:xfrm>
          <a:prstGeom prst="rect">
            <a:avLst/>
          </a:prstGeom>
          <a:noFill/>
        </p:spPr>
        <p:txBody>
          <a:bodyPr wrap="none" rtlCol="0">
            <a:spAutoFit/>
          </a:bodyPr>
          <a:lstStyle/>
          <a:p>
            <a:pPr algn="ctr"/>
            <a:r>
              <a:rPr lang="en-IN" sz="600" b="1" i="1" dirty="0">
                <a:solidFill>
                  <a:srgbClr val="4CC8F2"/>
                </a:solidFill>
              </a:rPr>
              <a:t>ATLANTIC</a:t>
            </a:r>
          </a:p>
          <a:p>
            <a:pPr algn="ctr"/>
            <a:r>
              <a:rPr lang="en-IN" sz="600" b="1" i="1" dirty="0">
                <a:solidFill>
                  <a:srgbClr val="4CC8F2"/>
                </a:solidFill>
              </a:rPr>
              <a:t>OCEAN</a:t>
            </a:r>
          </a:p>
        </p:txBody>
      </p:sp>
      <p:sp>
        <p:nvSpPr>
          <p:cNvPr id="10" name="TextBox 9"/>
          <p:cNvSpPr txBox="1"/>
          <p:nvPr/>
        </p:nvSpPr>
        <p:spPr>
          <a:xfrm>
            <a:off x="7189307" y="5478242"/>
            <a:ext cx="535403" cy="130805"/>
          </a:xfrm>
          <a:prstGeom prst="rect">
            <a:avLst/>
          </a:prstGeom>
          <a:noFill/>
        </p:spPr>
        <p:txBody>
          <a:bodyPr wrap="none" rtlCol="0">
            <a:spAutoFit/>
          </a:bodyPr>
          <a:lstStyle/>
          <a:p>
            <a:pPr algn="ctr"/>
            <a:r>
              <a:rPr lang="en-IN" sz="250" b="1" i="1" spc="-10" dirty="0">
                <a:solidFill>
                  <a:srgbClr val="01A7EC"/>
                </a:solidFill>
                <a:effectLst>
                  <a:glow rad="127000">
                    <a:schemeClr val="bg1"/>
                  </a:glow>
                </a:effectLst>
                <a:latin typeface="+mn-lt"/>
              </a:rPr>
              <a:t>TROPIC OF CAPRICORN</a:t>
            </a:r>
          </a:p>
        </p:txBody>
      </p:sp>
      <p:sp>
        <p:nvSpPr>
          <p:cNvPr id="11" name="TextBox 10"/>
          <p:cNvSpPr txBox="1"/>
          <p:nvPr/>
        </p:nvSpPr>
        <p:spPr>
          <a:xfrm>
            <a:off x="7374549" y="4887479"/>
            <a:ext cx="341440" cy="133883"/>
          </a:xfrm>
          <a:prstGeom prst="rect">
            <a:avLst/>
          </a:prstGeom>
          <a:noFill/>
        </p:spPr>
        <p:txBody>
          <a:bodyPr wrap="none" rtlCol="0">
            <a:spAutoFit/>
          </a:bodyPr>
          <a:lstStyle/>
          <a:p>
            <a:pPr algn="ctr"/>
            <a:r>
              <a:rPr lang="en-IN" sz="270" b="1" i="1" spc="-20" dirty="0">
                <a:solidFill>
                  <a:srgbClr val="00A7EC"/>
                </a:solidFill>
                <a:latin typeface="+mn-lt"/>
              </a:rPr>
              <a:t>EQUATOR</a:t>
            </a:r>
          </a:p>
        </p:txBody>
      </p:sp>
      <p:sp>
        <p:nvSpPr>
          <p:cNvPr id="12" name="TextBox 11"/>
          <p:cNvSpPr txBox="1"/>
          <p:nvPr/>
        </p:nvSpPr>
        <p:spPr>
          <a:xfrm>
            <a:off x="7112498" y="4550119"/>
            <a:ext cx="492443" cy="276999"/>
          </a:xfrm>
          <a:prstGeom prst="rect">
            <a:avLst/>
          </a:prstGeom>
          <a:noFill/>
        </p:spPr>
        <p:txBody>
          <a:bodyPr wrap="none" rtlCol="0">
            <a:spAutoFit/>
          </a:bodyPr>
          <a:lstStyle/>
          <a:p>
            <a:pPr algn="ctr"/>
            <a:r>
              <a:rPr lang="en-IN" sz="600" b="1" i="1" dirty="0">
                <a:solidFill>
                  <a:srgbClr val="4CC8F2"/>
                </a:solidFill>
              </a:rPr>
              <a:t>PACIFIC</a:t>
            </a:r>
          </a:p>
          <a:p>
            <a:pPr algn="ctr"/>
            <a:r>
              <a:rPr lang="en-IN" sz="600" b="1" i="1" dirty="0">
                <a:solidFill>
                  <a:srgbClr val="4CC8F2"/>
                </a:solidFill>
              </a:rPr>
              <a:t>OCEAN</a:t>
            </a:r>
          </a:p>
        </p:txBody>
      </p:sp>
      <p:sp>
        <p:nvSpPr>
          <p:cNvPr id="13" name="TextBox 12"/>
          <p:cNvSpPr txBox="1"/>
          <p:nvPr/>
        </p:nvSpPr>
        <p:spPr>
          <a:xfrm>
            <a:off x="6818075" y="4353605"/>
            <a:ext cx="540533" cy="135422"/>
          </a:xfrm>
          <a:prstGeom prst="rect">
            <a:avLst/>
          </a:prstGeom>
          <a:noFill/>
        </p:spPr>
        <p:txBody>
          <a:bodyPr wrap="none" rtlCol="0">
            <a:spAutoFit/>
          </a:bodyPr>
          <a:lstStyle/>
          <a:p>
            <a:pPr algn="ctr"/>
            <a:r>
              <a:rPr lang="en-IN" sz="270" b="1" i="1" dirty="0">
                <a:solidFill>
                  <a:srgbClr val="00A7EC"/>
                </a:solidFill>
                <a:latin typeface="+mn-lt"/>
              </a:rPr>
              <a:t>TROPIC </a:t>
            </a:r>
            <a:r>
              <a:rPr lang="en-IN" sz="270" b="1" i="1" dirty="0" smtClean="0">
                <a:solidFill>
                  <a:srgbClr val="00A7EC"/>
                </a:solidFill>
                <a:latin typeface="+mn-lt"/>
              </a:rPr>
              <a:t>OF CANCER</a:t>
            </a:r>
            <a:endParaRPr lang="en-IN" sz="270" b="1" i="1" dirty="0">
              <a:solidFill>
                <a:srgbClr val="00A7EC"/>
              </a:solidFill>
              <a:latin typeface="+mn-lt"/>
            </a:endParaRPr>
          </a:p>
        </p:txBody>
      </p:sp>
      <p:sp>
        <p:nvSpPr>
          <p:cNvPr id="14" name="TextBox 13"/>
          <p:cNvSpPr txBox="1"/>
          <p:nvPr/>
        </p:nvSpPr>
        <p:spPr>
          <a:xfrm>
            <a:off x="1912441" y="5099445"/>
            <a:ext cx="492444" cy="276999"/>
          </a:xfrm>
          <a:prstGeom prst="rect">
            <a:avLst/>
          </a:prstGeom>
          <a:noFill/>
        </p:spPr>
        <p:txBody>
          <a:bodyPr wrap="none" rtlCol="0">
            <a:spAutoFit/>
          </a:bodyPr>
          <a:lstStyle/>
          <a:p>
            <a:pPr algn="ctr"/>
            <a:r>
              <a:rPr lang="en-IN" sz="600" b="1" i="1" dirty="0">
                <a:solidFill>
                  <a:srgbClr val="4CC8F2"/>
                </a:solidFill>
              </a:rPr>
              <a:t>PACIFIC</a:t>
            </a:r>
          </a:p>
          <a:p>
            <a:pPr algn="ctr"/>
            <a:r>
              <a:rPr lang="en-IN" sz="600" b="1" i="1" dirty="0">
                <a:solidFill>
                  <a:srgbClr val="4CC8F2"/>
                </a:solidFill>
              </a:rPr>
              <a:t>OCEAN</a:t>
            </a:r>
          </a:p>
        </p:txBody>
      </p:sp>
      <p:sp>
        <p:nvSpPr>
          <p:cNvPr id="15" name="TextBox 14"/>
          <p:cNvSpPr txBox="1"/>
          <p:nvPr/>
        </p:nvSpPr>
        <p:spPr>
          <a:xfrm>
            <a:off x="2215058" y="4711649"/>
            <a:ext cx="386644" cy="138499"/>
          </a:xfrm>
          <a:prstGeom prst="rect">
            <a:avLst/>
          </a:prstGeom>
          <a:noFill/>
        </p:spPr>
        <p:txBody>
          <a:bodyPr wrap="none" rtlCol="0">
            <a:spAutoFit/>
          </a:bodyPr>
          <a:lstStyle/>
          <a:p>
            <a:r>
              <a:rPr lang="en-IN" sz="300" b="1" dirty="0">
                <a:solidFill>
                  <a:schemeClr val="tx1"/>
                </a:solidFill>
              </a:rPr>
              <a:t>2</a:t>
            </a:r>
            <a:r>
              <a:rPr lang="en-IN" sz="300" b="1" dirty="0" smtClean="0">
                <a:solidFill>
                  <a:schemeClr val="tx1"/>
                </a:solidFill>
              </a:rPr>
              <a:t>,000 </a:t>
            </a:r>
            <a:r>
              <a:rPr lang="en-IN" sz="300" b="1" dirty="0">
                <a:solidFill>
                  <a:schemeClr val="tx1"/>
                </a:solidFill>
              </a:rPr>
              <a:t>Miles</a:t>
            </a:r>
          </a:p>
        </p:txBody>
      </p:sp>
      <p:sp>
        <p:nvSpPr>
          <p:cNvPr id="16" name="TextBox 15"/>
          <p:cNvSpPr txBox="1"/>
          <p:nvPr/>
        </p:nvSpPr>
        <p:spPr>
          <a:xfrm>
            <a:off x="2020965" y="4792671"/>
            <a:ext cx="487634" cy="138499"/>
          </a:xfrm>
          <a:prstGeom prst="rect">
            <a:avLst/>
          </a:prstGeom>
          <a:noFill/>
        </p:spPr>
        <p:txBody>
          <a:bodyPr wrap="none" rtlCol="0">
            <a:spAutoFit/>
          </a:bodyPr>
          <a:lstStyle/>
          <a:p>
            <a:r>
              <a:rPr lang="en-IN" sz="300" b="1" dirty="0">
                <a:solidFill>
                  <a:schemeClr val="tx1"/>
                </a:solidFill>
              </a:rPr>
              <a:t>2</a:t>
            </a:r>
            <a:r>
              <a:rPr lang="en-IN" sz="300" b="1" dirty="0" smtClean="0">
                <a:solidFill>
                  <a:schemeClr val="tx1"/>
                </a:solidFill>
              </a:rPr>
              <a:t>,000 </a:t>
            </a:r>
            <a:r>
              <a:rPr lang="en-IN" sz="300" b="1" dirty="0" err="1">
                <a:solidFill>
                  <a:schemeClr val="tx1"/>
                </a:solidFill>
              </a:rPr>
              <a:t>Kilometers</a:t>
            </a:r>
            <a:endParaRPr lang="en-IN" sz="300" b="1" dirty="0">
              <a:solidFill>
                <a:schemeClr val="tx1"/>
              </a:solidFill>
            </a:endParaRPr>
          </a:p>
        </p:txBody>
      </p:sp>
      <p:sp>
        <p:nvSpPr>
          <p:cNvPr id="17" name="TextBox 16"/>
          <p:cNvSpPr txBox="1"/>
          <p:nvPr/>
        </p:nvSpPr>
        <p:spPr>
          <a:xfrm>
            <a:off x="1954240" y="4711383"/>
            <a:ext cx="279244" cy="138499"/>
          </a:xfrm>
          <a:prstGeom prst="rect">
            <a:avLst/>
          </a:prstGeom>
          <a:noFill/>
        </p:spPr>
        <p:txBody>
          <a:bodyPr wrap="none" rtlCol="0">
            <a:spAutoFit/>
          </a:bodyPr>
          <a:lstStyle/>
          <a:p>
            <a:r>
              <a:rPr lang="en-IN" sz="300" b="1" dirty="0" smtClean="0">
                <a:solidFill>
                  <a:schemeClr val="tx1"/>
                </a:solidFill>
              </a:rPr>
              <a:t>1,000</a:t>
            </a:r>
            <a:endParaRPr lang="en-IN" sz="300" b="1" dirty="0">
              <a:solidFill>
                <a:schemeClr val="tx1"/>
              </a:solidFill>
            </a:endParaRPr>
          </a:p>
        </p:txBody>
      </p:sp>
      <p:sp>
        <p:nvSpPr>
          <p:cNvPr id="18" name="TextBox 17"/>
          <p:cNvSpPr txBox="1"/>
          <p:nvPr/>
        </p:nvSpPr>
        <p:spPr>
          <a:xfrm>
            <a:off x="1723051" y="4711383"/>
            <a:ext cx="205505" cy="138499"/>
          </a:xfrm>
          <a:prstGeom prst="rect">
            <a:avLst/>
          </a:prstGeom>
          <a:noFill/>
        </p:spPr>
        <p:txBody>
          <a:bodyPr wrap="none" rtlCol="0">
            <a:spAutoFit/>
          </a:bodyPr>
          <a:lstStyle/>
          <a:p>
            <a:r>
              <a:rPr lang="en-IN" sz="300" b="1" dirty="0" smtClean="0">
                <a:solidFill>
                  <a:schemeClr val="tx1"/>
                </a:solidFill>
              </a:rPr>
              <a:t>0</a:t>
            </a:r>
            <a:endParaRPr lang="en-IN" sz="300" b="1" dirty="0">
              <a:solidFill>
                <a:schemeClr val="tx1"/>
              </a:solidFill>
            </a:endParaRPr>
          </a:p>
        </p:txBody>
      </p:sp>
      <p:sp>
        <p:nvSpPr>
          <p:cNvPr id="19" name="TextBox 18"/>
          <p:cNvSpPr txBox="1"/>
          <p:nvPr/>
        </p:nvSpPr>
        <p:spPr>
          <a:xfrm>
            <a:off x="1853672" y="4792671"/>
            <a:ext cx="279244" cy="138499"/>
          </a:xfrm>
          <a:prstGeom prst="rect">
            <a:avLst/>
          </a:prstGeom>
          <a:noFill/>
        </p:spPr>
        <p:txBody>
          <a:bodyPr wrap="none" rtlCol="0">
            <a:spAutoFit/>
          </a:bodyPr>
          <a:lstStyle/>
          <a:p>
            <a:r>
              <a:rPr lang="en-IN" sz="300" b="1" dirty="0" smtClean="0">
                <a:solidFill>
                  <a:schemeClr val="tx1"/>
                </a:solidFill>
              </a:rPr>
              <a:t>1,000</a:t>
            </a:r>
            <a:endParaRPr lang="en-IN" sz="300" b="1" dirty="0">
              <a:solidFill>
                <a:schemeClr val="tx1"/>
              </a:solidFill>
            </a:endParaRPr>
          </a:p>
        </p:txBody>
      </p:sp>
      <p:sp>
        <p:nvSpPr>
          <p:cNvPr id="20" name="TextBox 19"/>
          <p:cNvSpPr txBox="1"/>
          <p:nvPr/>
        </p:nvSpPr>
        <p:spPr>
          <a:xfrm>
            <a:off x="1723051" y="4792671"/>
            <a:ext cx="205505" cy="138499"/>
          </a:xfrm>
          <a:prstGeom prst="rect">
            <a:avLst/>
          </a:prstGeom>
          <a:noFill/>
        </p:spPr>
        <p:txBody>
          <a:bodyPr wrap="none" rtlCol="0">
            <a:spAutoFit/>
          </a:bodyPr>
          <a:lstStyle/>
          <a:p>
            <a:r>
              <a:rPr lang="en-IN" sz="300" b="1" dirty="0" smtClean="0">
                <a:solidFill>
                  <a:schemeClr val="tx1"/>
                </a:solidFill>
              </a:rPr>
              <a:t>0</a:t>
            </a:r>
            <a:endParaRPr lang="en-IN" sz="300" b="1" dirty="0">
              <a:solidFill>
                <a:schemeClr val="tx1"/>
              </a:solidFill>
            </a:endParaRPr>
          </a:p>
        </p:txBody>
      </p:sp>
      <p:sp>
        <p:nvSpPr>
          <p:cNvPr id="21" name="TextBox 20"/>
          <p:cNvSpPr txBox="1"/>
          <p:nvPr/>
        </p:nvSpPr>
        <p:spPr>
          <a:xfrm>
            <a:off x="6192342" y="6178320"/>
            <a:ext cx="292068" cy="153888"/>
          </a:xfrm>
          <a:prstGeom prst="rect">
            <a:avLst/>
          </a:prstGeom>
          <a:noFill/>
        </p:spPr>
        <p:txBody>
          <a:bodyPr wrap="none" rtlCol="0">
            <a:spAutoFit/>
          </a:bodyPr>
          <a:lstStyle/>
          <a:p>
            <a:r>
              <a:rPr lang="en-IN" sz="400" b="1" i="1" dirty="0" smtClean="0">
                <a:solidFill>
                  <a:srgbClr val="00A7EC"/>
                </a:solidFill>
                <a:effectLst>
                  <a:glow rad="50800">
                    <a:schemeClr val="bg1"/>
                  </a:glow>
                </a:effectLst>
              </a:rPr>
              <a:t>120°</a:t>
            </a:r>
            <a:endParaRPr lang="en-IN" sz="400" b="1" i="1" dirty="0">
              <a:solidFill>
                <a:srgbClr val="00A7EC"/>
              </a:solidFill>
              <a:effectLst>
                <a:glow rad="50800">
                  <a:schemeClr val="bg1"/>
                </a:glow>
              </a:effectLst>
            </a:endParaRPr>
          </a:p>
        </p:txBody>
      </p:sp>
      <p:sp>
        <p:nvSpPr>
          <p:cNvPr id="22" name="TextBox 21"/>
          <p:cNvSpPr txBox="1"/>
          <p:nvPr/>
        </p:nvSpPr>
        <p:spPr>
          <a:xfrm>
            <a:off x="5878205" y="6167812"/>
            <a:ext cx="292068" cy="153888"/>
          </a:xfrm>
          <a:prstGeom prst="rect">
            <a:avLst/>
          </a:prstGeom>
          <a:noFill/>
        </p:spPr>
        <p:txBody>
          <a:bodyPr wrap="none" rtlCol="0">
            <a:spAutoFit/>
          </a:bodyPr>
          <a:lstStyle/>
          <a:p>
            <a:r>
              <a:rPr lang="en-IN" sz="400" b="1" i="1" dirty="0" smtClean="0">
                <a:solidFill>
                  <a:srgbClr val="00A7EC"/>
                </a:solidFill>
                <a:effectLst>
                  <a:glow rad="50800">
                    <a:schemeClr val="bg1"/>
                  </a:glow>
                </a:effectLst>
              </a:rPr>
              <a:t>100°</a:t>
            </a:r>
            <a:endParaRPr lang="en-IN" sz="400" b="1" i="1" dirty="0">
              <a:solidFill>
                <a:srgbClr val="00A7EC"/>
              </a:solidFill>
              <a:effectLst>
                <a:glow rad="50800">
                  <a:schemeClr val="bg1"/>
                </a:glow>
              </a:effectLst>
            </a:endParaRPr>
          </a:p>
        </p:txBody>
      </p:sp>
      <p:sp>
        <p:nvSpPr>
          <p:cNvPr id="23" name="TextBox 22"/>
          <p:cNvSpPr txBox="1"/>
          <p:nvPr/>
        </p:nvSpPr>
        <p:spPr>
          <a:xfrm>
            <a:off x="5615455" y="5994092"/>
            <a:ext cx="263214" cy="153888"/>
          </a:xfrm>
          <a:prstGeom prst="rect">
            <a:avLst/>
          </a:prstGeom>
          <a:noFill/>
        </p:spPr>
        <p:txBody>
          <a:bodyPr wrap="none" rtlCol="0">
            <a:spAutoFit/>
          </a:bodyPr>
          <a:lstStyle/>
          <a:p>
            <a:r>
              <a:rPr lang="en-IN" sz="400" b="1" i="1" dirty="0" smtClean="0">
                <a:solidFill>
                  <a:srgbClr val="00A7EC"/>
                </a:solidFill>
                <a:effectLst>
                  <a:glow rad="50800">
                    <a:schemeClr val="bg1"/>
                  </a:glow>
                </a:effectLst>
              </a:rPr>
              <a:t>80°</a:t>
            </a:r>
            <a:endParaRPr lang="en-IN" sz="400" b="1" i="1" dirty="0">
              <a:solidFill>
                <a:srgbClr val="00A7EC"/>
              </a:solidFill>
              <a:effectLst>
                <a:glow rad="50800">
                  <a:schemeClr val="bg1"/>
                </a:glow>
              </a:effectLst>
            </a:endParaRPr>
          </a:p>
        </p:txBody>
      </p:sp>
      <p:sp>
        <p:nvSpPr>
          <p:cNvPr id="24" name="TextBox 23"/>
          <p:cNvSpPr txBox="1"/>
          <p:nvPr/>
        </p:nvSpPr>
        <p:spPr>
          <a:xfrm>
            <a:off x="3027238" y="6263985"/>
            <a:ext cx="263214" cy="153888"/>
          </a:xfrm>
          <a:prstGeom prst="rect">
            <a:avLst/>
          </a:prstGeom>
          <a:noFill/>
        </p:spPr>
        <p:txBody>
          <a:bodyPr wrap="none" rtlCol="0">
            <a:spAutoFit/>
          </a:bodyPr>
          <a:lstStyle/>
          <a:p>
            <a:r>
              <a:rPr lang="en-IN" sz="400" b="1" i="1" dirty="0" smtClean="0">
                <a:solidFill>
                  <a:srgbClr val="00A7EC"/>
                </a:solidFill>
                <a:effectLst>
                  <a:glow rad="50800">
                    <a:schemeClr val="bg1"/>
                  </a:glow>
                </a:effectLst>
              </a:rPr>
              <a:t>80°</a:t>
            </a:r>
            <a:endParaRPr lang="en-IN" sz="400" b="1" i="1" dirty="0">
              <a:solidFill>
                <a:srgbClr val="00A7EC"/>
              </a:solidFill>
              <a:effectLst>
                <a:glow rad="50800">
                  <a:schemeClr val="bg1"/>
                </a:glow>
              </a:effectLst>
            </a:endParaRPr>
          </a:p>
        </p:txBody>
      </p:sp>
      <p:sp>
        <p:nvSpPr>
          <p:cNvPr id="25" name="TextBox 24"/>
          <p:cNvSpPr txBox="1"/>
          <p:nvPr/>
        </p:nvSpPr>
        <p:spPr>
          <a:xfrm>
            <a:off x="1698687" y="6179812"/>
            <a:ext cx="292068" cy="153888"/>
          </a:xfrm>
          <a:prstGeom prst="rect">
            <a:avLst/>
          </a:prstGeom>
          <a:noFill/>
        </p:spPr>
        <p:txBody>
          <a:bodyPr wrap="none" rtlCol="0">
            <a:spAutoFit/>
          </a:bodyPr>
          <a:lstStyle/>
          <a:p>
            <a:r>
              <a:rPr lang="en-IN" sz="400" b="1" i="1" dirty="0" smtClean="0">
                <a:solidFill>
                  <a:srgbClr val="00A7EC"/>
                </a:solidFill>
                <a:effectLst>
                  <a:glow rad="50800">
                    <a:schemeClr val="bg1"/>
                  </a:glow>
                </a:effectLst>
              </a:rPr>
              <a:t>160°</a:t>
            </a:r>
            <a:endParaRPr lang="en-IN" sz="400" b="1" i="1" dirty="0">
              <a:solidFill>
                <a:srgbClr val="00A7EC"/>
              </a:solidFill>
              <a:effectLst>
                <a:glow rad="50800">
                  <a:schemeClr val="bg1"/>
                </a:glow>
              </a:effectLst>
            </a:endParaRPr>
          </a:p>
        </p:txBody>
      </p:sp>
      <p:sp>
        <p:nvSpPr>
          <p:cNvPr id="26" name="TextBox 25"/>
          <p:cNvSpPr txBox="1"/>
          <p:nvPr/>
        </p:nvSpPr>
        <p:spPr>
          <a:xfrm>
            <a:off x="1269587" y="5351447"/>
            <a:ext cx="263214" cy="153888"/>
          </a:xfrm>
          <a:prstGeom prst="rect">
            <a:avLst/>
          </a:prstGeom>
          <a:noFill/>
        </p:spPr>
        <p:txBody>
          <a:bodyPr wrap="none" rtlCol="0">
            <a:spAutoFit/>
          </a:bodyPr>
          <a:lstStyle/>
          <a:p>
            <a:r>
              <a:rPr lang="en-IN" sz="400" b="1" i="1" dirty="0" smtClean="0">
                <a:solidFill>
                  <a:srgbClr val="00A7EC"/>
                </a:solidFill>
                <a:effectLst>
                  <a:glow rad="50800">
                    <a:schemeClr val="bg1"/>
                  </a:glow>
                </a:effectLst>
              </a:rPr>
              <a:t>20°</a:t>
            </a:r>
            <a:endParaRPr lang="en-IN" sz="400" b="1" i="1" dirty="0">
              <a:solidFill>
                <a:srgbClr val="00A7EC"/>
              </a:solidFill>
              <a:effectLst>
                <a:glow rad="50800">
                  <a:schemeClr val="bg1"/>
                </a:glow>
              </a:effectLst>
            </a:endParaRPr>
          </a:p>
        </p:txBody>
      </p:sp>
      <p:sp>
        <p:nvSpPr>
          <p:cNvPr id="27" name="TextBox 26"/>
          <p:cNvSpPr txBox="1"/>
          <p:nvPr/>
        </p:nvSpPr>
        <p:spPr>
          <a:xfrm>
            <a:off x="1257293" y="4898326"/>
            <a:ext cx="234360" cy="153888"/>
          </a:xfrm>
          <a:prstGeom prst="rect">
            <a:avLst/>
          </a:prstGeom>
          <a:noFill/>
        </p:spPr>
        <p:txBody>
          <a:bodyPr wrap="none" rtlCol="0">
            <a:spAutoFit/>
          </a:bodyPr>
          <a:lstStyle/>
          <a:p>
            <a:r>
              <a:rPr lang="en-IN" sz="400" b="1" i="1" dirty="0" smtClean="0">
                <a:solidFill>
                  <a:srgbClr val="00A7EC"/>
                </a:solidFill>
                <a:effectLst>
                  <a:glow rad="50800">
                    <a:schemeClr val="bg1"/>
                  </a:glow>
                </a:effectLst>
              </a:rPr>
              <a:t>0°</a:t>
            </a:r>
            <a:endParaRPr lang="en-IN" sz="400" b="1" i="1" dirty="0">
              <a:solidFill>
                <a:srgbClr val="00A7EC"/>
              </a:solidFill>
              <a:effectLst>
                <a:glow rad="50800">
                  <a:schemeClr val="bg1"/>
                </a:glow>
              </a:effectLst>
            </a:endParaRPr>
          </a:p>
        </p:txBody>
      </p:sp>
      <p:sp>
        <p:nvSpPr>
          <p:cNvPr id="28" name="TextBox 27"/>
          <p:cNvSpPr txBox="1"/>
          <p:nvPr/>
        </p:nvSpPr>
        <p:spPr>
          <a:xfrm>
            <a:off x="1279860" y="4442982"/>
            <a:ext cx="263214" cy="153888"/>
          </a:xfrm>
          <a:prstGeom prst="rect">
            <a:avLst/>
          </a:prstGeom>
          <a:noFill/>
        </p:spPr>
        <p:txBody>
          <a:bodyPr wrap="none" rtlCol="0">
            <a:spAutoFit/>
          </a:bodyPr>
          <a:lstStyle/>
          <a:p>
            <a:r>
              <a:rPr lang="en-IN" sz="400" b="1" i="1" dirty="0" smtClean="0">
                <a:solidFill>
                  <a:srgbClr val="00A7EC"/>
                </a:solidFill>
                <a:effectLst>
                  <a:glow rad="50800">
                    <a:schemeClr val="bg1"/>
                  </a:glow>
                </a:effectLst>
              </a:rPr>
              <a:t>20°</a:t>
            </a:r>
            <a:endParaRPr lang="en-IN" sz="400" b="1" i="1" dirty="0">
              <a:solidFill>
                <a:srgbClr val="00A7EC"/>
              </a:solidFill>
              <a:effectLst>
                <a:glow rad="50800">
                  <a:schemeClr val="bg1"/>
                </a:glow>
              </a:effectLst>
            </a:endParaRPr>
          </a:p>
        </p:txBody>
      </p:sp>
      <p:sp>
        <p:nvSpPr>
          <p:cNvPr id="29" name="TextBox 28"/>
          <p:cNvSpPr txBox="1"/>
          <p:nvPr/>
        </p:nvSpPr>
        <p:spPr>
          <a:xfrm>
            <a:off x="1334214" y="3991108"/>
            <a:ext cx="263214" cy="153888"/>
          </a:xfrm>
          <a:prstGeom prst="rect">
            <a:avLst/>
          </a:prstGeom>
          <a:noFill/>
        </p:spPr>
        <p:txBody>
          <a:bodyPr wrap="none" rtlCol="0">
            <a:spAutoFit/>
          </a:bodyPr>
          <a:lstStyle/>
          <a:p>
            <a:r>
              <a:rPr lang="en-IN" sz="400" b="1" i="1" dirty="0" smtClean="0">
                <a:solidFill>
                  <a:srgbClr val="00A7EC"/>
                </a:solidFill>
                <a:effectLst>
                  <a:glow rad="50800">
                    <a:schemeClr val="bg1"/>
                  </a:glow>
                </a:effectLst>
              </a:rPr>
              <a:t>40°</a:t>
            </a:r>
            <a:endParaRPr lang="en-IN" sz="400" b="1" i="1" dirty="0">
              <a:solidFill>
                <a:srgbClr val="00A7EC"/>
              </a:solidFill>
              <a:effectLst>
                <a:glow rad="50800">
                  <a:schemeClr val="bg1"/>
                </a:glow>
              </a:effectLst>
            </a:endParaRPr>
          </a:p>
        </p:txBody>
      </p:sp>
      <p:sp>
        <p:nvSpPr>
          <p:cNvPr id="30" name="TextBox 29"/>
          <p:cNvSpPr txBox="1"/>
          <p:nvPr/>
        </p:nvSpPr>
        <p:spPr>
          <a:xfrm>
            <a:off x="2186532" y="3084205"/>
            <a:ext cx="263214" cy="153888"/>
          </a:xfrm>
          <a:prstGeom prst="rect">
            <a:avLst/>
          </a:prstGeom>
          <a:noFill/>
        </p:spPr>
        <p:txBody>
          <a:bodyPr wrap="none" rtlCol="0">
            <a:spAutoFit/>
          </a:bodyPr>
          <a:lstStyle/>
          <a:p>
            <a:r>
              <a:rPr lang="en-IN" sz="400" b="1" i="1" dirty="0" smtClean="0">
                <a:solidFill>
                  <a:srgbClr val="00A7EC"/>
                </a:solidFill>
                <a:effectLst>
                  <a:glow rad="50800">
                    <a:schemeClr val="bg1"/>
                  </a:glow>
                </a:effectLst>
              </a:rPr>
              <a:t>80°</a:t>
            </a:r>
            <a:endParaRPr lang="en-IN" sz="400" b="1" i="1" dirty="0">
              <a:solidFill>
                <a:srgbClr val="00A7EC"/>
              </a:solidFill>
              <a:effectLst>
                <a:glow rad="50800">
                  <a:schemeClr val="bg1"/>
                </a:glow>
              </a:effectLst>
            </a:endParaRPr>
          </a:p>
        </p:txBody>
      </p:sp>
      <p:sp>
        <p:nvSpPr>
          <p:cNvPr id="31" name="TextBox 30"/>
          <p:cNvSpPr txBox="1"/>
          <p:nvPr/>
        </p:nvSpPr>
        <p:spPr>
          <a:xfrm>
            <a:off x="2609201" y="2954319"/>
            <a:ext cx="292068" cy="153888"/>
          </a:xfrm>
          <a:prstGeom prst="rect">
            <a:avLst/>
          </a:prstGeom>
          <a:noFill/>
        </p:spPr>
        <p:txBody>
          <a:bodyPr wrap="none" rtlCol="0">
            <a:spAutoFit/>
          </a:bodyPr>
          <a:lstStyle/>
          <a:p>
            <a:r>
              <a:rPr lang="en-IN" sz="400" b="1" i="1" dirty="0" smtClean="0">
                <a:solidFill>
                  <a:srgbClr val="00A7EC"/>
                </a:solidFill>
                <a:effectLst>
                  <a:glow rad="50800">
                    <a:schemeClr val="bg1"/>
                  </a:glow>
                </a:effectLst>
              </a:rPr>
              <a:t>160°</a:t>
            </a:r>
            <a:endParaRPr lang="en-IN" sz="400" b="1" i="1" dirty="0">
              <a:solidFill>
                <a:srgbClr val="00A7EC"/>
              </a:solidFill>
              <a:effectLst>
                <a:glow rad="50800">
                  <a:schemeClr val="bg1"/>
                </a:glow>
              </a:effectLst>
            </a:endParaRPr>
          </a:p>
        </p:txBody>
      </p:sp>
      <p:sp>
        <p:nvSpPr>
          <p:cNvPr id="32" name="TextBox 31"/>
          <p:cNvSpPr txBox="1"/>
          <p:nvPr/>
        </p:nvSpPr>
        <p:spPr>
          <a:xfrm>
            <a:off x="2830269" y="2954319"/>
            <a:ext cx="292068" cy="153888"/>
          </a:xfrm>
          <a:prstGeom prst="rect">
            <a:avLst/>
          </a:prstGeom>
          <a:noFill/>
        </p:spPr>
        <p:txBody>
          <a:bodyPr wrap="none" rtlCol="0">
            <a:spAutoFit/>
          </a:bodyPr>
          <a:lstStyle/>
          <a:p>
            <a:r>
              <a:rPr lang="en-IN" sz="400" b="1" i="1" dirty="0" smtClean="0">
                <a:solidFill>
                  <a:srgbClr val="00A7EC"/>
                </a:solidFill>
                <a:effectLst>
                  <a:glow rad="50800">
                    <a:schemeClr val="bg1"/>
                  </a:glow>
                </a:effectLst>
              </a:rPr>
              <a:t>140°</a:t>
            </a:r>
            <a:endParaRPr lang="en-IN" sz="400" b="1" i="1" dirty="0">
              <a:solidFill>
                <a:srgbClr val="00A7EC"/>
              </a:solidFill>
              <a:effectLst>
                <a:glow rad="50800">
                  <a:schemeClr val="bg1"/>
                </a:glow>
              </a:effectLst>
            </a:endParaRPr>
          </a:p>
        </p:txBody>
      </p:sp>
      <p:sp>
        <p:nvSpPr>
          <p:cNvPr id="33" name="TextBox 32"/>
          <p:cNvSpPr txBox="1"/>
          <p:nvPr/>
        </p:nvSpPr>
        <p:spPr>
          <a:xfrm>
            <a:off x="3039719" y="2954319"/>
            <a:ext cx="292068" cy="153888"/>
          </a:xfrm>
          <a:prstGeom prst="rect">
            <a:avLst/>
          </a:prstGeom>
          <a:noFill/>
        </p:spPr>
        <p:txBody>
          <a:bodyPr wrap="none" rtlCol="0">
            <a:spAutoFit/>
          </a:bodyPr>
          <a:lstStyle/>
          <a:p>
            <a:r>
              <a:rPr lang="en-IN" sz="400" b="1" i="1" dirty="0" smtClean="0">
                <a:solidFill>
                  <a:srgbClr val="00A7EC"/>
                </a:solidFill>
                <a:effectLst>
                  <a:glow rad="50800">
                    <a:schemeClr val="bg1"/>
                  </a:glow>
                </a:effectLst>
              </a:rPr>
              <a:t>120°</a:t>
            </a:r>
            <a:endParaRPr lang="en-IN" sz="400" b="1" i="1" dirty="0">
              <a:solidFill>
                <a:srgbClr val="00A7EC"/>
              </a:solidFill>
              <a:effectLst>
                <a:glow rad="50800">
                  <a:schemeClr val="bg1"/>
                </a:glow>
              </a:effectLst>
            </a:endParaRPr>
          </a:p>
        </p:txBody>
      </p:sp>
      <p:sp>
        <p:nvSpPr>
          <p:cNvPr id="34" name="TextBox 33"/>
          <p:cNvSpPr txBox="1"/>
          <p:nvPr/>
        </p:nvSpPr>
        <p:spPr>
          <a:xfrm>
            <a:off x="3250217" y="2954319"/>
            <a:ext cx="292068" cy="153888"/>
          </a:xfrm>
          <a:prstGeom prst="rect">
            <a:avLst/>
          </a:prstGeom>
          <a:noFill/>
        </p:spPr>
        <p:txBody>
          <a:bodyPr wrap="none" rtlCol="0">
            <a:spAutoFit/>
          </a:bodyPr>
          <a:lstStyle/>
          <a:p>
            <a:r>
              <a:rPr lang="en-IN" sz="400" b="1" i="1" dirty="0" smtClean="0">
                <a:solidFill>
                  <a:srgbClr val="00A7EC"/>
                </a:solidFill>
                <a:effectLst>
                  <a:glow rad="50800">
                    <a:schemeClr val="bg1"/>
                  </a:glow>
                </a:effectLst>
              </a:rPr>
              <a:t>100°</a:t>
            </a:r>
            <a:endParaRPr lang="en-IN" sz="400" b="1" i="1" dirty="0">
              <a:solidFill>
                <a:srgbClr val="00A7EC"/>
              </a:solidFill>
              <a:effectLst>
                <a:glow rad="50800">
                  <a:schemeClr val="bg1"/>
                </a:glow>
              </a:effectLst>
            </a:endParaRPr>
          </a:p>
        </p:txBody>
      </p:sp>
      <p:sp>
        <p:nvSpPr>
          <p:cNvPr id="35" name="TextBox 34"/>
          <p:cNvSpPr txBox="1"/>
          <p:nvPr/>
        </p:nvSpPr>
        <p:spPr>
          <a:xfrm>
            <a:off x="3481340" y="2954319"/>
            <a:ext cx="263214" cy="153888"/>
          </a:xfrm>
          <a:prstGeom prst="rect">
            <a:avLst/>
          </a:prstGeom>
          <a:noFill/>
        </p:spPr>
        <p:txBody>
          <a:bodyPr wrap="none" rtlCol="0">
            <a:spAutoFit/>
          </a:bodyPr>
          <a:lstStyle/>
          <a:p>
            <a:r>
              <a:rPr lang="en-IN" sz="400" b="1" i="1" dirty="0" smtClean="0">
                <a:solidFill>
                  <a:srgbClr val="00A7EC"/>
                </a:solidFill>
                <a:effectLst>
                  <a:glow rad="50800">
                    <a:schemeClr val="bg1"/>
                  </a:glow>
                </a:effectLst>
              </a:rPr>
              <a:t>80°</a:t>
            </a:r>
            <a:endParaRPr lang="en-IN" sz="400" b="1" i="1" dirty="0">
              <a:solidFill>
                <a:srgbClr val="00A7EC"/>
              </a:solidFill>
              <a:effectLst>
                <a:glow rad="50800">
                  <a:schemeClr val="bg1"/>
                </a:glow>
              </a:effectLst>
            </a:endParaRPr>
          </a:p>
        </p:txBody>
      </p:sp>
      <p:sp>
        <p:nvSpPr>
          <p:cNvPr id="36" name="TextBox 35"/>
          <p:cNvSpPr txBox="1"/>
          <p:nvPr/>
        </p:nvSpPr>
        <p:spPr>
          <a:xfrm>
            <a:off x="3696106" y="2954319"/>
            <a:ext cx="263214" cy="153888"/>
          </a:xfrm>
          <a:prstGeom prst="rect">
            <a:avLst/>
          </a:prstGeom>
          <a:noFill/>
        </p:spPr>
        <p:txBody>
          <a:bodyPr wrap="none" rtlCol="0">
            <a:spAutoFit/>
          </a:bodyPr>
          <a:lstStyle/>
          <a:p>
            <a:r>
              <a:rPr lang="en-IN" sz="400" b="1" i="1" dirty="0" smtClean="0">
                <a:solidFill>
                  <a:srgbClr val="00A7EC"/>
                </a:solidFill>
                <a:effectLst>
                  <a:glow rad="50800">
                    <a:schemeClr val="bg1"/>
                  </a:glow>
                </a:effectLst>
              </a:rPr>
              <a:t>60°</a:t>
            </a:r>
            <a:endParaRPr lang="en-IN" sz="400" b="1" i="1" dirty="0">
              <a:solidFill>
                <a:srgbClr val="00A7EC"/>
              </a:solidFill>
              <a:effectLst>
                <a:glow rad="50800">
                  <a:schemeClr val="bg1"/>
                </a:glow>
              </a:effectLst>
            </a:endParaRPr>
          </a:p>
        </p:txBody>
      </p:sp>
      <p:sp>
        <p:nvSpPr>
          <p:cNvPr id="37" name="TextBox 36"/>
          <p:cNvSpPr txBox="1"/>
          <p:nvPr/>
        </p:nvSpPr>
        <p:spPr>
          <a:xfrm>
            <a:off x="3907244" y="2954319"/>
            <a:ext cx="263214" cy="153888"/>
          </a:xfrm>
          <a:prstGeom prst="rect">
            <a:avLst/>
          </a:prstGeom>
          <a:noFill/>
        </p:spPr>
        <p:txBody>
          <a:bodyPr wrap="none" rtlCol="0">
            <a:spAutoFit/>
          </a:bodyPr>
          <a:lstStyle/>
          <a:p>
            <a:r>
              <a:rPr lang="en-IN" sz="400" b="1" i="1" dirty="0" smtClean="0">
                <a:solidFill>
                  <a:srgbClr val="00A7EC"/>
                </a:solidFill>
                <a:effectLst>
                  <a:glow rad="50800">
                    <a:schemeClr val="bg1"/>
                  </a:glow>
                </a:effectLst>
              </a:rPr>
              <a:t>40°</a:t>
            </a:r>
            <a:endParaRPr lang="en-IN" sz="400" b="1" i="1" dirty="0">
              <a:solidFill>
                <a:srgbClr val="00A7EC"/>
              </a:solidFill>
              <a:effectLst>
                <a:glow rad="50800">
                  <a:schemeClr val="bg1"/>
                </a:glow>
              </a:effectLst>
            </a:endParaRPr>
          </a:p>
        </p:txBody>
      </p:sp>
      <p:sp>
        <p:nvSpPr>
          <p:cNvPr id="38" name="TextBox 37"/>
          <p:cNvSpPr txBox="1"/>
          <p:nvPr/>
        </p:nvSpPr>
        <p:spPr>
          <a:xfrm>
            <a:off x="4352559" y="2954319"/>
            <a:ext cx="234360" cy="153888"/>
          </a:xfrm>
          <a:prstGeom prst="rect">
            <a:avLst/>
          </a:prstGeom>
          <a:noFill/>
        </p:spPr>
        <p:txBody>
          <a:bodyPr wrap="none" rtlCol="0">
            <a:spAutoFit/>
          </a:bodyPr>
          <a:lstStyle/>
          <a:p>
            <a:r>
              <a:rPr lang="en-IN" sz="400" b="1" i="1" dirty="0" smtClean="0">
                <a:solidFill>
                  <a:srgbClr val="00A7EC"/>
                </a:solidFill>
                <a:effectLst>
                  <a:glow rad="50800">
                    <a:schemeClr val="bg1"/>
                  </a:glow>
                </a:effectLst>
              </a:rPr>
              <a:t>0°</a:t>
            </a:r>
            <a:endParaRPr lang="en-IN" sz="400" b="1" i="1" dirty="0">
              <a:solidFill>
                <a:srgbClr val="00A7EC"/>
              </a:solidFill>
              <a:effectLst>
                <a:glow rad="50800">
                  <a:schemeClr val="bg1"/>
                </a:glow>
              </a:effectLst>
            </a:endParaRPr>
          </a:p>
        </p:txBody>
      </p:sp>
      <p:sp>
        <p:nvSpPr>
          <p:cNvPr id="39" name="TextBox 38"/>
          <p:cNvSpPr txBox="1"/>
          <p:nvPr/>
        </p:nvSpPr>
        <p:spPr>
          <a:xfrm>
            <a:off x="4548953" y="2954319"/>
            <a:ext cx="263214" cy="153888"/>
          </a:xfrm>
          <a:prstGeom prst="rect">
            <a:avLst/>
          </a:prstGeom>
          <a:noFill/>
        </p:spPr>
        <p:txBody>
          <a:bodyPr wrap="none" rtlCol="0">
            <a:spAutoFit/>
          </a:bodyPr>
          <a:lstStyle/>
          <a:p>
            <a:r>
              <a:rPr lang="en-IN" sz="400" b="1" i="1" dirty="0" smtClean="0">
                <a:solidFill>
                  <a:srgbClr val="00A7EC"/>
                </a:solidFill>
                <a:effectLst>
                  <a:glow rad="50800">
                    <a:schemeClr val="bg1"/>
                  </a:glow>
                </a:effectLst>
              </a:rPr>
              <a:t>20°</a:t>
            </a:r>
            <a:endParaRPr lang="en-IN" sz="400" b="1" i="1" dirty="0">
              <a:solidFill>
                <a:srgbClr val="00A7EC"/>
              </a:solidFill>
              <a:effectLst>
                <a:glow rad="50800">
                  <a:schemeClr val="bg1"/>
                </a:glow>
              </a:effectLst>
            </a:endParaRPr>
          </a:p>
        </p:txBody>
      </p:sp>
      <p:sp>
        <p:nvSpPr>
          <p:cNvPr id="40" name="TextBox 39"/>
          <p:cNvSpPr txBox="1"/>
          <p:nvPr/>
        </p:nvSpPr>
        <p:spPr>
          <a:xfrm>
            <a:off x="4767058" y="2954319"/>
            <a:ext cx="263214" cy="153888"/>
          </a:xfrm>
          <a:prstGeom prst="rect">
            <a:avLst/>
          </a:prstGeom>
          <a:noFill/>
        </p:spPr>
        <p:txBody>
          <a:bodyPr wrap="none" rtlCol="0">
            <a:spAutoFit/>
          </a:bodyPr>
          <a:lstStyle/>
          <a:p>
            <a:r>
              <a:rPr lang="en-IN" sz="400" b="1" i="1" dirty="0" smtClean="0">
                <a:solidFill>
                  <a:srgbClr val="00A7EC"/>
                </a:solidFill>
                <a:effectLst>
                  <a:glow rad="50800">
                    <a:schemeClr val="bg1"/>
                  </a:glow>
                </a:effectLst>
              </a:rPr>
              <a:t>40°</a:t>
            </a:r>
            <a:endParaRPr lang="en-IN" sz="400" b="1" i="1" dirty="0">
              <a:solidFill>
                <a:srgbClr val="00A7EC"/>
              </a:solidFill>
              <a:effectLst>
                <a:glow rad="50800">
                  <a:schemeClr val="bg1"/>
                </a:glow>
              </a:effectLst>
            </a:endParaRPr>
          </a:p>
        </p:txBody>
      </p:sp>
      <p:sp>
        <p:nvSpPr>
          <p:cNvPr id="41" name="TextBox 40"/>
          <p:cNvSpPr txBox="1"/>
          <p:nvPr/>
        </p:nvSpPr>
        <p:spPr>
          <a:xfrm>
            <a:off x="4964513" y="2954319"/>
            <a:ext cx="263214" cy="153888"/>
          </a:xfrm>
          <a:prstGeom prst="rect">
            <a:avLst/>
          </a:prstGeom>
          <a:noFill/>
        </p:spPr>
        <p:txBody>
          <a:bodyPr wrap="none" rtlCol="0">
            <a:spAutoFit/>
          </a:bodyPr>
          <a:lstStyle/>
          <a:p>
            <a:r>
              <a:rPr lang="en-IN" sz="400" b="1" i="1" dirty="0" smtClean="0">
                <a:solidFill>
                  <a:srgbClr val="00A7EC"/>
                </a:solidFill>
                <a:effectLst>
                  <a:glow rad="50800">
                    <a:schemeClr val="bg1"/>
                  </a:glow>
                </a:effectLst>
              </a:rPr>
              <a:t>60°</a:t>
            </a:r>
            <a:endParaRPr lang="en-IN" sz="400" b="1" i="1" dirty="0">
              <a:solidFill>
                <a:srgbClr val="00A7EC"/>
              </a:solidFill>
              <a:effectLst>
                <a:glow rad="50800">
                  <a:schemeClr val="bg1"/>
                </a:glow>
              </a:effectLst>
            </a:endParaRPr>
          </a:p>
        </p:txBody>
      </p:sp>
      <p:sp>
        <p:nvSpPr>
          <p:cNvPr id="42" name="TextBox 41"/>
          <p:cNvSpPr txBox="1"/>
          <p:nvPr/>
        </p:nvSpPr>
        <p:spPr>
          <a:xfrm>
            <a:off x="5184933" y="2954319"/>
            <a:ext cx="263214" cy="153888"/>
          </a:xfrm>
          <a:prstGeom prst="rect">
            <a:avLst/>
          </a:prstGeom>
          <a:noFill/>
        </p:spPr>
        <p:txBody>
          <a:bodyPr wrap="none" rtlCol="0">
            <a:spAutoFit/>
          </a:bodyPr>
          <a:lstStyle/>
          <a:p>
            <a:r>
              <a:rPr lang="en-IN" sz="400" b="1" i="1" dirty="0" smtClean="0">
                <a:solidFill>
                  <a:srgbClr val="00A7EC"/>
                </a:solidFill>
                <a:effectLst>
                  <a:glow rad="50800">
                    <a:schemeClr val="bg1"/>
                  </a:glow>
                </a:effectLst>
              </a:rPr>
              <a:t>80°</a:t>
            </a:r>
            <a:endParaRPr lang="en-IN" sz="400" b="1" i="1" dirty="0">
              <a:solidFill>
                <a:srgbClr val="00A7EC"/>
              </a:solidFill>
              <a:effectLst>
                <a:glow rad="50800">
                  <a:schemeClr val="bg1"/>
                </a:glow>
              </a:effectLst>
            </a:endParaRPr>
          </a:p>
        </p:txBody>
      </p:sp>
      <p:sp>
        <p:nvSpPr>
          <p:cNvPr id="43" name="TextBox 42"/>
          <p:cNvSpPr txBox="1"/>
          <p:nvPr/>
        </p:nvSpPr>
        <p:spPr>
          <a:xfrm>
            <a:off x="5377787" y="2954319"/>
            <a:ext cx="292068" cy="153888"/>
          </a:xfrm>
          <a:prstGeom prst="rect">
            <a:avLst/>
          </a:prstGeom>
          <a:noFill/>
        </p:spPr>
        <p:txBody>
          <a:bodyPr wrap="none" rtlCol="0">
            <a:spAutoFit/>
          </a:bodyPr>
          <a:lstStyle/>
          <a:p>
            <a:r>
              <a:rPr lang="en-IN" sz="400" b="1" i="1" dirty="0" smtClean="0">
                <a:solidFill>
                  <a:srgbClr val="00A7EC"/>
                </a:solidFill>
                <a:effectLst>
                  <a:glow rad="50800">
                    <a:schemeClr val="bg1"/>
                  </a:glow>
                </a:effectLst>
              </a:rPr>
              <a:t>100°</a:t>
            </a:r>
            <a:endParaRPr lang="en-IN" sz="400" b="1" i="1" dirty="0">
              <a:solidFill>
                <a:srgbClr val="00A7EC"/>
              </a:solidFill>
              <a:effectLst>
                <a:glow rad="50800">
                  <a:schemeClr val="bg1"/>
                </a:glow>
              </a:effectLst>
            </a:endParaRPr>
          </a:p>
        </p:txBody>
      </p:sp>
      <p:sp>
        <p:nvSpPr>
          <p:cNvPr id="44" name="TextBox 43"/>
          <p:cNvSpPr txBox="1"/>
          <p:nvPr/>
        </p:nvSpPr>
        <p:spPr>
          <a:xfrm>
            <a:off x="5591504" y="2954319"/>
            <a:ext cx="292068" cy="153888"/>
          </a:xfrm>
          <a:prstGeom prst="rect">
            <a:avLst/>
          </a:prstGeom>
          <a:noFill/>
        </p:spPr>
        <p:txBody>
          <a:bodyPr wrap="none" rtlCol="0">
            <a:spAutoFit/>
          </a:bodyPr>
          <a:lstStyle/>
          <a:p>
            <a:r>
              <a:rPr lang="en-IN" sz="400" b="1" i="1" dirty="0" smtClean="0">
                <a:solidFill>
                  <a:srgbClr val="00A7EC"/>
                </a:solidFill>
                <a:effectLst>
                  <a:glow rad="50800">
                    <a:schemeClr val="bg1"/>
                  </a:glow>
                </a:effectLst>
              </a:rPr>
              <a:t>120°</a:t>
            </a:r>
            <a:endParaRPr lang="en-IN" sz="400" b="1" i="1" dirty="0">
              <a:solidFill>
                <a:srgbClr val="00A7EC"/>
              </a:solidFill>
              <a:effectLst>
                <a:glow rad="50800">
                  <a:schemeClr val="bg1"/>
                </a:glow>
              </a:effectLst>
            </a:endParaRPr>
          </a:p>
        </p:txBody>
      </p:sp>
      <p:sp>
        <p:nvSpPr>
          <p:cNvPr id="45" name="TextBox 44"/>
          <p:cNvSpPr txBox="1"/>
          <p:nvPr/>
        </p:nvSpPr>
        <p:spPr>
          <a:xfrm>
            <a:off x="6242912" y="2954319"/>
            <a:ext cx="292068" cy="153888"/>
          </a:xfrm>
          <a:prstGeom prst="rect">
            <a:avLst/>
          </a:prstGeom>
          <a:noFill/>
        </p:spPr>
        <p:txBody>
          <a:bodyPr wrap="none" rtlCol="0">
            <a:spAutoFit/>
          </a:bodyPr>
          <a:lstStyle/>
          <a:p>
            <a:r>
              <a:rPr lang="en-IN" sz="400" b="1" i="1" dirty="0" smtClean="0">
                <a:solidFill>
                  <a:srgbClr val="00A7EC"/>
                </a:solidFill>
                <a:effectLst>
                  <a:glow rad="50800">
                    <a:schemeClr val="bg1"/>
                  </a:glow>
                </a:effectLst>
              </a:rPr>
              <a:t>180°</a:t>
            </a:r>
            <a:endParaRPr lang="en-IN" sz="400" b="1" i="1" dirty="0">
              <a:solidFill>
                <a:srgbClr val="00A7EC"/>
              </a:solidFill>
              <a:effectLst>
                <a:glow rad="50800">
                  <a:schemeClr val="bg1"/>
                </a:glow>
              </a:effectLst>
            </a:endParaRPr>
          </a:p>
        </p:txBody>
      </p:sp>
      <p:sp>
        <p:nvSpPr>
          <p:cNvPr id="46" name="TextBox 45"/>
          <p:cNvSpPr txBox="1"/>
          <p:nvPr/>
        </p:nvSpPr>
        <p:spPr>
          <a:xfrm>
            <a:off x="6704896" y="3087485"/>
            <a:ext cx="263214" cy="153888"/>
          </a:xfrm>
          <a:prstGeom prst="rect">
            <a:avLst/>
          </a:prstGeom>
          <a:noFill/>
        </p:spPr>
        <p:txBody>
          <a:bodyPr wrap="none" rtlCol="0">
            <a:spAutoFit/>
          </a:bodyPr>
          <a:lstStyle/>
          <a:p>
            <a:r>
              <a:rPr lang="en-IN" sz="400" b="1" i="1" dirty="0" smtClean="0">
                <a:solidFill>
                  <a:srgbClr val="00A7EC"/>
                </a:solidFill>
                <a:effectLst>
                  <a:glow rad="50800">
                    <a:schemeClr val="bg1"/>
                  </a:glow>
                </a:effectLst>
              </a:rPr>
              <a:t>80°</a:t>
            </a:r>
            <a:endParaRPr lang="en-IN" sz="400" b="1" i="1" dirty="0">
              <a:solidFill>
                <a:srgbClr val="00A7EC"/>
              </a:solidFill>
              <a:effectLst>
                <a:glow rad="50800">
                  <a:schemeClr val="bg1"/>
                </a:glow>
              </a:effectLst>
            </a:endParaRPr>
          </a:p>
        </p:txBody>
      </p:sp>
      <p:sp>
        <p:nvSpPr>
          <p:cNvPr id="47" name="TextBox 46"/>
          <p:cNvSpPr txBox="1"/>
          <p:nvPr/>
        </p:nvSpPr>
        <p:spPr>
          <a:xfrm>
            <a:off x="7289199" y="3539541"/>
            <a:ext cx="263214" cy="153888"/>
          </a:xfrm>
          <a:prstGeom prst="rect">
            <a:avLst/>
          </a:prstGeom>
          <a:noFill/>
        </p:spPr>
        <p:txBody>
          <a:bodyPr wrap="none" rtlCol="0">
            <a:spAutoFit/>
          </a:bodyPr>
          <a:lstStyle/>
          <a:p>
            <a:r>
              <a:rPr lang="en-IN" sz="400" b="1" i="1" dirty="0" smtClean="0">
                <a:solidFill>
                  <a:srgbClr val="00A7EC"/>
                </a:solidFill>
                <a:effectLst>
                  <a:glow rad="50800">
                    <a:schemeClr val="bg1"/>
                  </a:glow>
                </a:effectLst>
              </a:rPr>
              <a:t>60°</a:t>
            </a:r>
            <a:endParaRPr lang="en-IN" sz="400" b="1" i="1" dirty="0">
              <a:solidFill>
                <a:srgbClr val="00A7EC"/>
              </a:solidFill>
              <a:effectLst>
                <a:glow rad="50800">
                  <a:schemeClr val="bg1"/>
                </a:glow>
              </a:effectLst>
            </a:endParaRPr>
          </a:p>
        </p:txBody>
      </p:sp>
      <p:sp>
        <p:nvSpPr>
          <p:cNvPr id="48" name="TextBox 47"/>
          <p:cNvSpPr txBox="1"/>
          <p:nvPr/>
        </p:nvSpPr>
        <p:spPr>
          <a:xfrm>
            <a:off x="7604400" y="3994738"/>
            <a:ext cx="263214" cy="153888"/>
          </a:xfrm>
          <a:prstGeom prst="rect">
            <a:avLst/>
          </a:prstGeom>
          <a:noFill/>
        </p:spPr>
        <p:txBody>
          <a:bodyPr wrap="none" rtlCol="0">
            <a:spAutoFit/>
          </a:bodyPr>
          <a:lstStyle/>
          <a:p>
            <a:r>
              <a:rPr lang="en-IN" sz="400" b="1" i="1" dirty="0" smtClean="0">
                <a:solidFill>
                  <a:srgbClr val="00A7EC"/>
                </a:solidFill>
                <a:effectLst>
                  <a:glow rad="50800">
                    <a:schemeClr val="bg1"/>
                  </a:glow>
                </a:effectLst>
              </a:rPr>
              <a:t>40°</a:t>
            </a:r>
            <a:endParaRPr lang="en-IN" sz="400" b="1" i="1" dirty="0">
              <a:solidFill>
                <a:srgbClr val="00A7EC"/>
              </a:solidFill>
              <a:effectLst>
                <a:glow rad="50800">
                  <a:schemeClr val="bg1"/>
                </a:glow>
              </a:effectLst>
            </a:endParaRPr>
          </a:p>
        </p:txBody>
      </p:sp>
      <p:sp>
        <p:nvSpPr>
          <p:cNvPr id="49" name="TextBox 48"/>
          <p:cNvSpPr txBox="1"/>
          <p:nvPr/>
        </p:nvSpPr>
        <p:spPr>
          <a:xfrm>
            <a:off x="7645827" y="4899266"/>
            <a:ext cx="234360" cy="153888"/>
          </a:xfrm>
          <a:prstGeom prst="rect">
            <a:avLst/>
          </a:prstGeom>
          <a:noFill/>
        </p:spPr>
        <p:txBody>
          <a:bodyPr wrap="none" rtlCol="0">
            <a:spAutoFit/>
          </a:bodyPr>
          <a:lstStyle/>
          <a:p>
            <a:r>
              <a:rPr lang="en-IN" sz="400" b="1" i="1" dirty="0" smtClean="0">
                <a:solidFill>
                  <a:srgbClr val="00A7EC"/>
                </a:solidFill>
                <a:effectLst>
                  <a:glow rad="50800">
                    <a:schemeClr val="bg1"/>
                  </a:glow>
                </a:effectLst>
              </a:rPr>
              <a:t>0°</a:t>
            </a:r>
            <a:endParaRPr lang="en-IN" sz="400" b="1" i="1" dirty="0">
              <a:solidFill>
                <a:srgbClr val="00A7EC"/>
              </a:solidFill>
              <a:effectLst>
                <a:glow rad="50800">
                  <a:schemeClr val="bg1"/>
                </a:glow>
              </a:effectLst>
            </a:endParaRPr>
          </a:p>
        </p:txBody>
      </p:sp>
      <p:sp>
        <p:nvSpPr>
          <p:cNvPr id="50" name="TextBox 49"/>
          <p:cNvSpPr txBox="1"/>
          <p:nvPr/>
        </p:nvSpPr>
        <p:spPr>
          <a:xfrm>
            <a:off x="7582929" y="5803794"/>
            <a:ext cx="263214" cy="153888"/>
          </a:xfrm>
          <a:prstGeom prst="rect">
            <a:avLst/>
          </a:prstGeom>
          <a:noFill/>
        </p:spPr>
        <p:txBody>
          <a:bodyPr wrap="none" rtlCol="0">
            <a:spAutoFit/>
          </a:bodyPr>
          <a:lstStyle/>
          <a:p>
            <a:r>
              <a:rPr lang="en-IN" sz="400" b="1" i="1" dirty="0" smtClean="0">
                <a:solidFill>
                  <a:srgbClr val="00A7EC"/>
                </a:solidFill>
                <a:effectLst>
                  <a:glow rad="50800">
                    <a:schemeClr val="bg1"/>
                  </a:glow>
                </a:effectLst>
              </a:rPr>
              <a:t>40°</a:t>
            </a:r>
            <a:endParaRPr lang="en-IN" sz="400" b="1" i="1" dirty="0">
              <a:solidFill>
                <a:srgbClr val="00A7EC"/>
              </a:solidFill>
              <a:effectLst>
                <a:glow rad="50800">
                  <a:schemeClr val="bg1"/>
                </a:glow>
              </a:effectLst>
            </a:endParaRPr>
          </a:p>
        </p:txBody>
      </p:sp>
      <p:sp>
        <p:nvSpPr>
          <p:cNvPr id="51" name="TextBox 50"/>
          <p:cNvSpPr txBox="1"/>
          <p:nvPr/>
        </p:nvSpPr>
        <p:spPr>
          <a:xfrm>
            <a:off x="7623493" y="5351530"/>
            <a:ext cx="263214" cy="153888"/>
          </a:xfrm>
          <a:prstGeom prst="rect">
            <a:avLst/>
          </a:prstGeom>
          <a:noFill/>
        </p:spPr>
        <p:txBody>
          <a:bodyPr wrap="none" rtlCol="0">
            <a:spAutoFit/>
          </a:bodyPr>
          <a:lstStyle/>
          <a:p>
            <a:r>
              <a:rPr lang="en-IN" sz="400" b="1" i="1" dirty="0" smtClean="0">
                <a:solidFill>
                  <a:srgbClr val="00A7EC"/>
                </a:solidFill>
                <a:effectLst>
                  <a:glow rad="50800">
                    <a:schemeClr val="bg1"/>
                  </a:glow>
                </a:effectLst>
              </a:rPr>
              <a:t>20°</a:t>
            </a:r>
            <a:endParaRPr lang="en-IN" sz="400" b="1" i="1" dirty="0">
              <a:solidFill>
                <a:srgbClr val="00A7EC"/>
              </a:solidFill>
              <a:effectLst>
                <a:glow rad="50800">
                  <a:schemeClr val="bg1"/>
                </a:glow>
              </a:effectLst>
            </a:endParaRPr>
          </a:p>
        </p:txBody>
      </p:sp>
      <p:sp>
        <p:nvSpPr>
          <p:cNvPr id="52" name="TextBox 51"/>
          <p:cNvSpPr txBox="1"/>
          <p:nvPr/>
        </p:nvSpPr>
        <p:spPr>
          <a:xfrm>
            <a:off x="7645827" y="4447002"/>
            <a:ext cx="263214" cy="153888"/>
          </a:xfrm>
          <a:prstGeom prst="rect">
            <a:avLst/>
          </a:prstGeom>
          <a:noFill/>
        </p:spPr>
        <p:txBody>
          <a:bodyPr wrap="none" rtlCol="0">
            <a:spAutoFit/>
          </a:bodyPr>
          <a:lstStyle/>
          <a:p>
            <a:r>
              <a:rPr lang="en-IN" sz="400" b="1" i="1" dirty="0" smtClean="0">
                <a:solidFill>
                  <a:srgbClr val="00A7EC"/>
                </a:solidFill>
                <a:effectLst>
                  <a:glow rad="50800">
                    <a:schemeClr val="bg1"/>
                  </a:glow>
                </a:effectLst>
              </a:rPr>
              <a:t>20°</a:t>
            </a:r>
            <a:endParaRPr lang="en-IN" sz="400" b="1" i="1" dirty="0">
              <a:solidFill>
                <a:srgbClr val="00A7EC"/>
              </a:solidFill>
              <a:effectLst>
                <a:glow rad="50800">
                  <a:schemeClr val="bg1"/>
                </a:glow>
              </a:effectLst>
            </a:endParaRPr>
          </a:p>
        </p:txBody>
      </p:sp>
      <p:sp>
        <p:nvSpPr>
          <p:cNvPr id="53" name="TextBox 52"/>
          <p:cNvSpPr txBox="1"/>
          <p:nvPr/>
        </p:nvSpPr>
        <p:spPr>
          <a:xfrm>
            <a:off x="4173335" y="3171572"/>
            <a:ext cx="476412" cy="276999"/>
          </a:xfrm>
          <a:prstGeom prst="rect">
            <a:avLst/>
          </a:prstGeom>
          <a:noFill/>
        </p:spPr>
        <p:txBody>
          <a:bodyPr wrap="none" rtlCol="0">
            <a:spAutoFit/>
          </a:bodyPr>
          <a:lstStyle/>
          <a:p>
            <a:r>
              <a:rPr lang="en-IN" sz="600" b="1" i="1" dirty="0" smtClean="0">
                <a:solidFill>
                  <a:srgbClr val="4CC8F2"/>
                </a:solidFill>
              </a:rPr>
              <a:t>ARCTIC</a:t>
            </a:r>
          </a:p>
          <a:p>
            <a:r>
              <a:rPr lang="en-IN" sz="600" b="1" i="1" dirty="0" smtClean="0">
                <a:solidFill>
                  <a:srgbClr val="4CC8F2"/>
                </a:solidFill>
              </a:rPr>
              <a:t>OCEAN</a:t>
            </a:r>
            <a:endParaRPr lang="en-IN" sz="600" b="1" i="1" dirty="0">
              <a:solidFill>
                <a:srgbClr val="4CC8F2"/>
              </a:solidFill>
            </a:endParaRPr>
          </a:p>
        </p:txBody>
      </p:sp>
      <p:sp>
        <p:nvSpPr>
          <p:cNvPr id="54" name="TextBox 53"/>
          <p:cNvSpPr txBox="1"/>
          <p:nvPr/>
        </p:nvSpPr>
        <p:spPr>
          <a:xfrm>
            <a:off x="1595047" y="3539541"/>
            <a:ext cx="263214" cy="153888"/>
          </a:xfrm>
          <a:prstGeom prst="rect">
            <a:avLst/>
          </a:prstGeom>
          <a:noFill/>
        </p:spPr>
        <p:txBody>
          <a:bodyPr wrap="none" rtlCol="0">
            <a:spAutoFit/>
          </a:bodyPr>
          <a:lstStyle/>
          <a:p>
            <a:r>
              <a:rPr lang="en-IN" sz="400" b="1" i="1" dirty="0" smtClean="0">
                <a:solidFill>
                  <a:srgbClr val="00A7EC"/>
                </a:solidFill>
                <a:effectLst>
                  <a:glow rad="50800">
                    <a:schemeClr val="bg1"/>
                  </a:glow>
                </a:effectLst>
              </a:rPr>
              <a:t>60°</a:t>
            </a:r>
            <a:endParaRPr lang="en-IN" sz="400" b="1" i="1" dirty="0">
              <a:solidFill>
                <a:srgbClr val="00A7EC"/>
              </a:solidFill>
              <a:effectLst>
                <a:glow rad="50800">
                  <a:schemeClr val="bg1"/>
                </a:glow>
              </a:effectLst>
            </a:endParaRPr>
          </a:p>
        </p:txBody>
      </p:sp>
      <p:sp>
        <p:nvSpPr>
          <p:cNvPr id="55" name="TextBox 54"/>
          <p:cNvSpPr txBox="1"/>
          <p:nvPr/>
        </p:nvSpPr>
        <p:spPr>
          <a:xfrm>
            <a:off x="1318758" y="5812876"/>
            <a:ext cx="263214" cy="153888"/>
          </a:xfrm>
          <a:prstGeom prst="rect">
            <a:avLst/>
          </a:prstGeom>
          <a:noFill/>
        </p:spPr>
        <p:txBody>
          <a:bodyPr wrap="none" rtlCol="0">
            <a:spAutoFit/>
          </a:bodyPr>
          <a:lstStyle/>
          <a:p>
            <a:r>
              <a:rPr lang="en-IN" sz="400" b="1" i="1" dirty="0" smtClean="0">
                <a:solidFill>
                  <a:srgbClr val="00A7EC"/>
                </a:solidFill>
                <a:effectLst>
                  <a:glow rad="50800">
                    <a:schemeClr val="bg1"/>
                  </a:glow>
                </a:effectLst>
              </a:rPr>
              <a:t>40°</a:t>
            </a:r>
            <a:endParaRPr lang="en-IN" sz="400" b="1" i="1" dirty="0">
              <a:solidFill>
                <a:srgbClr val="00A7EC"/>
              </a:solidFill>
              <a:effectLst>
                <a:glow rad="50800">
                  <a:schemeClr val="bg1"/>
                </a:glow>
              </a:effectLst>
            </a:endParaRPr>
          </a:p>
        </p:txBody>
      </p:sp>
      <p:sp>
        <p:nvSpPr>
          <p:cNvPr id="56" name="TextBox 55"/>
          <p:cNvSpPr txBox="1"/>
          <p:nvPr/>
        </p:nvSpPr>
        <p:spPr>
          <a:xfrm>
            <a:off x="2010164" y="6179812"/>
            <a:ext cx="292068" cy="153888"/>
          </a:xfrm>
          <a:prstGeom prst="rect">
            <a:avLst/>
          </a:prstGeom>
          <a:noFill/>
        </p:spPr>
        <p:txBody>
          <a:bodyPr wrap="none" rtlCol="0">
            <a:spAutoFit/>
          </a:bodyPr>
          <a:lstStyle/>
          <a:p>
            <a:r>
              <a:rPr lang="en-IN" sz="400" b="1" i="1" dirty="0" smtClean="0">
                <a:solidFill>
                  <a:srgbClr val="00A7EC"/>
                </a:solidFill>
                <a:effectLst>
                  <a:glow rad="50800">
                    <a:schemeClr val="bg1"/>
                  </a:glow>
                </a:effectLst>
              </a:rPr>
              <a:t>140°</a:t>
            </a:r>
            <a:endParaRPr lang="en-IN" sz="400" b="1" i="1" dirty="0">
              <a:solidFill>
                <a:srgbClr val="00A7EC"/>
              </a:solidFill>
              <a:effectLst>
                <a:glow rad="50800">
                  <a:schemeClr val="bg1"/>
                </a:glow>
              </a:effectLst>
            </a:endParaRPr>
          </a:p>
        </p:txBody>
      </p:sp>
      <p:sp>
        <p:nvSpPr>
          <p:cNvPr id="57" name="TextBox 56"/>
          <p:cNvSpPr txBox="1"/>
          <p:nvPr/>
        </p:nvSpPr>
        <p:spPr>
          <a:xfrm>
            <a:off x="2378846" y="6263985"/>
            <a:ext cx="292068" cy="153888"/>
          </a:xfrm>
          <a:prstGeom prst="rect">
            <a:avLst/>
          </a:prstGeom>
          <a:noFill/>
        </p:spPr>
        <p:txBody>
          <a:bodyPr wrap="none" rtlCol="0">
            <a:spAutoFit/>
          </a:bodyPr>
          <a:lstStyle/>
          <a:p>
            <a:r>
              <a:rPr lang="en-IN" sz="400" b="1" i="1" dirty="0" smtClean="0">
                <a:solidFill>
                  <a:srgbClr val="00A7EC"/>
                </a:solidFill>
                <a:effectLst>
                  <a:glow rad="50800">
                    <a:schemeClr val="bg1"/>
                  </a:glow>
                </a:effectLst>
              </a:rPr>
              <a:t>120°</a:t>
            </a:r>
            <a:endParaRPr lang="en-IN" sz="400" b="1" i="1" dirty="0">
              <a:solidFill>
                <a:srgbClr val="00A7EC"/>
              </a:solidFill>
              <a:effectLst>
                <a:glow rad="50800">
                  <a:schemeClr val="bg1"/>
                </a:glow>
              </a:effectLst>
            </a:endParaRPr>
          </a:p>
        </p:txBody>
      </p:sp>
      <p:sp>
        <p:nvSpPr>
          <p:cNvPr id="58" name="TextBox 57"/>
          <p:cNvSpPr txBox="1"/>
          <p:nvPr/>
        </p:nvSpPr>
        <p:spPr>
          <a:xfrm>
            <a:off x="2693931" y="6263985"/>
            <a:ext cx="292068" cy="153888"/>
          </a:xfrm>
          <a:prstGeom prst="rect">
            <a:avLst/>
          </a:prstGeom>
          <a:noFill/>
        </p:spPr>
        <p:txBody>
          <a:bodyPr wrap="none" rtlCol="0">
            <a:spAutoFit/>
          </a:bodyPr>
          <a:lstStyle/>
          <a:p>
            <a:r>
              <a:rPr lang="en-IN" sz="400" b="1" i="1" dirty="0" smtClean="0">
                <a:solidFill>
                  <a:srgbClr val="00A7EC"/>
                </a:solidFill>
                <a:effectLst>
                  <a:glow rad="50800">
                    <a:schemeClr val="bg1"/>
                  </a:glow>
                </a:effectLst>
              </a:rPr>
              <a:t>100°</a:t>
            </a:r>
            <a:endParaRPr lang="en-IN" sz="400" b="1" i="1" dirty="0">
              <a:solidFill>
                <a:srgbClr val="00A7EC"/>
              </a:solidFill>
              <a:effectLst>
                <a:glow rad="50800">
                  <a:schemeClr val="bg1"/>
                </a:glow>
              </a:effectLst>
            </a:endParaRPr>
          </a:p>
        </p:txBody>
      </p:sp>
      <p:sp>
        <p:nvSpPr>
          <p:cNvPr id="59" name="TextBox 58"/>
          <p:cNvSpPr txBox="1"/>
          <p:nvPr/>
        </p:nvSpPr>
        <p:spPr>
          <a:xfrm>
            <a:off x="3342336" y="6263985"/>
            <a:ext cx="263214" cy="153888"/>
          </a:xfrm>
          <a:prstGeom prst="rect">
            <a:avLst/>
          </a:prstGeom>
          <a:noFill/>
        </p:spPr>
        <p:txBody>
          <a:bodyPr wrap="none" rtlCol="0">
            <a:spAutoFit/>
          </a:bodyPr>
          <a:lstStyle/>
          <a:p>
            <a:r>
              <a:rPr lang="en-IN" sz="400" b="1" i="1" dirty="0" smtClean="0">
                <a:solidFill>
                  <a:srgbClr val="00A7EC"/>
                </a:solidFill>
                <a:effectLst>
                  <a:glow rad="50800">
                    <a:schemeClr val="bg1"/>
                  </a:glow>
                </a:effectLst>
              </a:rPr>
              <a:t>60°</a:t>
            </a:r>
            <a:endParaRPr lang="en-IN" sz="400" b="1" i="1" dirty="0">
              <a:solidFill>
                <a:srgbClr val="00A7EC"/>
              </a:solidFill>
              <a:effectLst>
                <a:glow rad="50800">
                  <a:schemeClr val="bg1"/>
                </a:glow>
              </a:effectLst>
            </a:endParaRPr>
          </a:p>
        </p:txBody>
      </p:sp>
      <p:sp>
        <p:nvSpPr>
          <p:cNvPr id="60" name="TextBox 59"/>
          <p:cNvSpPr txBox="1"/>
          <p:nvPr/>
        </p:nvSpPr>
        <p:spPr>
          <a:xfrm>
            <a:off x="3656473" y="6263985"/>
            <a:ext cx="263214" cy="153888"/>
          </a:xfrm>
          <a:prstGeom prst="rect">
            <a:avLst/>
          </a:prstGeom>
          <a:noFill/>
        </p:spPr>
        <p:txBody>
          <a:bodyPr wrap="none" rtlCol="0">
            <a:spAutoFit/>
          </a:bodyPr>
          <a:lstStyle/>
          <a:p>
            <a:r>
              <a:rPr lang="en-IN" sz="400" b="1" i="1" dirty="0" smtClean="0">
                <a:solidFill>
                  <a:srgbClr val="00A7EC"/>
                </a:solidFill>
                <a:effectLst>
                  <a:glow rad="50800">
                    <a:schemeClr val="bg1"/>
                  </a:glow>
                </a:effectLst>
              </a:rPr>
              <a:t>40°</a:t>
            </a:r>
            <a:endParaRPr lang="en-IN" sz="400" b="1" i="1" dirty="0">
              <a:solidFill>
                <a:srgbClr val="00A7EC"/>
              </a:solidFill>
              <a:effectLst>
                <a:glow rad="50800">
                  <a:schemeClr val="bg1"/>
                </a:glow>
              </a:effectLst>
            </a:endParaRPr>
          </a:p>
        </p:txBody>
      </p:sp>
      <p:sp>
        <p:nvSpPr>
          <p:cNvPr id="61" name="TextBox 60"/>
          <p:cNvSpPr txBox="1"/>
          <p:nvPr/>
        </p:nvSpPr>
        <p:spPr>
          <a:xfrm>
            <a:off x="3977314" y="6260153"/>
            <a:ext cx="263214" cy="153888"/>
          </a:xfrm>
          <a:prstGeom prst="rect">
            <a:avLst/>
          </a:prstGeom>
          <a:noFill/>
        </p:spPr>
        <p:txBody>
          <a:bodyPr wrap="none" rtlCol="0">
            <a:spAutoFit/>
          </a:bodyPr>
          <a:lstStyle/>
          <a:p>
            <a:r>
              <a:rPr lang="en-IN" sz="400" b="1" i="1" dirty="0" smtClean="0">
                <a:solidFill>
                  <a:srgbClr val="00A7EC"/>
                </a:solidFill>
                <a:effectLst>
                  <a:glow rad="50800">
                    <a:schemeClr val="bg1"/>
                  </a:glow>
                </a:effectLst>
              </a:rPr>
              <a:t>20°</a:t>
            </a:r>
            <a:endParaRPr lang="en-IN" sz="400" b="1" i="1" dirty="0">
              <a:solidFill>
                <a:srgbClr val="00A7EC"/>
              </a:solidFill>
              <a:effectLst>
                <a:glow rad="50800">
                  <a:schemeClr val="bg1"/>
                </a:glow>
              </a:effectLst>
            </a:endParaRPr>
          </a:p>
        </p:txBody>
      </p:sp>
      <p:sp>
        <p:nvSpPr>
          <p:cNvPr id="62" name="TextBox 61"/>
          <p:cNvSpPr txBox="1"/>
          <p:nvPr/>
        </p:nvSpPr>
        <p:spPr>
          <a:xfrm>
            <a:off x="4332511" y="6143820"/>
            <a:ext cx="234360" cy="153888"/>
          </a:xfrm>
          <a:prstGeom prst="rect">
            <a:avLst/>
          </a:prstGeom>
          <a:noFill/>
        </p:spPr>
        <p:txBody>
          <a:bodyPr wrap="none" rtlCol="0">
            <a:spAutoFit/>
          </a:bodyPr>
          <a:lstStyle/>
          <a:p>
            <a:r>
              <a:rPr lang="en-IN" sz="400" b="1" i="1" dirty="0" smtClean="0">
                <a:solidFill>
                  <a:srgbClr val="00A7EC"/>
                </a:solidFill>
                <a:effectLst>
                  <a:glow rad="50800">
                    <a:schemeClr val="bg1"/>
                  </a:glow>
                </a:effectLst>
              </a:rPr>
              <a:t>0°</a:t>
            </a:r>
            <a:endParaRPr lang="en-IN" sz="400" b="1" i="1" dirty="0">
              <a:solidFill>
                <a:srgbClr val="00A7EC"/>
              </a:solidFill>
              <a:effectLst>
                <a:glow rad="50800">
                  <a:schemeClr val="bg1"/>
                </a:glow>
              </a:effectLst>
            </a:endParaRPr>
          </a:p>
        </p:txBody>
      </p:sp>
      <p:sp>
        <p:nvSpPr>
          <p:cNvPr id="63" name="TextBox 62"/>
          <p:cNvSpPr txBox="1"/>
          <p:nvPr/>
        </p:nvSpPr>
        <p:spPr>
          <a:xfrm>
            <a:off x="4615997" y="5889820"/>
            <a:ext cx="263214" cy="153888"/>
          </a:xfrm>
          <a:prstGeom prst="rect">
            <a:avLst/>
          </a:prstGeom>
          <a:noFill/>
        </p:spPr>
        <p:txBody>
          <a:bodyPr wrap="none" rtlCol="0">
            <a:spAutoFit/>
          </a:bodyPr>
          <a:lstStyle/>
          <a:p>
            <a:r>
              <a:rPr lang="en-IN" sz="400" b="1" i="1" dirty="0" smtClean="0">
                <a:solidFill>
                  <a:srgbClr val="00A7EC"/>
                </a:solidFill>
                <a:effectLst>
                  <a:glow rad="50800">
                    <a:schemeClr val="bg1"/>
                  </a:glow>
                </a:effectLst>
              </a:rPr>
              <a:t>20°</a:t>
            </a:r>
            <a:endParaRPr lang="en-IN" sz="400" b="1" i="1" dirty="0">
              <a:solidFill>
                <a:srgbClr val="00A7EC"/>
              </a:solidFill>
              <a:effectLst>
                <a:glow rad="50800">
                  <a:schemeClr val="bg1"/>
                </a:glow>
              </a:effectLst>
            </a:endParaRPr>
          </a:p>
        </p:txBody>
      </p:sp>
      <p:sp>
        <p:nvSpPr>
          <p:cNvPr id="64" name="TextBox 63"/>
          <p:cNvSpPr txBox="1"/>
          <p:nvPr/>
        </p:nvSpPr>
        <p:spPr>
          <a:xfrm>
            <a:off x="4937335" y="5988837"/>
            <a:ext cx="263214" cy="153888"/>
          </a:xfrm>
          <a:prstGeom prst="rect">
            <a:avLst/>
          </a:prstGeom>
          <a:noFill/>
        </p:spPr>
        <p:txBody>
          <a:bodyPr wrap="none" rtlCol="0">
            <a:spAutoFit/>
          </a:bodyPr>
          <a:lstStyle/>
          <a:p>
            <a:r>
              <a:rPr lang="en-IN" sz="400" b="1" i="1" dirty="0" smtClean="0">
                <a:solidFill>
                  <a:srgbClr val="00A7EC"/>
                </a:solidFill>
                <a:effectLst>
                  <a:glow rad="50800">
                    <a:schemeClr val="bg1"/>
                  </a:glow>
                </a:effectLst>
              </a:rPr>
              <a:t>40°</a:t>
            </a:r>
            <a:endParaRPr lang="en-IN" sz="400" b="1" i="1" dirty="0">
              <a:solidFill>
                <a:srgbClr val="00A7EC"/>
              </a:solidFill>
              <a:effectLst>
                <a:glow rad="50800">
                  <a:schemeClr val="bg1"/>
                </a:glow>
              </a:effectLst>
            </a:endParaRPr>
          </a:p>
        </p:txBody>
      </p:sp>
      <p:sp>
        <p:nvSpPr>
          <p:cNvPr id="65" name="TextBox 64"/>
          <p:cNvSpPr txBox="1"/>
          <p:nvPr/>
        </p:nvSpPr>
        <p:spPr>
          <a:xfrm>
            <a:off x="5284988" y="5986059"/>
            <a:ext cx="263214" cy="153888"/>
          </a:xfrm>
          <a:prstGeom prst="rect">
            <a:avLst/>
          </a:prstGeom>
          <a:noFill/>
        </p:spPr>
        <p:txBody>
          <a:bodyPr wrap="none" rtlCol="0">
            <a:spAutoFit/>
          </a:bodyPr>
          <a:lstStyle/>
          <a:p>
            <a:r>
              <a:rPr lang="en-IN" sz="400" b="1" i="1" dirty="0" smtClean="0">
                <a:solidFill>
                  <a:srgbClr val="00A7EC"/>
                </a:solidFill>
                <a:effectLst>
                  <a:glow rad="50800">
                    <a:schemeClr val="bg1"/>
                  </a:glow>
                </a:effectLst>
              </a:rPr>
              <a:t>60°</a:t>
            </a:r>
            <a:endParaRPr lang="en-IN" sz="400" b="1" i="1" dirty="0">
              <a:solidFill>
                <a:srgbClr val="00A7EC"/>
              </a:solidFill>
              <a:effectLst>
                <a:glow rad="50800">
                  <a:schemeClr val="bg1"/>
                </a:glow>
              </a:effectLst>
            </a:endParaRPr>
          </a:p>
        </p:txBody>
      </p:sp>
      <p:sp>
        <p:nvSpPr>
          <p:cNvPr id="66" name="TextBox 65"/>
          <p:cNvSpPr txBox="1"/>
          <p:nvPr/>
        </p:nvSpPr>
        <p:spPr>
          <a:xfrm>
            <a:off x="6511580" y="6177225"/>
            <a:ext cx="292068" cy="153888"/>
          </a:xfrm>
          <a:prstGeom prst="rect">
            <a:avLst/>
          </a:prstGeom>
          <a:noFill/>
        </p:spPr>
        <p:txBody>
          <a:bodyPr wrap="none" rtlCol="0">
            <a:spAutoFit/>
          </a:bodyPr>
          <a:lstStyle/>
          <a:p>
            <a:r>
              <a:rPr lang="en-IN" sz="400" b="1" i="1" dirty="0" smtClean="0">
                <a:solidFill>
                  <a:srgbClr val="00A7EC"/>
                </a:solidFill>
                <a:effectLst>
                  <a:glow rad="50800">
                    <a:schemeClr val="bg1"/>
                  </a:glow>
                </a:effectLst>
              </a:rPr>
              <a:t>140°</a:t>
            </a:r>
            <a:endParaRPr lang="en-IN" sz="400" b="1" i="1" dirty="0">
              <a:solidFill>
                <a:srgbClr val="00A7EC"/>
              </a:solidFill>
              <a:effectLst>
                <a:glow rad="50800">
                  <a:schemeClr val="bg1"/>
                </a:glow>
              </a:effectLst>
            </a:endParaRPr>
          </a:p>
        </p:txBody>
      </p:sp>
      <p:sp>
        <p:nvSpPr>
          <p:cNvPr id="67" name="TextBox 66"/>
          <p:cNvSpPr txBox="1"/>
          <p:nvPr/>
        </p:nvSpPr>
        <p:spPr>
          <a:xfrm>
            <a:off x="6831424" y="6176527"/>
            <a:ext cx="292068" cy="153888"/>
          </a:xfrm>
          <a:prstGeom prst="rect">
            <a:avLst/>
          </a:prstGeom>
          <a:noFill/>
        </p:spPr>
        <p:txBody>
          <a:bodyPr wrap="none" rtlCol="0">
            <a:spAutoFit/>
          </a:bodyPr>
          <a:lstStyle/>
          <a:p>
            <a:r>
              <a:rPr lang="en-IN" sz="400" b="1" i="1" dirty="0" smtClean="0">
                <a:solidFill>
                  <a:srgbClr val="00A7EC"/>
                </a:solidFill>
                <a:effectLst>
                  <a:glow rad="50800">
                    <a:schemeClr val="bg1"/>
                  </a:glow>
                </a:effectLst>
              </a:rPr>
              <a:t>160°</a:t>
            </a:r>
            <a:endParaRPr lang="en-IN" sz="400" b="1" i="1" dirty="0">
              <a:solidFill>
                <a:srgbClr val="00A7EC"/>
              </a:solidFill>
              <a:effectLst>
                <a:glow rad="50800">
                  <a:schemeClr val="bg1"/>
                </a:glow>
              </a:effectLst>
            </a:endParaRPr>
          </a:p>
        </p:txBody>
      </p:sp>
      <p:sp>
        <p:nvSpPr>
          <p:cNvPr id="68" name="TextBox 67"/>
          <p:cNvSpPr txBox="1"/>
          <p:nvPr/>
        </p:nvSpPr>
        <p:spPr>
          <a:xfrm>
            <a:off x="7191920" y="6112864"/>
            <a:ext cx="292068" cy="153888"/>
          </a:xfrm>
          <a:prstGeom prst="rect">
            <a:avLst/>
          </a:prstGeom>
          <a:noFill/>
        </p:spPr>
        <p:txBody>
          <a:bodyPr wrap="none" rtlCol="0">
            <a:spAutoFit/>
          </a:bodyPr>
          <a:lstStyle/>
          <a:p>
            <a:r>
              <a:rPr lang="en-IN" sz="400" b="1" i="1" dirty="0" smtClean="0">
                <a:solidFill>
                  <a:srgbClr val="00A7EC"/>
                </a:solidFill>
                <a:effectLst>
                  <a:glow rad="50800">
                    <a:schemeClr val="bg1"/>
                  </a:glow>
                </a:effectLst>
              </a:rPr>
              <a:t>180°</a:t>
            </a:r>
            <a:endParaRPr lang="en-IN" sz="400" b="1" i="1" dirty="0">
              <a:solidFill>
                <a:srgbClr val="00A7EC"/>
              </a:solidFill>
              <a:effectLst>
                <a:glow rad="50800">
                  <a:schemeClr val="bg1"/>
                </a:glow>
              </a:effectLst>
            </a:endParaRPr>
          </a:p>
        </p:txBody>
      </p:sp>
      <p:sp>
        <p:nvSpPr>
          <p:cNvPr id="69" name="TextBox 68"/>
          <p:cNvSpPr txBox="1"/>
          <p:nvPr/>
        </p:nvSpPr>
        <p:spPr>
          <a:xfrm>
            <a:off x="3835668" y="5547138"/>
            <a:ext cx="569388" cy="276999"/>
          </a:xfrm>
          <a:prstGeom prst="rect">
            <a:avLst/>
          </a:prstGeom>
          <a:noFill/>
        </p:spPr>
        <p:txBody>
          <a:bodyPr wrap="none" rtlCol="0">
            <a:spAutoFit/>
          </a:bodyPr>
          <a:lstStyle/>
          <a:p>
            <a:pPr algn="ctr"/>
            <a:r>
              <a:rPr lang="en-IN" sz="600" b="1" i="1" dirty="0">
                <a:solidFill>
                  <a:srgbClr val="4CC8F2"/>
                </a:solidFill>
              </a:rPr>
              <a:t>ATLANTIC</a:t>
            </a:r>
          </a:p>
          <a:p>
            <a:pPr algn="ctr"/>
            <a:r>
              <a:rPr lang="en-IN" sz="600" b="1" i="1" dirty="0">
                <a:solidFill>
                  <a:srgbClr val="4CC8F2"/>
                </a:solidFill>
              </a:rPr>
              <a:t>OCEAN</a:t>
            </a:r>
          </a:p>
        </p:txBody>
      </p:sp>
      <p:sp>
        <p:nvSpPr>
          <p:cNvPr id="70" name="TextBox 69"/>
          <p:cNvSpPr txBox="1"/>
          <p:nvPr/>
        </p:nvSpPr>
        <p:spPr>
          <a:xfrm>
            <a:off x="4130562" y="2954319"/>
            <a:ext cx="263214" cy="153888"/>
          </a:xfrm>
          <a:prstGeom prst="rect">
            <a:avLst/>
          </a:prstGeom>
          <a:noFill/>
        </p:spPr>
        <p:txBody>
          <a:bodyPr wrap="none" rtlCol="0">
            <a:spAutoFit/>
          </a:bodyPr>
          <a:lstStyle/>
          <a:p>
            <a:r>
              <a:rPr lang="en-IN" sz="400" b="1" i="1" dirty="0" smtClean="0">
                <a:solidFill>
                  <a:srgbClr val="00A7EC"/>
                </a:solidFill>
                <a:effectLst>
                  <a:glow rad="50800">
                    <a:schemeClr val="bg1"/>
                  </a:glow>
                </a:effectLst>
              </a:rPr>
              <a:t>20°</a:t>
            </a:r>
            <a:endParaRPr lang="en-IN" sz="400" b="1" i="1" dirty="0">
              <a:solidFill>
                <a:srgbClr val="00A7EC"/>
              </a:solidFill>
              <a:effectLst>
                <a:glow rad="50800">
                  <a:schemeClr val="bg1"/>
                </a:glow>
              </a:effectLst>
            </a:endParaRPr>
          </a:p>
        </p:txBody>
      </p:sp>
      <p:sp>
        <p:nvSpPr>
          <p:cNvPr id="71" name="TextBox 70"/>
          <p:cNvSpPr txBox="1"/>
          <p:nvPr/>
        </p:nvSpPr>
        <p:spPr>
          <a:xfrm>
            <a:off x="5806169" y="2954319"/>
            <a:ext cx="292068" cy="153888"/>
          </a:xfrm>
          <a:prstGeom prst="rect">
            <a:avLst/>
          </a:prstGeom>
          <a:noFill/>
        </p:spPr>
        <p:txBody>
          <a:bodyPr wrap="none" rtlCol="0">
            <a:spAutoFit/>
          </a:bodyPr>
          <a:lstStyle/>
          <a:p>
            <a:r>
              <a:rPr lang="en-IN" sz="400" b="1" i="1" dirty="0" smtClean="0">
                <a:solidFill>
                  <a:srgbClr val="00A7EC"/>
                </a:solidFill>
                <a:effectLst>
                  <a:glow rad="50800">
                    <a:schemeClr val="bg1"/>
                  </a:glow>
                </a:effectLst>
              </a:rPr>
              <a:t>140°</a:t>
            </a:r>
            <a:endParaRPr lang="en-IN" sz="400" b="1" i="1" dirty="0">
              <a:solidFill>
                <a:srgbClr val="00A7EC"/>
              </a:solidFill>
              <a:effectLst>
                <a:glow rad="50800">
                  <a:schemeClr val="bg1"/>
                </a:glow>
              </a:effectLst>
            </a:endParaRPr>
          </a:p>
        </p:txBody>
      </p:sp>
      <p:sp>
        <p:nvSpPr>
          <p:cNvPr id="72" name="TextBox 71"/>
          <p:cNvSpPr txBox="1"/>
          <p:nvPr/>
        </p:nvSpPr>
        <p:spPr>
          <a:xfrm>
            <a:off x="6024239" y="2954319"/>
            <a:ext cx="292068" cy="153888"/>
          </a:xfrm>
          <a:prstGeom prst="rect">
            <a:avLst/>
          </a:prstGeom>
          <a:noFill/>
        </p:spPr>
        <p:txBody>
          <a:bodyPr wrap="none" rtlCol="0">
            <a:spAutoFit/>
          </a:bodyPr>
          <a:lstStyle/>
          <a:p>
            <a:r>
              <a:rPr lang="en-IN" sz="400" b="1" i="1" dirty="0" smtClean="0">
                <a:solidFill>
                  <a:srgbClr val="00A7EC"/>
                </a:solidFill>
                <a:effectLst>
                  <a:glow rad="50800">
                    <a:schemeClr val="bg1"/>
                  </a:glow>
                </a:effectLst>
              </a:rPr>
              <a:t>160°</a:t>
            </a:r>
            <a:endParaRPr lang="en-IN" sz="400" b="1" i="1" dirty="0">
              <a:solidFill>
                <a:srgbClr val="00A7EC"/>
              </a:solidFill>
              <a:effectLst>
                <a:glow rad="50800">
                  <a:schemeClr val="bg1"/>
                </a:glow>
              </a:effectLst>
            </a:endParaRPr>
          </a:p>
        </p:txBody>
      </p:sp>
      <p:sp>
        <p:nvSpPr>
          <p:cNvPr id="74" name="TextBox 73"/>
          <p:cNvSpPr txBox="1"/>
          <p:nvPr/>
        </p:nvSpPr>
        <p:spPr>
          <a:xfrm>
            <a:off x="2459270" y="4004415"/>
            <a:ext cx="412292" cy="153888"/>
          </a:xfrm>
          <a:prstGeom prst="rect">
            <a:avLst/>
          </a:prstGeom>
          <a:noFill/>
        </p:spPr>
        <p:txBody>
          <a:bodyPr wrap="none" rtlCol="0">
            <a:spAutoFit/>
          </a:bodyPr>
          <a:lstStyle/>
          <a:p>
            <a:r>
              <a:rPr lang="pt-BR" sz="400" b="1" dirty="0">
                <a:effectLst>
                  <a:glow rad="50800">
                    <a:schemeClr val="bg1">
                      <a:lumMod val="95000"/>
                      <a:alpha val="77000"/>
                    </a:schemeClr>
                  </a:glow>
                </a:effectLst>
              </a:rPr>
              <a:t>ENGLISH</a:t>
            </a:r>
            <a:endParaRPr lang="en-IN" sz="400" b="1" dirty="0">
              <a:effectLst>
                <a:glow rad="50800">
                  <a:schemeClr val="bg1">
                    <a:lumMod val="95000"/>
                    <a:alpha val="77000"/>
                  </a:schemeClr>
                </a:glow>
              </a:effectLst>
            </a:endParaRPr>
          </a:p>
        </p:txBody>
      </p:sp>
      <p:sp>
        <p:nvSpPr>
          <p:cNvPr id="75" name="TextBox 74"/>
          <p:cNvSpPr txBox="1"/>
          <p:nvPr/>
        </p:nvSpPr>
        <p:spPr>
          <a:xfrm>
            <a:off x="2953994" y="3798454"/>
            <a:ext cx="335348" cy="146194"/>
          </a:xfrm>
          <a:prstGeom prst="rect">
            <a:avLst/>
          </a:prstGeom>
          <a:noFill/>
        </p:spPr>
        <p:txBody>
          <a:bodyPr wrap="none" rtlCol="0">
            <a:spAutoFit/>
          </a:bodyPr>
          <a:lstStyle/>
          <a:p>
            <a:r>
              <a:rPr lang="pt-BR" sz="350" b="1" dirty="0">
                <a:effectLst>
                  <a:glow rad="50800">
                    <a:schemeClr val="bg1">
                      <a:lumMod val="95000"/>
                      <a:alpha val="77000"/>
                    </a:schemeClr>
                  </a:glow>
                </a:effectLst>
              </a:rPr>
              <a:t>French</a:t>
            </a:r>
            <a:endParaRPr lang="en-IN" sz="350" b="1" dirty="0">
              <a:effectLst>
                <a:glow rad="50800">
                  <a:schemeClr val="bg1">
                    <a:lumMod val="95000"/>
                    <a:alpha val="77000"/>
                  </a:schemeClr>
                </a:glow>
              </a:effectLst>
            </a:endParaRPr>
          </a:p>
        </p:txBody>
      </p:sp>
      <p:sp>
        <p:nvSpPr>
          <p:cNvPr id="76" name="TextBox 75"/>
          <p:cNvSpPr txBox="1"/>
          <p:nvPr/>
        </p:nvSpPr>
        <p:spPr>
          <a:xfrm>
            <a:off x="4104159" y="3641521"/>
            <a:ext cx="412292" cy="153888"/>
          </a:xfrm>
          <a:prstGeom prst="rect">
            <a:avLst/>
          </a:prstGeom>
          <a:noFill/>
        </p:spPr>
        <p:txBody>
          <a:bodyPr wrap="none" rtlCol="0">
            <a:spAutoFit/>
          </a:bodyPr>
          <a:lstStyle/>
          <a:p>
            <a:r>
              <a:rPr lang="pt-BR" sz="400" b="1" dirty="0">
                <a:effectLst>
                  <a:glow rad="50800">
                    <a:schemeClr val="bg1">
                      <a:lumMod val="95000"/>
                      <a:alpha val="77000"/>
                    </a:schemeClr>
                  </a:glow>
                </a:effectLst>
              </a:rPr>
              <a:t>ENGLISH</a:t>
            </a:r>
            <a:endParaRPr lang="en-IN" sz="400" b="1" dirty="0">
              <a:effectLst>
                <a:glow rad="50800">
                  <a:schemeClr val="bg1">
                    <a:lumMod val="95000"/>
                    <a:alpha val="77000"/>
                  </a:schemeClr>
                </a:glow>
              </a:effectLst>
            </a:endParaRPr>
          </a:p>
        </p:txBody>
      </p:sp>
      <p:sp>
        <p:nvSpPr>
          <p:cNvPr id="77" name="TextBox 76"/>
          <p:cNvSpPr txBox="1"/>
          <p:nvPr/>
        </p:nvSpPr>
        <p:spPr>
          <a:xfrm>
            <a:off x="3831176" y="4035435"/>
            <a:ext cx="542136" cy="153888"/>
          </a:xfrm>
          <a:prstGeom prst="rect">
            <a:avLst/>
          </a:prstGeom>
          <a:noFill/>
        </p:spPr>
        <p:txBody>
          <a:bodyPr wrap="none" rtlCol="0">
            <a:spAutoFit/>
          </a:bodyPr>
          <a:lstStyle/>
          <a:p>
            <a:r>
              <a:rPr lang="pt-BR" sz="400" b="1" dirty="0">
                <a:effectLst>
                  <a:glow rad="50800">
                    <a:schemeClr val="bg1">
                      <a:lumMod val="95000"/>
                      <a:alpha val="77000"/>
                    </a:schemeClr>
                  </a:glow>
                </a:effectLst>
              </a:rPr>
              <a:t>PORTUGUESE</a:t>
            </a:r>
            <a:endParaRPr lang="en-IN" sz="400" b="1" dirty="0">
              <a:effectLst>
                <a:glow rad="50800">
                  <a:schemeClr val="bg1">
                    <a:lumMod val="95000"/>
                    <a:alpha val="77000"/>
                  </a:schemeClr>
                </a:glow>
              </a:effectLst>
            </a:endParaRPr>
          </a:p>
        </p:txBody>
      </p:sp>
      <p:sp>
        <p:nvSpPr>
          <p:cNvPr id="80" name="TextBox 79"/>
          <p:cNvSpPr txBox="1"/>
          <p:nvPr/>
        </p:nvSpPr>
        <p:spPr>
          <a:xfrm rot="4500000">
            <a:off x="2931645" y="5767831"/>
            <a:ext cx="503191" cy="112613"/>
          </a:xfrm>
          <a:prstGeom prst="rect">
            <a:avLst/>
          </a:prstGeom>
          <a:noFill/>
        </p:spPr>
        <p:txBody>
          <a:bodyPr wrap="none" rtlCol="0">
            <a:prstTxWarp prst="textArchUp">
              <a:avLst>
                <a:gd name="adj" fmla="val 13254942"/>
              </a:avLst>
            </a:prstTxWarp>
            <a:spAutoFit/>
          </a:bodyPr>
          <a:lstStyle/>
          <a:p>
            <a:r>
              <a:rPr lang="pt-BR" sz="350" b="1" dirty="0">
                <a:effectLst>
                  <a:glow rad="12700">
                    <a:schemeClr val="bg1">
                      <a:lumMod val="95000"/>
                      <a:alpha val="61000"/>
                    </a:schemeClr>
                  </a:glow>
                </a:effectLst>
              </a:rPr>
              <a:t>SPANISH</a:t>
            </a:r>
            <a:endParaRPr lang="en-IN" sz="350" b="1" dirty="0">
              <a:effectLst>
                <a:glow rad="12700">
                  <a:schemeClr val="bg1">
                    <a:lumMod val="95000"/>
                    <a:alpha val="61000"/>
                  </a:schemeClr>
                </a:glow>
              </a:effectLst>
            </a:endParaRPr>
          </a:p>
        </p:txBody>
      </p:sp>
      <p:sp>
        <p:nvSpPr>
          <p:cNvPr id="81" name="TextBox 80"/>
          <p:cNvSpPr txBox="1"/>
          <p:nvPr/>
        </p:nvSpPr>
        <p:spPr>
          <a:xfrm rot="18071382">
            <a:off x="3356336" y="5345578"/>
            <a:ext cx="503191" cy="112613"/>
          </a:xfrm>
          <a:prstGeom prst="rect">
            <a:avLst/>
          </a:prstGeom>
          <a:noFill/>
        </p:spPr>
        <p:txBody>
          <a:bodyPr wrap="none" rtlCol="0">
            <a:prstTxWarp prst="textArchUp">
              <a:avLst>
                <a:gd name="adj" fmla="val 13254942"/>
              </a:avLst>
            </a:prstTxWarp>
            <a:spAutoFit/>
          </a:bodyPr>
          <a:lstStyle/>
          <a:p>
            <a:r>
              <a:rPr lang="pt-BR" sz="350" b="1" dirty="0">
                <a:effectLst>
                  <a:glow rad="12700">
                    <a:schemeClr val="bg1">
                      <a:lumMod val="95000"/>
                      <a:alpha val="61000"/>
                    </a:schemeClr>
                  </a:glow>
                </a:effectLst>
              </a:rPr>
              <a:t>PORTUGUESE</a:t>
            </a:r>
            <a:endParaRPr lang="en-IN" sz="350" b="1" dirty="0">
              <a:effectLst>
                <a:glow rad="12700">
                  <a:schemeClr val="bg1">
                    <a:lumMod val="95000"/>
                    <a:alpha val="61000"/>
                  </a:schemeClr>
                </a:glow>
              </a:effectLst>
            </a:endParaRPr>
          </a:p>
        </p:txBody>
      </p:sp>
      <p:sp>
        <p:nvSpPr>
          <p:cNvPr id="82" name="TextBox 81"/>
          <p:cNvSpPr txBox="1"/>
          <p:nvPr/>
        </p:nvSpPr>
        <p:spPr>
          <a:xfrm>
            <a:off x="4190643" y="3980223"/>
            <a:ext cx="410690" cy="153888"/>
          </a:xfrm>
          <a:prstGeom prst="rect">
            <a:avLst/>
          </a:prstGeom>
          <a:noFill/>
        </p:spPr>
        <p:txBody>
          <a:bodyPr wrap="none" rtlCol="0">
            <a:spAutoFit/>
          </a:bodyPr>
          <a:lstStyle/>
          <a:p>
            <a:r>
              <a:rPr lang="pt-BR" sz="400" b="1" dirty="0">
                <a:effectLst>
                  <a:glow rad="50800">
                    <a:schemeClr val="bg1">
                      <a:lumMod val="95000"/>
                      <a:alpha val="77000"/>
                    </a:schemeClr>
                  </a:glow>
                </a:effectLst>
              </a:rPr>
              <a:t>SPANISH</a:t>
            </a:r>
            <a:endParaRPr lang="en-IN" sz="400" b="1" dirty="0">
              <a:effectLst>
                <a:glow rad="50800">
                  <a:schemeClr val="bg1">
                    <a:lumMod val="95000"/>
                    <a:alpha val="77000"/>
                  </a:schemeClr>
                </a:glow>
              </a:effectLst>
            </a:endParaRPr>
          </a:p>
        </p:txBody>
      </p:sp>
      <p:sp>
        <p:nvSpPr>
          <p:cNvPr id="83" name="TextBox 82"/>
          <p:cNvSpPr txBox="1"/>
          <p:nvPr/>
        </p:nvSpPr>
        <p:spPr>
          <a:xfrm>
            <a:off x="4199914" y="3889241"/>
            <a:ext cx="335348" cy="146194"/>
          </a:xfrm>
          <a:prstGeom prst="rect">
            <a:avLst/>
          </a:prstGeom>
          <a:noFill/>
        </p:spPr>
        <p:txBody>
          <a:bodyPr wrap="none" rtlCol="0">
            <a:spAutoFit/>
          </a:bodyPr>
          <a:lstStyle/>
          <a:p>
            <a:r>
              <a:rPr lang="pt-BR" sz="350" b="1" dirty="0">
                <a:effectLst>
                  <a:glow rad="50800">
                    <a:schemeClr val="bg1">
                      <a:lumMod val="95000"/>
                      <a:alpha val="77000"/>
                    </a:schemeClr>
                  </a:glow>
                </a:effectLst>
              </a:rPr>
              <a:t>French</a:t>
            </a:r>
            <a:endParaRPr lang="en-IN" sz="350" b="1" dirty="0">
              <a:effectLst>
                <a:glow rad="50800">
                  <a:schemeClr val="bg1">
                    <a:lumMod val="95000"/>
                    <a:alpha val="77000"/>
                  </a:schemeClr>
                </a:glow>
              </a:effectLst>
            </a:endParaRPr>
          </a:p>
        </p:txBody>
      </p:sp>
      <p:sp>
        <p:nvSpPr>
          <p:cNvPr id="84" name="TextBox 83"/>
          <p:cNvSpPr txBox="1"/>
          <p:nvPr/>
        </p:nvSpPr>
        <p:spPr>
          <a:xfrm rot="2822684">
            <a:off x="4472885" y="3989798"/>
            <a:ext cx="316112" cy="146194"/>
          </a:xfrm>
          <a:prstGeom prst="rect">
            <a:avLst/>
          </a:prstGeom>
          <a:noFill/>
        </p:spPr>
        <p:txBody>
          <a:bodyPr wrap="none" rtlCol="0">
            <a:spAutoFit/>
          </a:bodyPr>
          <a:lstStyle/>
          <a:p>
            <a:r>
              <a:rPr lang="pt-BR" sz="350" b="1" dirty="0">
                <a:effectLst>
                  <a:glow rad="50800">
                    <a:schemeClr val="bg1">
                      <a:lumMod val="95000"/>
                      <a:alpha val="77000"/>
                    </a:schemeClr>
                  </a:glow>
                </a:effectLst>
              </a:rPr>
              <a:t>Italian</a:t>
            </a:r>
            <a:endParaRPr lang="en-IN" sz="350" b="1" dirty="0">
              <a:effectLst>
                <a:glow rad="50800">
                  <a:schemeClr val="bg1">
                    <a:lumMod val="95000"/>
                    <a:alpha val="77000"/>
                  </a:schemeClr>
                </a:glow>
              </a:effectLst>
            </a:endParaRPr>
          </a:p>
        </p:txBody>
      </p:sp>
      <p:sp>
        <p:nvSpPr>
          <p:cNvPr id="85" name="TextBox 84"/>
          <p:cNvSpPr txBox="1"/>
          <p:nvPr/>
        </p:nvSpPr>
        <p:spPr>
          <a:xfrm>
            <a:off x="4800271" y="4016321"/>
            <a:ext cx="348172" cy="146194"/>
          </a:xfrm>
          <a:prstGeom prst="rect">
            <a:avLst/>
          </a:prstGeom>
          <a:noFill/>
        </p:spPr>
        <p:txBody>
          <a:bodyPr wrap="none" rtlCol="0">
            <a:spAutoFit/>
          </a:bodyPr>
          <a:lstStyle/>
          <a:p>
            <a:r>
              <a:rPr lang="pt-BR" sz="350" b="1" dirty="0">
                <a:effectLst>
                  <a:glow rad="50800">
                    <a:schemeClr val="bg1">
                      <a:lumMod val="95000"/>
                      <a:alpha val="77000"/>
                    </a:schemeClr>
                  </a:glow>
                </a:effectLst>
              </a:rPr>
              <a:t>Turkish</a:t>
            </a:r>
            <a:endParaRPr lang="en-IN" sz="350" b="1" dirty="0">
              <a:effectLst>
                <a:glow rad="50800">
                  <a:schemeClr val="bg1">
                    <a:lumMod val="95000"/>
                    <a:alpha val="77000"/>
                  </a:schemeClr>
                </a:glow>
              </a:effectLst>
            </a:endParaRPr>
          </a:p>
        </p:txBody>
      </p:sp>
      <p:sp>
        <p:nvSpPr>
          <p:cNvPr id="86" name="TextBox 85"/>
          <p:cNvSpPr txBox="1"/>
          <p:nvPr/>
        </p:nvSpPr>
        <p:spPr>
          <a:xfrm>
            <a:off x="4367588" y="3732770"/>
            <a:ext cx="356188" cy="146194"/>
          </a:xfrm>
          <a:prstGeom prst="rect">
            <a:avLst/>
          </a:prstGeom>
          <a:noFill/>
        </p:spPr>
        <p:txBody>
          <a:bodyPr wrap="none" rtlCol="0">
            <a:spAutoFit/>
          </a:bodyPr>
          <a:lstStyle/>
          <a:p>
            <a:r>
              <a:rPr lang="pt-BR" sz="350" b="1" dirty="0">
                <a:effectLst>
                  <a:glow rad="50800">
                    <a:schemeClr val="bg1">
                      <a:lumMod val="95000"/>
                      <a:alpha val="77000"/>
                    </a:schemeClr>
                  </a:glow>
                </a:effectLst>
              </a:rPr>
              <a:t>German</a:t>
            </a:r>
            <a:endParaRPr lang="en-IN" sz="350" b="1" dirty="0">
              <a:effectLst>
                <a:glow rad="50800">
                  <a:schemeClr val="bg1">
                    <a:lumMod val="95000"/>
                    <a:alpha val="77000"/>
                  </a:schemeClr>
                </a:glow>
              </a:effectLst>
            </a:endParaRPr>
          </a:p>
        </p:txBody>
      </p:sp>
      <p:sp>
        <p:nvSpPr>
          <p:cNvPr id="87" name="TextBox 86"/>
          <p:cNvSpPr txBox="1"/>
          <p:nvPr/>
        </p:nvSpPr>
        <p:spPr>
          <a:xfrm>
            <a:off x="4411541" y="4310392"/>
            <a:ext cx="383438" cy="153888"/>
          </a:xfrm>
          <a:prstGeom prst="rect">
            <a:avLst/>
          </a:prstGeom>
          <a:noFill/>
        </p:spPr>
        <p:txBody>
          <a:bodyPr wrap="none" rtlCol="0">
            <a:spAutoFit/>
          </a:bodyPr>
          <a:lstStyle/>
          <a:p>
            <a:r>
              <a:rPr lang="pt-BR" sz="400" b="1" dirty="0">
                <a:effectLst>
                  <a:glow rad="50800">
                    <a:schemeClr val="bg1">
                      <a:lumMod val="95000"/>
                      <a:alpha val="77000"/>
                    </a:schemeClr>
                  </a:glow>
                </a:effectLst>
              </a:rPr>
              <a:t>ARABIC</a:t>
            </a:r>
            <a:endParaRPr lang="en-IN" sz="400" b="1" dirty="0">
              <a:effectLst>
                <a:glow rad="50800">
                  <a:schemeClr val="bg1">
                    <a:lumMod val="95000"/>
                    <a:alpha val="77000"/>
                  </a:schemeClr>
                </a:glow>
              </a:effectLst>
            </a:endParaRPr>
          </a:p>
        </p:txBody>
      </p:sp>
      <p:sp>
        <p:nvSpPr>
          <p:cNvPr id="88" name="TextBox 87"/>
          <p:cNvSpPr txBox="1"/>
          <p:nvPr/>
        </p:nvSpPr>
        <p:spPr>
          <a:xfrm rot="2472197">
            <a:off x="4993214" y="4344371"/>
            <a:ext cx="383438" cy="153888"/>
          </a:xfrm>
          <a:prstGeom prst="rect">
            <a:avLst/>
          </a:prstGeom>
          <a:noFill/>
        </p:spPr>
        <p:txBody>
          <a:bodyPr wrap="none" rtlCol="0">
            <a:spAutoFit/>
          </a:bodyPr>
          <a:lstStyle/>
          <a:p>
            <a:r>
              <a:rPr lang="pt-BR" sz="400" b="1" dirty="0">
                <a:effectLst>
                  <a:glow rad="50800">
                    <a:schemeClr val="bg1">
                      <a:lumMod val="95000"/>
                      <a:alpha val="77000"/>
                    </a:schemeClr>
                  </a:glow>
                </a:effectLst>
              </a:rPr>
              <a:t>ARABIC</a:t>
            </a:r>
            <a:endParaRPr lang="en-IN" sz="400" b="1" dirty="0">
              <a:effectLst>
                <a:glow rad="50800">
                  <a:schemeClr val="bg1">
                    <a:lumMod val="95000"/>
                    <a:alpha val="77000"/>
                  </a:schemeClr>
                </a:glow>
              </a:effectLst>
            </a:endParaRPr>
          </a:p>
        </p:txBody>
      </p:sp>
      <p:sp>
        <p:nvSpPr>
          <p:cNvPr id="89" name="TextBox 88"/>
          <p:cNvSpPr txBox="1"/>
          <p:nvPr/>
        </p:nvSpPr>
        <p:spPr>
          <a:xfrm>
            <a:off x="5570700" y="3594205"/>
            <a:ext cx="413896" cy="153888"/>
          </a:xfrm>
          <a:prstGeom prst="rect">
            <a:avLst/>
          </a:prstGeom>
          <a:noFill/>
        </p:spPr>
        <p:txBody>
          <a:bodyPr wrap="none" rtlCol="0">
            <a:spAutoFit/>
          </a:bodyPr>
          <a:lstStyle/>
          <a:p>
            <a:r>
              <a:rPr lang="pt-BR" sz="400" b="1" dirty="0">
                <a:effectLst>
                  <a:glow rad="50800">
                    <a:schemeClr val="bg1">
                      <a:lumMod val="95000"/>
                      <a:alpha val="77000"/>
                    </a:schemeClr>
                  </a:glow>
                </a:effectLst>
              </a:rPr>
              <a:t>RUSSIAN</a:t>
            </a:r>
            <a:endParaRPr lang="en-IN" sz="400" b="1" dirty="0">
              <a:effectLst>
                <a:glow rad="50800">
                  <a:schemeClr val="bg1">
                    <a:lumMod val="95000"/>
                    <a:alpha val="77000"/>
                  </a:schemeClr>
                </a:glow>
              </a:effectLst>
            </a:endParaRPr>
          </a:p>
        </p:txBody>
      </p:sp>
      <p:sp>
        <p:nvSpPr>
          <p:cNvPr id="90" name="TextBox 89"/>
          <p:cNvSpPr txBox="1"/>
          <p:nvPr/>
        </p:nvSpPr>
        <p:spPr>
          <a:xfrm>
            <a:off x="6082767" y="4116367"/>
            <a:ext cx="463588" cy="153888"/>
          </a:xfrm>
          <a:prstGeom prst="rect">
            <a:avLst/>
          </a:prstGeom>
          <a:noFill/>
        </p:spPr>
        <p:txBody>
          <a:bodyPr wrap="none" rtlCol="0">
            <a:spAutoFit/>
          </a:bodyPr>
          <a:lstStyle/>
          <a:p>
            <a:r>
              <a:rPr lang="pt-BR" sz="400" b="1" dirty="0">
                <a:effectLst>
                  <a:glow rad="50800">
                    <a:schemeClr val="bg1">
                      <a:lumMod val="95000"/>
                      <a:alpha val="77000"/>
                    </a:schemeClr>
                  </a:glow>
                </a:effectLst>
              </a:rPr>
              <a:t>MANDARIN</a:t>
            </a:r>
            <a:endParaRPr lang="en-IN" sz="400" b="1" dirty="0">
              <a:effectLst>
                <a:glow rad="50800">
                  <a:schemeClr val="bg1">
                    <a:lumMod val="95000"/>
                    <a:alpha val="77000"/>
                  </a:schemeClr>
                </a:glow>
              </a:effectLst>
            </a:endParaRPr>
          </a:p>
        </p:txBody>
      </p:sp>
      <p:sp>
        <p:nvSpPr>
          <p:cNvPr id="91" name="TextBox 90"/>
          <p:cNvSpPr txBox="1"/>
          <p:nvPr/>
        </p:nvSpPr>
        <p:spPr>
          <a:xfrm>
            <a:off x="6737688" y="4162515"/>
            <a:ext cx="463588" cy="153888"/>
          </a:xfrm>
          <a:prstGeom prst="rect">
            <a:avLst/>
          </a:prstGeom>
          <a:noFill/>
        </p:spPr>
        <p:txBody>
          <a:bodyPr wrap="none" rtlCol="0">
            <a:spAutoFit/>
          </a:bodyPr>
          <a:lstStyle/>
          <a:p>
            <a:r>
              <a:rPr lang="pt-BR" sz="400" b="1" dirty="0">
                <a:effectLst>
                  <a:glow rad="50800">
                    <a:schemeClr val="bg1">
                      <a:lumMod val="95000"/>
                      <a:alpha val="77000"/>
                    </a:schemeClr>
                  </a:glow>
                </a:effectLst>
              </a:rPr>
              <a:t>JAPANESE</a:t>
            </a:r>
            <a:endParaRPr lang="en-IN" sz="400" b="1" dirty="0">
              <a:effectLst>
                <a:glow rad="50800">
                  <a:schemeClr val="bg1">
                    <a:lumMod val="95000"/>
                    <a:alpha val="77000"/>
                  </a:schemeClr>
                </a:glow>
              </a:effectLst>
            </a:endParaRPr>
          </a:p>
        </p:txBody>
      </p:sp>
      <p:sp>
        <p:nvSpPr>
          <p:cNvPr id="92" name="TextBox 91"/>
          <p:cNvSpPr txBox="1"/>
          <p:nvPr/>
        </p:nvSpPr>
        <p:spPr>
          <a:xfrm rot="3883423">
            <a:off x="5831026" y="4442982"/>
            <a:ext cx="415498" cy="153888"/>
          </a:xfrm>
          <a:prstGeom prst="rect">
            <a:avLst/>
          </a:prstGeom>
          <a:noFill/>
        </p:spPr>
        <p:txBody>
          <a:bodyPr wrap="none" rtlCol="0">
            <a:spAutoFit/>
          </a:bodyPr>
          <a:lstStyle/>
          <a:p>
            <a:r>
              <a:rPr lang="pt-BR" sz="400" b="1" dirty="0" smtClean="0">
                <a:effectLst>
                  <a:glow rad="50800">
                    <a:schemeClr val="bg1">
                      <a:lumMod val="95000"/>
                      <a:alpha val="77000"/>
                    </a:schemeClr>
                  </a:glow>
                </a:effectLst>
              </a:rPr>
              <a:t>BENGALI</a:t>
            </a:r>
            <a:endParaRPr lang="en-IN" sz="400" b="1" dirty="0">
              <a:effectLst>
                <a:glow rad="50800">
                  <a:schemeClr val="bg1">
                    <a:lumMod val="95000"/>
                    <a:alpha val="77000"/>
                  </a:schemeClr>
                </a:glow>
              </a:effectLst>
            </a:endParaRPr>
          </a:p>
        </p:txBody>
      </p:sp>
      <p:sp>
        <p:nvSpPr>
          <p:cNvPr id="93" name="TextBox 92"/>
          <p:cNvSpPr txBox="1"/>
          <p:nvPr/>
        </p:nvSpPr>
        <p:spPr>
          <a:xfrm>
            <a:off x="5207024" y="4166362"/>
            <a:ext cx="293670" cy="146194"/>
          </a:xfrm>
          <a:prstGeom prst="rect">
            <a:avLst/>
          </a:prstGeom>
          <a:noFill/>
        </p:spPr>
        <p:txBody>
          <a:bodyPr wrap="none" rtlCol="0">
            <a:spAutoFit/>
          </a:bodyPr>
          <a:lstStyle/>
          <a:p>
            <a:r>
              <a:rPr lang="pt-BR" sz="350" b="1" dirty="0">
                <a:effectLst>
                  <a:glow rad="50800">
                    <a:schemeClr val="bg1">
                      <a:lumMod val="95000"/>
                      <a:alpha val="77000"/>
                    </a:schemeClr>
                  </a:glow>
                </a:effectLst>
              </a:rPr>
              <a:t>Farsi</a:t>
            </a:r>
            <a:endParaRPr lang="en-IN" sz="350" b="1" dirty="0">
              <a:effectLst>
                <a:glow rad="50800">
                  <a:schemeClr val="bg1">
                    <a:lumMod val="95000"/>
                    <a:alpha val="77000"/>
                  </a:schemeClr>
                </a:glow>
              </a:effectLst>
            </a:endParaRPr>
          </a:p>
        </p:txBody>
      </p:sp>
      <p:sp>
        <p:nvSpPr>
          <p:cNvPr id="94" name="TextBox 93"/>
          <p:cNvSpPr txBox="1"/>
          <p:nvPr/>
        </p:nvSpPr>
        <p:spPr>
          <a:xfrm>
            <a:off x="5507826" y="4225034"/>
            <a:ext cx="385042" cy="146194"/>
          </a:xfrm>
          <a:prstGeom prst="rect">
            <a:avLst/>
          </a:prstGeom>
          <a:noFill/>
        </p:spPr>
        <p:txBody>
          <a:bodyPr wrap="none" rtlCol="0">
            <a:spAutoFit/>
          </a:bodyPr>
          <a:lstStyle/>
          <a:p>
            <a:pPr lvl="1"/>
            <a:r>
              <a:rPr lang="pt-BR" sz="350" b="1" dirty="0">
                <a:effectLst>
                  <a:glow rad="50800">
                    <a:schemeClr val="bg1">
                      <a:lumMod val="95000"/>
                      <a:alpha val="77000"/>
                    </a:schemeClr>
                  </a:glow>
                </a:effectLst>
              </a:rPr>
              <a:t>LAHNDA</a:t>
            </a:r>
            <a:endParaRPr lang="en-IN" sz="350" b="1" dirty="0">
              <a:effectLst>
                <a:glow rad="50800">
                  <a:schemeClr val="bg1">
                    <a:lumMod val="95000"/>
                    <a:alpha val="77000"/>
                  </a:schemeClr>
                </a:glow>
              </a:effectLst>
            </a:endParaRPr>
          </a:p>
        </p:txBody>
      </p:sp>
      <p:sp>
        <p:nvSpPr>
          <p:cNvPr id="95" name="TextBox 94"/>
          <p:cNvSpPr txBox="1"/>
          <p:nvPr/>
        </p:nvSpPr>
        <p:spPr>
          <a:xfrm>
            <a:off x="5619325" y="4298267"/>
            <a:ext cx="324128" cy="153888"/>
          </a:xfrm>
          <a:prstGeom prst="rect">
            <a:avLst/>
          </a:prstGeom>
          <a:noFill/>
        </p:spPr>
        <p:txBody>
          <a:bodyPr wrap="none" rtlCol="0">
            <a:spAutoFit/>
          </a:bodyPr>
          <a:lstStyle/>
          <a:p>
            <a:pPr lvl="1"/>
            <a:r>
              <a:rPr lang="pt-BR" sz="400" b="1" dirty="0">
                <a:effectLst>
                  <a:glow rad="50800">
                    <a:schemeClr val="bg1">
                      <a:lumMod val="95000"/>
                      <a:alpha val="77000"/>
                    </a:schemeClr>
                  </a:glow>
                </a:effectLst>
              </a:rPr>
              <a:t>HINDI</a:t>
            </a:r>
            <a:endParaRPr lang="en-IN" sz="400" b="1" dirty="0">
              <a:effectLst>
                <a:glow rad="50800">
                  <a:schemeClr val="bg1">
                    <a:lumMod val="95000"/>
                    <a:alpha val="77000"/>
                  </a:schemeClr>
                </a:glow>
              </a:effectLst>
            </a:endParaRPr>
          </a:p>
        </p:txBody>
      </p:sp>
      <p:sp>
        <p:nvSpPr>
          <p:cNvPr id="96" name="TextBox 95"/>
          <p:cNvSpPr txBox="1"/>
          <p:nvPr/>
        </p:nvSpPr>
        <p:spPr>
          <a:xfrm>
            <a:off x="5447355" y="4289353"/>
            <a:ext cx="293670" cy="146194"/>
          </a:xfrm>
          <a:prstGeom prst="rect">
            <a:avLst/>
          </a:prstGeom>
          <a:noFill/>
        </p:spPr>
        <p:txBody>
          <a:bodyPr wrap="none" rtlCol="0">
            <a:spAutoFit/>
          </a:bodyPr>
          <a:lstStyle/>
          <a:p>
            <a:r>
              <a:rPr lang="pt-BR" sz="350" b="1" dirty="0">
                <a:effectLst>
                  <a:glow rad="50800">
                    <a:schemeClr val="bg1">
                      <a:lumMod val="95000"/>
                      <a:alpha val="77000"/>
                    </a:schemeClr>
                  </a:glow>
                </a:effectLst>
              </a:rPr>
              <a:t>Urdu</a:t>
            </a:r>
            <a:endParaRPr lang="en-IN" sz="350" b="1" dirty="0">
              <a:effectLst>
                <a:glow rad="50800">
                  <a:schemeClr val="bg1">
                    <a:lumMod val="95000"/>
                    <a:alpha val="77000"/>
                  </a:schemeClr>
                </a:glow>
              </a:effectLst>
            </a:endParaRPr>
          </a:p>
        </p:txBody>
      </p:sp>
      <p:sp>
        <p:nvSpPr>
          <p:cNvPr id="97" name="TextBox 96"/>
          <p:cNvSpPr txBox="1"/>
          <p:nvPr/>
        </p:nvSpPr>
        <p:spPr>
          <a:xfrm>
            <a:off x="5596264" y="4461069"/>
            <a:ext cx="344966" cy="146194"/>
          </a:xfrm>
          <a:prstGeom prst="rect">
            <a:avLst/>
          </a:prstGeom>
          <a:noFill/>
        </p:spPr>
        <p:txBody>
          <a:bodyPr wrap="none" rtlCol="0">
            <a:spAutoFit/>
          </a:bodyPr>
          <a:lstStyle/>
          <a:p>
            <a:r>
              <a:rPr lang="pt-BR" sz="350" b="1" dirty="0">
                <a:effectLst>
                  <a:glow rad="50800">
                    <a:schemeClr val="bg1">
                      <a:lumMod val="95000"/>
                      <a:alpha val="77000"/>
                    </a:schemeClr>
                  </a:glow>
                </a:effectLst>
              </a:rPr>
              <a:t>Marathi</a:t>
            </a:r>
            <a:endParaRPr lang="en-IN" sz="350" b="1" dirty="0">
              <a:effectLst>
                <a:glow rad="50800">
                  <a:schemeClr val="bg1">
                    <a:lumMod val="95000"/>
                    <a:alpha val="77000"/>
                  </a:schemeClr>
                </a:glow>
              </a:effectLst>
            </a:endParaRPr>
          </a:p>
        </p:txBody>
      </p:sp>
      <p:sp>
        <p:nvSpPr>
          <p:cNvPr id="98" name="TextBox 97"/>
          <p:cNvSpPr txBox="1"/>
          <p:nvPr/>
        </p:nvSpPr>
        <p:spPr>
          <a:xfrm rot="2112536">
            <a:off x="5728848" y="4708536"/>
            <a:ext cx="303288" cy="146194"/>
          </a:xfrm>
          <a:prstGeom prst="rect">
            <a:avLst/>
          </a:prstGeom>
          <a:noFill/>
        </p:spPr>
        <p:txBody>
          <a:bodyPr wrap="none" rtlCol="0">
            <a:spAutoFit/>
          </a:bodyPr>
          <a:lstStyle/>
          <a:p>
            <a:r>
              <a:rPr lang="pt-BR" sz="350" b="1" dirty="0" smtClean="0">
                <a:effectLst>
                  <a:glow rad="50800">
                    <a:schemeClr val="bg1">
                      <a:lumMod val="95000"/>
                      <a:alpha val="77000"/>
                    </a:schemeClr>
                  </a:glow>
                </a:effectLst>
              </a:rPr>
              <a:t>Tamil</a:t>
            </a:r>
            <a:endParaRPr lang="en-IN" sz="350" b="1" dirty="0">
              <a:effectLst>
                <a:glow rad="50800">
                  <a:schemeClr val="bg1">
                    <a:lumMod val="95000"/>
                    <a:alpha val="77000"/>
                  </a:schemeClr>
                </a:glow>
              </a:effectLst>
            </a:endParaRPr>
          </a:p>
        </p:txBody>
      </p:sp>
      <p:sp>
        <p:nvSpPr>
          <p:cNvPr id="99" name="TextBox 98"/>
          <p:cNvSpPr txBox="1"/>
          <p:nvPr/>
        </p:nvSpPr>
        <p:spPr>
          <a:xfrm rot="18756135">
            <a:off x="5694901" y="4534920"/>
            <a:ext cx="332142" cy="146194"/>
          </a:xfrm>
          <a:prstGeom prst="rect">
            <a:avLst/>
          </a:prstGeom>
          <a:noFill/>
        </p:spPr>
        <p:txBody>
          <a:bodyPr wrap="none" rtlCol="0">
            <a:spAutoFit/>
          </a:bodyPr>
          <a:lstStyle/>
          <a:p>
            <a:r>
              <a:rPr lang="pt-BR" sz="350" b="1" dirty="0" smtClean="0">
                <a:effectLst>
                  <a:glow rad="50800">
                    <a:schemeClr val="bg1">
                      <a:lumMod val="95000"/>
                      <a:alpha val="77000"/>
                    </a:schemeClr>
                  </a:glow>
                </a:effectLst>
              </a:rPr>
              <a:t>Telugu</a:t>
            </a:r>
            <a:endParaRPr lang="en-IN" sz="350" b="1" dirty="0">
              <a:effectLst>
                <a:glow rad="50800">
                  <a:schemeClr val="bg1">
                    <a:lumMod val="95000"/>
                    <a:alpha val="77000"/>
                  </a:schemeClr>
                </a:glow>
              </a:effectLst>
            </a:endParaRPr>
          </a:p>
        </p:txBody>
      </p:sp>
      <p:sp>
        <p:nvSpPr>
          <p:cNvPr id="100" name="TextBox 99"/>
          <p:cNvSpPr txBox="1"/>
          <p:nvPr/>
        </p:nvSpPr>
        <p:spPr>
          <a:xfrm>
            <a:off x="6389758" y="4211637"/>
            <a:ext cx="253596" cy="146194"/>
          </a:xfrm>
          <a:prstGeom prst="rect">
            <a:avLst/>
          </a:prstGeom>
          <a:noFill/>
        </p:spPr>
        <p:txBody>
          <a:bodyPr wrap="none" rtlCol="0">
            <a:spAutoFit/>
          </a:bodyPr>
          <a:lstStyle/>
          <a:p>
            <a:r>
              <a:rPr lang="pt-BR" sz="350" b="1" dirty="0" smtClean="0">
                <a:effectLst>
                  <a:glow rad="50800">
                    <a:schemeClr val="bg1">
                      <a:lumMod val="95000"/>
                      <a:alpha val="77000"/>
                    </a:schemeClr>
                  </a:glow>
                </a:effectLst>
              </a:rPr>
              <a:t>Wu</a:t>
            </a:r>
            <a:endParaRPr lang="en-IN" sz="350" b="1" dirty="0">
              <a:effectLst>
                <a:glow rad="50800">
                  <a:schemeClr val="bg1">
                    <a:lumMod val="95000"/>
                    <a:alpha val="77000"/>
                  </a:schemeClr>
                </a:glow>
              </a:effectLst>
            </a:endParaRPr>
          </a:p>
        </p:txBody>
      </p:sp>
      <p:sp>
        <p:nvSpPr>
          <p:cNvPr id="101" name="TextBox 100"/>
          <p:cNvSpPr txBox="1"/>
          <p:nvPr/>
        </p:nvSpPr>
        <p:spPr>
          <a:xfrm>
            <a:off x="6297192" y="4383489"/>
            <a:ext cx="268022" cy="146194"/>
          </a:xfrm>
          <a:prstGeom prst="rect">
            <a:avLst/>
          </a:prstGeom>
          <a:noFill/>
        </p:spPr>
        <p:txBody>
          <a:bodyPr wrap="none" rtlCol="0">
            <a:spAutoFit/>
          </a:bodyPr>
          <a:lstStyle/>
          <a:p>
            <a:r>
              <a:rPr lang="pt-BR" sz="350" b="1" dirty="0">
                <a:effectLst>
                  <a:glow rad="50800">
                    <a:schemeClr val="bg1">
                      <a:lumMod val="95000"/>
                      <a:alpha val="77000"/>
                    </a:schemeClr>
                  </a:glow>
                </a:effectLst>
              </a:rPr>
              <a:t>Yue</a:t>
            </a:r>
            <a:endParaRPr lang="en-IN" sz="350" b="1" dirty="0">
              <a:effectLst>
                <a:glow rad="50800">
                  <a:schemeClr val="bg1">
                    <a:lumMod val="95000"/>
                    <a:alpha val="77000"/>
                  </a:schemeClr>
                </a:glow>
              </a:effectLst>
            </a:endParaRPr>
          </a:p>
        </p:txBody>
      </p:sp>
      <p:sp>
        <p:nvSpPr>
          <p:cNvPr id="102" name="TextBox 101"/>
          <p:cNvSpPr txBox="1"/>
          <p:nvPr/>
        </p:nvSpPr>
        <p:spPr>
          <a:xfrm>
            <a:off x="6280492" y="4560769"/>
            <a:ext cx="437940" cy="146194"/>
          </a:xfrm>
          <a:prstGeom prst="rect">
            <a:avLst/>
          </a:prstGeom>
          <a:noFill/>
        </p:spPr>
        <p:txBody>
          <a:bodyPr wrap="none" rtlCol="0">
            <a:spAutoFit/>
          </a:bodyPr>
          <a:lstStyle/>
          <a:p>
            <a:r>
              <a:rPr lang="pt-BR" sz="350" b="1" dirty="0">
                <a:effectLst>
                  <a:glow rad="50800">
                    <a:schemeClr val="bg1">
                      <a:lumMod val="95000"/>
                      <a:alpha val="77000"/>
                    </a:schemeClr>
                  </a:glow>
                </a:effectLst>
              </a:rPr>
              <a:t>Vietnamese</a:t>
            </a:r>
            <a:endParaRPr lang="en-IN" sz="350" b="1" dirty="0">
              <a:effectLst>
                <a:glow rad="50800">
                  <a:schemeClr val="bg1">
                    <a:lumMod val="95000"/>
                    <a:alpha val="77000"/>
                  </a:schemeClr>
                </a:glow>
              </a:effectLst>
            </a:endParaRPr>
          </a:p>
        </p:txBody>
      </p:sp>
      <p:sp>
        <p:nvSpPr>
          <p:cNvPr id="103" name="TextBox 102"/>
          <p:cNvSpPr txBox="1"/>
          <p:nvPr/>
        </p:nvSpPr>
        <p:spPr>
          <a:xfrm>
            <a:off x="6443567" y="4030622"/>
            <a:ext cx="340158" cy="146194"/>
          </a:xfrm>
          <a:prstGeom prst="rect">
            <a:avLst/>
          </a:prstGeom>
          <a:noFill/>
        </p:spPr>
        <p:txBody>
          <a:bodyPr wrap="none" rtlCol="0">
            <a:spAutoFit/>
          </a:bodyPr>
          <a:lstStyle/>
          <a:p>
            <a:r>
              <a:rPr lang="pt-BR" sz="350" b="1" dirty="0">
                <a:effectLst>
                  <a:glow rad="50800">
                    <a:schemeClr val="bg1">
                      <a:lumMod val="95000"/>
                      <a:alpha val="77000"/>
                    </a:schemeClr>
                  </a:glow>
                </a:effectLst>
              </a:rPr>
              <a:t>Korean</a:t>
            </a:r>
            <a:endParaRPr lang="en-IN" sz="350" b="1" dirty="0">
              <a:effectLst>
                <a:glow rad="50800">
                  <a:schemeClr val="bg1">
                    <a:lumMod val="95000"/>
                    <a:alpha val="77000"/>
                  </a:schemeClr>
                </a:glow>
              </a:effectLst>
            </a:endParaRPr>
          </a:p>
        </p:txBody>
      </p:sp>
      <p:sp>
        <p:nvSpPr>
          <p:cNvPr id="104" name="TextBox 103"/>
          <p:cNvSpPr txBox="1"/>
          <p:nvPr/>
        </p:nvSpPr>
        <p:spPr>
          <a:xfrm>
            <a:off x="6201951" y="4819871"/>
            <a:ext cx="311304" cy="146194"/>
          </a:xfrm>
          <a:prstGeom prst="rect">
            <a:avLst/>
          </a:prstGeom>
          <a:noFill/>
        </p:spPr>
        <p:txBody>
          <a:bodyPr wrap="none" rtlCol="0">
            <a:spAutoFit/>
          </a:bodyPr>
          <a:lstStyle/>
          <a:p>
            <a:r>
              <a:rPr lang="pt-BR" sz="350" b="1" dirty="0" smtClean="0">
                <a:effectLst>
                  <a:glow rad="50800">
                    <a:schemeClr val="bg1">
                      <a:lumMod val="95000"/>
                      <a:alpha val="77000"/>
                    </a:schemeClr>
                  </a:glow>
                </a:effectLst>
              </a:rPr>
              <a:t>Malay</a:t>
            </a:r>
            <a:endParaRPr lang="en-IN" sz="350" b="1" dirty="0">
              <a:effectLst>
                <a:glow rad="50800">
                  <a:schemeClr val="bg1">
                    <a:lumMod val="95000"/>
                    <a:alpha val="77000"/>
                  </a:schemeClr>
                </a:glow>
              </a:effectLst>
            </a:endParaRPr>
          </a:p>
        </p:txBody>
      </p:sp>
      <p:sp>
        <p:nvSpPr>
          <p:cNvPr id="105" name="TextBox 104"/>
          <p:cNvSpPr txBox="1"/>
          <p:nvPr/>
        </p:nvSpPr>
        <p:spPr>
          <a:xfrm>
            <a:off x="6270405" y="5132454"/>
            <a:ext cx="365806" cy="146194"/>
          </a:xfrm>
          <a:prstGeom prst="rect">
            <a:avLst/>
          </a:prstGeom>
          <a:noFill/>
        </p:spPr>
        <p:txBody>
          <a:bodyPr wrap="none" rtlCol="0">
            <a:spAutoFit/>
          </a:bodyPr>
          <a:lstStyle/>
          <a:p>
            <a:r>
              <a:rPr lang="pt-BR" sz="350" b="1" dirty="0" smtClean="0">
                <a:effectLst>
                  <a:glow rad="50800">
                    <a:schemeClr val="bg1">
                      <a:lumMod val="95000"/>
                      <a:alpha val="77000"/>
                    </a:schemeClr>
                  </a:glow>
                </a:effectLst>
              </a:rPr>
              <a:t>Javanse</a:t>
            </a:r>
            <a:endParaRPr lang="en-IN" sz="350" b="1" dirty="0">
              <a:effectLst>
                <a:glow rad="50800">
                  <a:schemeClr val="bg1">
                    <a:lumMod val="95000"/>
                    <a:alpha val="77000"/>
                  </a:schemeClr>
                </a:glow>
              </a:effectLst>
            </a:endParaRPr>
          </a:p>
        </p:txBody>
      </p:sp>
      <p:sp>
        <p:nvSpPr>
          <p:cNvPr id="106" name="TextBox 105"/>
          <p:cNvSpPr txBox="1"/>
          <p:nvPr/>
        </p:nvSpPr>
        <p:spPr>
          <a:xfrm>
            <a:off x="6691956" y="5584106"/>
            <a:ext cx="412292" cy="153888"/>
          </a:xfrm>
          <a:prstGeom prst="rect">
            <a:avLst/>
          </a:prstGeom>
          <a:noFill/>
        </p:spPr>
        <p:txBody>
          <a:bodyPr wrap="none" rtlCol="0">
            <a:spAutoFit/>
          </a:bodyPr>
          <a:lstStyle/>
          <a:p>
            <a:r>
              <a:rPr lang="pt-BR" sz="400" b="1" dirty="0">
                <a:effectLst>
                  <a:glow rad="50800">
                    <a:schemeClr val="bg1">
                      <a:lumMod val="95000"/>
                      <a:alpha val="77000"/>
                    </a:schemeClr>
                  </a:glow>
                </a:effectLst>
              </a:rPr>
              <a:t>ENGLISH</a:t>
            </a:r>
            <a:endParaRPr lang="en-IN" sz="400" b="1" dirty="0">
              <a:effectLst>
                <a:glow rad="50800">
                  <a:schemeClr val="bg1">
                    <a:lumMod val="95000"/>
                    <a:alpha val="77000"/>
                  </a:schemeClr>
                </a:glow>
              </a:effectLst>
            </a:endParaRPr>
          </a:p>
        </p:txBody>
      </p:sp>
      <p:sp>
        <p:nvSpPr>
          <p:cNvPr id="107" name="TextBox 106"/>
          <p:cNvSpPr txBox="1"/>
          <p:nvPr/>
        </p:nvSpPr>
        <p:spPr>
          <a:xfrm rot="3911890">
            <a:off x="2399856" y="4406771"/>
            <a:ext cx="210822" cy="45719"/>
          </a:xfrm>
          <a:prstGeom prst="rect">
            <a:avLst/>
          </a:prstGeom>
          <a:noFill/>
        </p:spPr>
        <p:txBody>
          <a:bodyPr wrap="none" rtlCol="0">
            <a:prstTxWarp prst="textCanDown">
              <a:avLst/>
            </a:prstTxWarp>
            <a:spAutoFit/>
          </a:bodyPr>
          <a:lstStyle/>
          <a:p>
            <a:r>
              <a:rPr lang="pt-BR" sz="350" b="1" dirty="0">
                <a:effectLst>
                  <a:glow rad="12700">
                    <a:schemeClr val="bg1">
                      <a:lumMod val="95000"/>
                      <a:alpha val="61000"/>
                    </a:schemeClr>
                  </a:glow>
                </a:effectLst>
              </a:rPr>
              <a:t>SPANISH</a:t>
            </a:r>
            <a:endParaRPr lang="en-IN" sz="350" b="1" dirty="0">
              <a:effectLst>
                <a:glow rad="12700">
                  <a:schemeClr val="bg1">
                    <a:lumMod val="95000"/>
                    <a:alpha val="61000"/>
                  </a:schemeClr>
                </a:glow>
              </a:effectLst>
            </a:endParaRPr>
          </a:p>
        </p:txBody>
      </p:sp>
      <p:sp>
        <p:nvSpPr>
          <p:cNvPr id="108" name="TextBox 107"/>
          <p:cNvSpPr txBox="1"/>
          <p:nvPr/>
        </p:nvSpPr>
        <p:spPr>
          <a:xfrm>
            <a:off x="1721821" y="3161149"/>
            <a:ext cx="498855" cy="153888"/>
          </a:xfrm>
          <a:prstGeom prst="rect">
            <a:avLst/>
          </a:prstGeom>
          <a:noFill/>
        </p:spPr>
        <p:txBody>
          <a:bodyPr wrap="none" rtlCol="0">
            <a:spAutoFit/>
          </a:bodyPr>
          <a:lstStyle/>
          <a:p>
            <a:r>
              <a:rPr lang="en-IN" sz="400" b="1" dirty="0" smtClean="0">
                <a:solidFill>
                  <a:schemeClr val="tx1"/>
                </a:solidFill>
              </a:rPr>
              <a:t>Niger-Congo</a:t>
            </a:r>
            <a:endParaRPr lang="en-IN" sz="400" b="1" dirty="0">
              <a:solidFill>
                <a:schemeClr val="tx1"/>
              </a:solidFill>
            </a:endParaRPr>
          </a:p>
        </p:txBody>
      </p:sp>
      <p:sp>
        <p:nvSpPr>
          <p:cNvPr id="109" name="TextBox 108"/>
          <p:cNvSpPr txBox="1"/>
          <p:nvPr/>
        </p:nvSpPr>
        <p:spPr>
          <a:xfrm>
            <a:off x="1721821" y="3076278"/>
            <a:ext cx="413896" cy="153888"/>
          </a:xfrm>
          <a:prstGeom prst="rect">
            <a:avLst/>
          </a:prstGeom>
          <a:noFill/>
        </p:spPr>
        <p:txBody>
          <a:bodyPr wrap="none" rtlCol="0">
            <a:spAutoFit/>
          </a:bodyPr>
          <a:lstStyle/>
          <a:p>
            <a:r>
              <a:rPr lang="en-IN" sz="400" b="1" dirty="0">
                <a:solidFill>
                  <a:schemeClr val="tx1"/>
                </a:solidFill>
              </a:rPr>
              <a:t>Mongolic</a:t>
            </a:r>
          </a:p>
        </p:txBody>
      </p:sp>
      <p:sp>
        <p:nvSpPr>
          <p:cNvPr id="110" name="TextBox 109"/>
          <p:cNvSpPr txBox="1"/>
          <p:nvPr/>
        </p:nvSpPr>
        <p:spPr>
          <a:xfrm>
            <a:off x="1721821" y="2997687"/>
            <a:ext cx="362600" cy="153888"/>
          </a:xfrm>
          <a:prstGeom prst="rect">
            <a:avLst/>
          </a:prstGeom>
          <a:noFill/>
        </p:spPr>
        <p:txBody>
          <a:bodyPr wrap="none" rtlCol="0">
            <a:spAutoFit/>
          </a:bodyPr>
          <a:lstStyle/>
          <a:p>
            <a:r>
              <a:rPr lang="en-IN" sz="400" b="1" dirty="0">
                <a:solidFill>
                  <a:schemeClr val="tx1"/>
                </a:solidFill>
              </a:rPr>
              <a:t>Korean</a:t>
            </a:r>
          </a:p>
        </p:txBody>
      </p:sp>
      <p:sp>
        <p:nvSpPr>
          <p:cNvPr id="111" name="TextBox 110"/>
          <p:cNvSpPr txBox="1"/>
          <p:nvPr/>
        </p:nvSpPr>
        <p:spPr>
          <a:xfrm>
            <a:off x="1721821" y="2917603"/>
            <a:ext cx="421910" cy="153888"/>
          </a:xfrm>
          <a:prstGeom prst="rect">
            <a:avLst/>
          </a:prstGeom>
          <a:noFill/>
        </p:spPr>
        <p:txBody>
          <a:bodyPr wrap="none" rtlCol="0">
            <a:spAutoFit/>
          </a:bodyPr>
          <a:lstStyle/>
          <a:p>
            <a:r>
              <a:rPr lang="en-IN" sz="400" b="1" dirty="0">
                <a:solidFill>
                  <a:schemeClr val="tx1"/>
                </a:solidFill>
              </a:rPr>
              <a:t>Japanese</a:t>
            </a:r>
          </a:p>
        </p:txBody>
      </p:sp>
      <p:sp>
        <p:nvSpPr>
          <p:cNvPr id="112" name="TextBox 111"/>
          <p:cNvSpPr txBox="1"/>
          <p:nvPr/>
        </p:nvSpPr>
        <p:spPr>
          <a:xfrm>
            <a:off x="1721821" y="2834224"/>
            <a:ext cx="551754" cy="153888"/>
          </a:xfrm>
          <a:prstGeom prst="rect">
            <a:avLst/>
          </a:prstGeom>
          <a:noFill/>
        </p:spPr>
        <p:txBody>
          <a:bodyPr wrap="none" rtlCol="0">
            <a:spAutoFit/>
          </a:bodyPr>
          <a:lstStyle/>
          <a:p>
            <a:r>
              <a:rPr lang="en-IN" sz="400" b="1" dirty="0">
                <a:solidFill>
                  <a:schemeClr val="tx1"/>
                </a:solidFill>
              </a:rPr>
              <a:t>Indo-European</a:t>
            </a:r>
          </a:p>
        </p:txBody>
      </p:sp>
      <p:sp>
        <p:nvSpPr>
          <p:cNvPr id="113" name="TextBox 112"/>
          <p:cNvSpPr txBox="1"/>
          <p:nvPr/>
        </p:nvSpPr>
        <p:spPr>
          <a:xfrm>
            <a:off x="1721821" y="2750779"/>
            <a:ext cx="498855" cy="153888"/>
          </a:xfrm>
          <a:prstGeom prst="rect">
            <a:avLst/>
          </a:prstGeom>
          <a:noFill/>
        </p:spPr>
        <p:txBody>
          <a:bodyPr wrap="none" rtlCol="0">
            <a:spAutoFit/>
          </a:bodyPr>
          <a:lstStyle/>
          <a:p>
            <a:r>
              <a:rPr lang="en-IN" sz="400" b="1" dirty="0">
                <a:solidFill>
                  <a:schemeClr val="tx1"/>
                </a:solidFill>
              </a:rPr>
              <a:t>Hmong-Mien</a:t>
            </a:r>
          </a:p>
        </p:txBody>
      </p:sp>
      <p:sp>
        <p:nvSpPr>
          <p:cNvPr id="114" name="TextBox 113"/>
          <p:cNvSpPr txBox="1"/>
          <p:nvPr/>
        </p:nvSpPr>
        <p:spPr>
          <a:xfrm>
            <a:off x="1721821" y="2667400"/>
            <a:ext cx="420308" cy="153888"/>
          </a:xfrm>
          <a:prstGeom prst="rect">
            <a:avLst/>
          </a:prstGeom>
          <a:noFill/>
        </p:spPr>
        <p:txBody>
          <a:bodyPr wrap="none" rtlCol="0">
            <a:spAutoFit/>
          </a:bodyPr>
          <a:lstStyle/>
          <a:p>
            <a:r>
              <a:rPr lang="en-IN" sz="400" b="1" dirty="0">
                <a:solidFill>
                  <a:schemeClr val="tx1"/>
                </a:solidFill>
              </a:rPr>
              <a:t>Dravidian</a:t>
            </a:r>
          </a:p>
        </p:txBody>
      </p:sp>
      <p:sp>
        <p:nvSpPr>
          <p:cNvPr id="115" name="TextBox 114"/>
          <p:cNvSpPr txBox="1"/>
          <p:nvPr/>
        </p:nvSpPr>
        <p:spPr>
          <a:xfrm>
            <a:off x="1721821" y="2588964"/>
            <a:ext cx="516488" cy="153888"/>
          </a:xfrm>
          <a:prstGeom prst="rect">
            <a:avLst/>
          </a:prstGeom>
          <a:noFill/>
        </p:spPr>
        <p:txBody>
          <a:bodyPr wrap="none" rtlCol="0">
            <a:spAutoFit/>
          </a:bodyPr>
          <a:lstStyle/>
          <a:p>
            <a:r>
              <a:rPr lang="en-IN" sz="400" b="1" dirty="0">
                <a:solidFill>
                  <a:schemeClr val="tx1"/>
                </a:solidFill>
              </a:rPr>
              <a:t>Austronesian</a:t>
            </a:r>
          </a:p>
        </p:txBody>
      </p:sp>
      <p:sp>
        <p:nvSpPr>
          <p:cNvPr id="116" name="TextBox 115"/>
          <p:cNvSpPr txBox="1"/>
          <p:nvPr/>
        </p:nvSpPr>
        <p:spPr>
          <a:xfrm>
            <a:off x="1721821" y="2505585"/>
            <a:ext cx="538930" cy="153888"/>
          </a:xfrm>
          <a:prstGeom prst="rect">
            <a:avLst/>
          </a:prstGeom>
          <a:noFill/>
        </p:spPr>
        <p:txBody>
          <a:bodyPr wrap="none" rtlCol="0">
            <a:spAutoFit/>
          </a:bodyPr>
          <a:lstStyle/>
          <a:p>
            <a:r>
              <a:rPr lang="en-IN" sz="400" b="1" dirty="0">
                <a:solidFill>
                  <a:schemeClr val="tx1"/>
                </a:solidFill>
              </a:rPr>
              <a:t>Austro-Asiatic</a:t>
            </a:r>
          </a:p>
        </p:txBody>
      </p:sp>
      <p:sp>
        <p:nvSpPr>
          <p:cNvPr id="117" name="TextBox 116"/>
          <p:cNvSpPr txBox="1"/>
          <p:nvPr/>
        </p:nvSpPr>
        <p:spPr>
          <a:xfrm>
            <a:off x="1721821" y="2422140"/>
            <a:ext cx="478016" cy="153888"/>
          </a:xfrm>
          <a:prstGeom prst="rect">
            <a:avLst/>
          </a:prstGeom>
          <a:noFill/>
        </p:spPr>
        <p:txBody>
          <a:bodyPr wrap="none" rtlCol="0">
            <a:spAutoFit/>
          </a:bodyPr>
          <a:lstStyle/>
          <a:p>
            <a:r>
              <a:rPr lang="en-IN" sz="400" b="1" dirty="0">
                <a:solidFill>
                  <a:schemeClr val="tx1"/>
                </a:solidFill>
              </a:rPr>
              <a:t>Afro-Asiatic</a:t>
            </a:r>
          </a:p>
        </p:txBody>
      </p:sp>
      <p:sp>
        <p:nvSpPr>
          <p:cNvPr id="119" name="TextBox 118"/>
          <p:cNvSpPr txBox="1"/>
          <p:nvPr/>
        </p:nvSpPr>
        <p:spPr>
          <a:xfrm>
            <a:off x="2202256" y="2997687"/>
            <a:ext cx="322524" cy="153888"/>
          </a:xfrm>
          <a:prstGeom prst="rect">
            <a:avLst/>
          </a:prstGeom>
          <a:noFill/>
        </p:spPr>
        <p:txBody>
          <a:bodyPr wrap="none" rtlCol="0">
            <a:spAutoFit/>
          </a:bodyPr>
          <a:lstStyle/>
          <a:p>
            <a:r>
              <a:rPr lang="en-IN" sz="400" b="1" dirty="0" smtClean="0">
                <a:solidFill>
                  <a:schemeClr val="tx1"/>
                </a:solidFill>
              </a:rPr>
              <a:t>Other</a:t>
            </a:r>
            <a:endParaRPr lang="en-IN" sz="400" b="1" dirty="0">
              <a:solidFill>
                <a:schemeClr val="tx1"/>
              </a:solidFill>
            </a:endParaRPr>
          </a:p>
        </p:txBody>
      </p:sp>
      <p:sp>
        <p:nvSpPr>
          <p:cNvPr id="120" name="TextBox 119"/>
          <p:cNvSpPr txBox="1"/>
          <p:nvPr/>
        </p:nvSpPr>
        <p:spPr>
          <a:xfrm>
            <a:off x="2202256" y="2917603"/>
            <a:ext cx="327334" cy="153888"/>
          </a:xfrm>
          <a:prstGeom prst="rect">
            <a:avLst/>
          </a:prstGeom>
          <a:noFill/>
        </p:spPr>
        <p:txBody>
          <a:bodyPr wrap="none" rtlCol="0">
            <a:spAutoFit/>
          </a:bodyPr>
          <a:lstStyle/>
          <a:p>
            <a:r>
              <a:rPr lang="en-IN" sz="400" b="1" dirty="0" smtClean="0">
                <a:solidFill>
                  <a:schemeClr val="tx1"/>
                </a:solidFill>
              </a:rPr>
              <a:t>Uralic</a:t>
            </a:r>
            <a:endParaRPr lang="en-IN" sz="400" b="1" dirty="0">
              <a:solidFill>
                <a:schemeClr val="tx1"/>
              </a:solidFill>
            </a:endParaRPr>
          </a:p>
        </p:txBody>
      </p:sp>
      <p:sp>
        <p:nvSpPr>
          <p:cNvPr id="121" name="TextBox 120"/>
          <p:cNvSpPr txBox="1"/>
          <p:nvPr/>
        </p:nvSpPr>
        <p:spPr>
          <a:xfrm>
            <a:off x="2202256" y="2834224"/>
            <a:ext cx="340158" cy="153888"/>
          </a:xfrm>
          <a:prstGeom prst="rect">
            <a:avLst/>
          </a:prstGeom>
          <a:noFill/>
        </p:spPr>
        <p:txBody>
          <a:bodyPr wrap="none" rtlCol="0">
            <a:spAutoFit/>
          </a:bodyPr>
          <a:lstStyle/>
          <a:p>
            <a:r>
              <a:rPr lang="en-IN" sz="400" b="1" dirty="0" smtClean="0">
                <a:solidFill>
                  <a:schemeClr val="tx1"/>
                </a:solidFill>
              </a:rPr>
              <a:t>Turkic</a:t>
            </a:r>
            <a:endParaRPr lang="en-IN" sz="400" b="1" dirty="0">
              <a:solidFill>
                <a:schemeClr val="tx1"/>
              </a:solidFill>
            </a:endParaRPr>
          </a:p>
        </p:txBody>
      </p:sp>
      <p:sp>
        <p:nvSpPr>
          <p:cNvPr id="122" name="TextBox 121"/>
          <p:cNvSpPr txBox="1"/>
          <p:nvPr/>
        </p:nvSpPr>
        <p:spPr>
          <a:xfrm>
            <a:off x="2202256" y="2750779"/>
            <a:ext cx="418704" cy="153888"/>
          </a:xfrm>
          <a:prstGeom prst="rect">
            <a:avLst/>
          </a:prstGeom>
          <a:noFill/>
        </p:spPr>
        <p:txBody>
          <a:bodyPr wrap="none" rtlCol="0">
            <a:spAutoFit/>
          </a:bodyPr>
          <a:lstStyle/>
          <a:p>
            <a:r>
              <a:rPr lang="en-IN" sz="400" b="1" dirty="0" smtClean="0">
                <a:solidFill>
                  <a:schemeClr val="tx1"/>
                </a:solidFill>
              </a:rPr>
              <a:t>Tai-Kadai</a:t>
            </a:r>
            <a:endParaRPr lang="en-IN" sz="400" b="1" dirty="0">
              <a:solidFill>
                <a:schemeClr val="tx1"/>
              </a:solidFill>
            </a:endParaRPr>
          </a:p>
        </p:txBody>
      </p:sp>
      <p:sp>
        <p:nvSpPr>
          <p:cNvPr id="123" name="TextBox 122"/>
          <p:cNvSpPr txBox="1"/>
          <p:nvPr/>
        </p:nvSpPr>
        <p:spPr>
          <a:xfrm>
            <a:off x="2202256" y="2667400"/>
            <a:ext cx="500458" cy="153888"/>
          </a:xfrm>
          <a:prstGeom prst="rect">
            <a:avLst/>
          </a:prstGeom>
          <a:noFill/>
        </p:spPr>
        <p:txBody>
          <a:bodyPr wrap="none" rtlCol="0">
            <a:spAutoFit/>
          </a:bodyPr>
          <a:lstStyle/>
          <a:p>
            <a:r>
              <a:rPr lang="en-IN" sz="400" b="1" dirty="0" smtClean="0">
                <a:solidFill>
                  <a:schemeClr val="tx1"/>
                </a:solidFill>
              </a:rPr>
              <a:t>Sino-Tibetan</a:t>
            </a:r>
            <a:endParaRPr lang="en-IN" sz="400" b="1" dirty="0">
              <a:solidFill>
                <a:schemeClr val="tx1"/>
              </a:solidFill>
            </a:endParaRPr>
          </a:p>
        </p:txBody>
      </p:sp>
      <p:sp>
        <p:nvSpPr>
          <p:cNvPr id="124" name="TextBox 123"/>
          <p:cNvSpPr txBox="1"/>
          <p:nvPr/>
        </p:nvSpPr>
        <p:spPr>
          <a:xfrm>
            <a:off x="2202256" y="2588964"/>
            <a:ext cx="439544" cy="153888"/>
          </a:xfrm>
          <a:prstGeom prst="rect">
            <a:avLst/>
          </a:prstGeom>
          <a:noFill/>
        </p:spPr>
        <p:txBody>
          <a:bodyPr wrap="none" rtlCol="0">
            <a:spAutoFit/>
          </a:bodyPr>
          <a:lstStyle/>
          <a:p>
            <a:r>
              <a:rPr lang="en-IN" sz="400" b="1" dirty="0">
                <a:solidFill>
                  <a:schemeClr val="tx1"/>
                </a:solidFill>
              </a:rPr>
              <a:t>Quechuan</a:t>
            </a:r>
          </a:p>
        </p:txBody>
      </p:sp>
      <p:sp>
        <p:nvSpPr>
          <p:cNvPr id="125" name="TextBox 124"/>
          <p:cNvSpPr txBox="1"/>
          <p:nvPr/>
        </p:nvSpPr>
        <p:spPr>
          <a:xfrm>
            <a:off x="2202256" y="2505585"/>
            <a:ext cx="676788" cy="153888"/>
          </a:xfrm>
          <a:prstGeom prst="rect">
            <a:avLst/>
          </a:prstGeom>
          <a:noFill/>
        </p:spPr>
        <p:txBody>
          <a:bodyPr wrap="none" rtlCol="0">
            <a:spAutoFit/>
          </a:bodyPr>
          <a:lstStyle/>
          <a:p>
            <a:r>
              <a:rPr lang="en-IN" sz="400" b="1" dirty="0" smtClean="0">
                <a:solidFill>
                  <a:schemeClr val="tx1"/>
                </a:solidFill>
              </a:rPr>
              <a:t>Northern Caucasian</a:t>
            </a:r>
            <a:endParaRPr lang="en-IN" sz="400" b="1" dirty="0">
              <a:solidFill>
                <a:schemeClr val="tx1"/>
              </a:solidFill>
            </a:endParaRPr>
          </a:p>
        </p:txBody>
      </p:sp>
      <p:sp>
        <p:nvSpPr>
          <p:cNvPr id="126" name="TextBox 125"/>
          <p:cNvSpPr txBox="1"/>
          <p:nvPr/>
        </p:nvSpPr>
        <p:spPr>
          <a:xfrm>
            <a:off x="2202256" y="2422140"/>
            <a:ext cx="503664" cy="153888"/>
          </a:xfrm>
          <a:prstGeom prst="rect">
            <a:avLst/>
          </a:prstGeom>
          <a:noFill/>
        </p:spPr>
        <p:txBody>
          <a:bodyPr wrap="none" rtlCol="0">
            <a:spAutoFit/>
          </a:bodyPr>
          <a:lstStyle/>
          <a:p>
            <a:r>
              <a:rPr lang="en-IN" sz="400" b="1" dirty="0" smtClean="0">
                <a:solidFill>
                  <a:schemeClr val="tx1"/>
                </a:solidFill>
              </a:rPr>
              <a:t>Nilo-Saharan</a:t>
            </a:r>
            <a:endParaRPr lang="en-IN" sz="400" b="1" dirty="0">
              <a:solidFill>
                <a:schemeClr val="tx1"/>
              </a:solidFill>
            </a:endParaRPr>
          </a:p>
        </p:txBody>
      </p:sp>
      <p:sp>
        <p:nvSpPr>
          <p:cNvPr id="127" name="TextBox 126"/>
          <p:cNvSpPr txBox="1"/>
          <p:nvPr/>
        </p:nvSpPr>
        <p:spPr>
          <a:xfrm>
            <a:off x="2714770" y="2425326"/>
            <a:ext cx="410690" cy="153888"/>
          </a:xfrm>
          <a:prstGeom prst="rect">
            <a:avLst/>
          </a:prstGeom>
          <a:noFill/>
        </p:spPr>
        <p:txBody>
          <a:bodyPr wrap="none" rtlCol="0">
            <a:spAutoFit/>
          </a:bodyPr>
          <a:lstStyle/>
          <a:p>
            <a:r>
              <a:rPr lang="en-IN" sz="400" b="1" dirty="0" smtClean="0">
                <a:solidFill>
                  <a:schemeClr val="tx1"/>
                </a:solidFill>
              </a:rPr>
              <a:t>SPANISH</a:t>
            </a:r>
            <a:endParaRPr lang="en-IN" sz="400" b="1" dirty="0">
              <a:solidFill>
                <a:schemeClr val="tx1"/>
              </a:solidFill>
            </a:endParaRPr>
          </a:p>
        </p:txBody>
      </p:sp>
      <p:sp>
        <p:nvSpPr>
          <p:cNvPr id="128" name="TextBox 127"/>
          <p:cNvSpPr txBox="1"/>
          <p:nvPr/>
        </p:nvSpPr>
        <p:spPr>
          <a:xfrm>
            <a:off x="2968553" y="2422140"/>
            <a:ext cx="843501" cy="215444"/>
          </a:xfrm>
          <a:prstGeom prst="rect">
            <a:avLst/>
          </a:prstGeom>
          <a:noFill/>
        </p:spPr>
        <p:txBody>
          <a:bodyPr wrap="none" rtlCol="0">
            <a:spAutoFit/>
          </a:bodyPr>
          <a:lstStyle/>
          <a:p>
            <a:r>
              <a:rPr lang="en-US" sz="400" b="1" dirty="0">
                <a:solidFill>
                  <a:schemeClr val="tx1"/>
                </a:solidFill>
              </a:rPr>
              <a:t>Languages with more than</a:t>
            </a:r>
          </a:p>
          <a:p>
            <a:r>
              <a:rPr lang="en-US" sz="400" b="1" dirty="0">
                <a:solidFill>
                  <a:schemeClr val="tx1"/>
                </a:solidFill>
              </a:rPr>
              <a:t>100 million users</a:t>
            </a:r>
            <a:endParaRPr lang="en-IN" sz="400" b="1" dirty="0">
              <a:solidFill>
                <a:schemeClr val="tx1"/>
              </a:solidFill>
            </a:endParaRPr>
          </a:p>
        </p:txBody>
      </p:sp>
      <p:sp>
        <p:nvSpPr>
          <p:cNvPr id="129" name="TextBox 128"/>
          <p:cNvSpPr txBox="1"/>
          <p:nvPr/>
        </p:nvSpPr>
        <p:spPr>
          <a:xfrm>
            <a:off x="2968553" y="2551751"/>
            <a:ext cx="755335" cy="215444"/>
          </a:xfrm>
          <a:prstGeom prst="rect">
            <a:avLst/>
          </a:prstGeom>
          <a:noFill/>
        </p:spPr>
        <p:txBody>
          <a:bodyPr wrap="none" rtlCol="0">
            <a:spAutoFit/>
          </a:bodyPr>
          <a:lstStyle/>
          <a:p>
            <a:r>
              <a:rPr lang="en-US" sz="400" b="1" dirty="0">
                <a:solidFill>
                  <a:schemeClr val="tx1"/>
                </a:solidFill>
              </a:rPr>
              <a:t>Languages with </a:t>
            </a:r>
            <a:r>
              <a:rPr lang="en-US" sz="400" b="1" dirty="0" smtClean="0">
                <a:solidFill>
                  <a:schemeClr val="tx1"/>
                </a:solidFill>
              </a:rPr>
              <a:t>50-100</a:t>
            </a:r>
            <a:endParaRPr lang="en-US" sz="400" b="1" dirty="0">
              <a:solidFill>
                <a:schemeClr val="tx1"/>
              </a:solidFill>
            </a:endParaRPr>
          </a:p>
          <a:p>
            <a:r>
              <a:rPr lang="en-US" sz="400" b="1" dirty="0" smtClean="0">
                <a:solidFill>
                  <a:schemeClr val="tx1"/>
                </a:solidFill>
              </a:rPr>
              <a:t>million </a:t>
            </a:r>
            <a:r>
              <a:rPr lang="en-US" sz="400" b="1" dirty="0">
                <a:solidFill>
                  <a:schemeClr val="tx1"/>
                </a:solidFill>
              </a:rPr>
              <a:t>users</a:t>
            </a:r>
            <a:endParaRPr lang="en-IN" sz="400" b="1" dirty="0">
              <a:solidFill>
                <a:schemeClr val="tx1"/>
              </a:solidFill>
            </a:endParaRPr>
          </a:p>
        </p:txBody>
      </p:sp>
      <p:sp>
        <p:nvSpPr>
          <p:cNvPr id="130" name="TextBox 129"/>
          <p:cNvSpPr txBox="1"/>
          <p:nvPr/>
        </p:nvSpPr>
        <p:spPr>
          <a:xfrm>
            <a:off x="2966003" y="2731742"/>
            <a:ext cx="663964" cy="153888"/>
          </a:xfrm>
          <a:prstGeom prst="rect">
            <a:avLst/>
          </a:prstGeom>
          <a:noFill/>
        </p:spPr>
        <p:txBody>
          <a:bodyPr wrap="none" rtlCol="0">
            <a:spAutoFit/>
          </a:bodyPr>
          <a:lstStyle/>
          <a:p>
            <a:r>
              <a:rPr lang="en-US" sz="400" b="1" dirty="0" smtClean="0">
                <a:solidFill>
                  <a:schemeClr val="tx1"/>
                </a:solidFill>
              </a:rPr>
              <a:t>Sparsely inhabited</a:t>
            </a:r>
            <a:endParaRPr lang="en-IN" sz="400" b="1" dirty="0">
              <a:solidFill>
                <a:schemeClr val="tx1"/>
              </a:solidFill>
            </a:endParaRPr>
          </a:p>
        </p:txBody>
      </p:sp>
      <p:sp>
        <p:nvSpPr>
          <p:cNvPr id="131" name="TextBox 130"/>
          <p:cNvSpPr txBox="1"/>
          <p:nvPr/>
        </p:nvSpPr>
        <p:spPr>
          <a:xfrm>
            <a:off x="2736759" y="2559366"/>
            <a:ext cx="335348" cy="146194"/>
          </a:xfrm>
          <a:prstGeom prst="rect">
            <a:avLst/>
          </a:prstGeom>
          <a:noFill/>
        </p:spPr>
        <p:txBody>
          <a:bodyPr wrap="none" rtlCol="0">
            <a:spAutoFit/>
          </a:bodyPr>
          <a:lstStyle/>
          <a:p>
            <a:r>
              <a:rPr lang="pt-BR" sz="350" b="1" dirty="0">
                <a:effectLst>
                  <a:glow rad="50800">
                    <a:schemeClr val="bg1">
                      <a:lumMod val="95000"/>
                      <a:alpha val="77000"/>
                    </a:schemeClr>
                  </a:glow>
                </a:effectLst>
              </a:rPr>
              <a:t>French</a:t>
            </a:r>
            <a:endParaRPr lang="en-IN" sz="350" b="1" dirty="0">
              <a:effectLst>
                <a:glow rad="50800">
                  <a:schemeClr val="bg1">
                    <a:lumMod val="95000"/>
                    <a:alpha val="77000"/>
                  </a:schemeClr>
                </a:glow>
              </a:effectLst>
            </a:endParaRPr>
          </a:p>
        </p:txBody>
      </p:sp>
      <p:sp>
        <p:nvSpPr>
          <p:cNvPr id="132" name="TextBox 131"/>
          <p:cNvSpPr txBox="1"/>
          <p:nvPr/>
        </p:nvSpPr>
        <p:spPr>
          <a:xfrm>
            <a:off x="1618411" y="2279343"/>
            <a:ext cx="1015021" cy="209288"/>
          </a:xfrm>
          <a:prstGeom prst="rect">
            <a:avLst/>
          </a:prstGeom>
          <a:noFill/>
        </p:spPr>
        <p:txBody>
          <a:bodyPr wrap="none" rtlCol="0">
            <a:spAutoFit/>
          </a:bodyPr>
          <a:lstStyle/>
          <a:p>
            <a:r>
              <a:rPr lang="en-US" sz="380" b="1" dirty="0">
                <a:solidFill>
                  <a:schemeClr val="tx1"/>
                </a:solidFill>
                <a:latin typeface="Arial Black" panose="020B0A04020102020204" pitchFamily="34" charset="0"/>
              </a:rPr>
              <a:t>Language families with at least</a:t>
            </a:r>
          </a:p>
          <a:p>
            <a:r>
              <a:rPr lang="en-US" sz="380" b="1" dirty="0">
                <a:solidFill>
                  <a:schemeClr val="tx1"/>
                </a:solidFill>
                <a:latin typeface="Arial Black" panose="020B0A04020102020204" pitchFamily="34" charset="0"/>
              </a:rPr>
              <a:t>7 million native users</a:t>
            </a:r>
            <a:endParaRPr lang="en-IN" sz="380" b="1"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12234875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p:txBody>
          <a:bodyPr/>
          <a:lstStyle/>
          <a:p>
            <a:r>
              <a:rPr lang="en-US" altLang="en-US" dirty="0"/>
              <a:t>5.1.2 Distribution of Languages</a:t>
            </a:r>
            <a:r>
              <a:rPr lang="en-US" dirty="0"/>
              <a:t> </a:t>
            </a:r>
            <a:r>
              <a:rPr lang="en-US" sz="2000" b="0" dirty="0"/>
              <a:t>(2 of 2)</a:t>
            </a:r>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a:xfrm>
            <a:off x="457200" y="1556326"/>
            <a:ext cx="8229600" cy="1046197"/>
          </a:xfrm>
        </p:spPr>
        <p:txBody>
          <a:bodyPr/>
          <a:lstStyle/>
          <a:p>
            <a:pPr marL="432" indent="0">
              <a:buNone/>
            </a:pPr>
            <a:r>
              <a:rPr lang="en-US" b="1" dirty="0">
                <a:solidFill>
                  <a:schemeClr val="tx1"/>
                </a:solidFill>
              </a:rPr>
              <a:t>Figure 5-5:</a:t>
            </a:r>
            <a:r>
              <a:rPr lang="en-US" dirty="0">
                <a:solidFill>
                  <a:schemeClr val="tx1"/>
                </a:solidFill>
              </a:rPr>
              <a:t> The most diverse sounds in languages are found in western Africa, implying language originated there and became less diverse with diffusion.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4913" y="2677493"/>
            <a:ext cx="3914175" cy="3869695"/>
          </a:xfrm>
          <a:prstGeom prst="rect">
            <a:avLst/>
          </a:prstGeom>
        </p:spPr>
      </p:pic>
      <p:sp>
        <p:nvSpPr>
          <p:cNvPr id="7" name="TextBox 6"/>
          <p:cNvSpPr txBox="1"/>
          <p:nvPr/>
        </p:nvSpPr>
        <p:spPr>
          <a:xfrm>
            <a:off x="3385094" y="5082989"/>
            <a:ext cx="864339" cy="369332"/>
          </a:xfrm>
          <a:prstGeom prst="rect">
            <a:avLst/>
          </a:prstGeom>
          <a:noFill/>
        </p:spPr>
        <p:txBody>
          <a:bodyPr wrap="none" rtlCol="0">
            <a:spAutoFit/>
          </a:bodyPr>
          <a:lstStyle/>
          <a:p>
            <a:r>
              <a:rPr lang="en-IN" sz="900" b="1" dirty="0"/>
              <a:t>Likely origin</a:t>
            </a:r>
          </a:p>
          <a:p>
            <a:r>
              <a:rPr lang="en-IN" sz="900" b="1" dirty="0"/>
              <a:t>of language</a:t>
            </a:r>
          </a:p>
        </p:txBody>
      </p:sp>
      <p:sp>
        <p:nvSpPr>
          <p:cNvPr id="8" name="TextBox 7"/>
          <p:cNvSpPr txBox="1"/>
          <p:nvPr/>
        </p:nvSpPr>
        <p:spPr>
          <a:xfrm>
            <a:off x="5273616" y="5800539"/>
            <a:ext cx="1140056" cy="338554"/>
          </a:xfrm>
          <a:prstGeom prst="rect">
            <a:avLst/>
          </a:prstGeom>
          <a:noFill/>
        </p:spPr>
        <p:txBody>
          <a:bodyPr wrap="none" rtlCol="0">
            <a:spAutoFit/>
          </a:bodyPr>
          <a:lstStyle/>
          <a:p>
            <a:r>
              <a:rPr lang="en-US" sz="800" b="1" dirty="0"/>
              <a:t>Diversity of sounds</a:t>
            </a:r>
          </a:p>
          <a:p>
            <a:r>
              <a:rPr lang="en-US" sz="800" b="1" dirty="0"/>
              <a:t>in local languages</a:t>
            </a:r>
            <a:endParaRPr lang="en-IN" sz="800" b="1" dirty="0"/>
          </a:p>
        </p:txBody>
      </p:sp>
      <p:sp>
        <p:nvSpPr>
          <p:cNvPr id="9" name="TextBox 8"/>
          <p:cNvSpPr txBox="1"/>
          <p:nvPr/>
        </p:nvSpPr>
        <p:spPr>
          <a:xfrm>
            <a:off x="5260916" y="6197953"/>
            <a:ext cx="436338" cy="215444"/>
          </a:xfrm>
          <a:prstGeom prst="rect">
            <a:avLst/>
          </a:prstGeom>
          <a:noFill/>
        </p:spPr>
        <p:txBody>
          <a:bodyPr wrap="none" rtlCol="0">
            <a:spAutoFit/>
          </a:bodyPr>
          <a:lstStyle/>
          <a:p>
            <a:r>
              <a:rPr lang="en-US" sz="800" b="1" dirty="0" smtClean="0"/>
              <a:t>more</a:t>
            </a:r>
            <a:endParaRPr lang="en-IN" sz="800" b="1" dirty="0"/>
          </a:p>
        </p:txBody>
      </p:sp>
      <p:sp>
        <p:nvSpPr>
          <p:cNvPr id="10" name="TextBox 9"/>
          <p:cNvSpPr txBox="1"/>
          <p:nvPr/>
        </p:nvSpPr>
        <p:spPr>
          <a:xfrm>
            <a:off x="6048771" y="6197953"/>
            <a:ext cx="386644" cy="215444"/>
          </a:xfrm>
          <a:prstGeom prst="rect">
            <a:avLst/>
          </a:prstGeom>
          <a:noFill/>
        </p:spPr>
        <p:txBody>
          <a:bodyPr wrap="none" rtlCol="0">
            <a:spAutoFit/>
          </a:bodyPr>
          <a:lstStyle/>
          <a:p>
            <a:r>
              <a:rPr lang="en-US" sz="800" b="1" dirty="0" smtClean="0"/>
              <a:t>less</a:t>
            </a:r>
            <a:endParaRPr lang="en-IN" sz="800" b="1" dirty="0"/>
          </a:p>
        </p:txBody>
      </p:sp>
      <p:sp>
        <p:nvSpPr>
          <p:cNvPr id="11" name="TextBox 10"/>
          <p:cNvSpPr txBox="1"/>
          <p:nvPr/>
        </p:nvSpPr>
        <p:spPr>
          <a:xfrm>
            <a:off x="3537957" y="6209205"/>
            <a:ext cx="591829" cy="184666"/>
          </a:xfrm>
          <a:prstGeom prst="rect">
            <a:avLst/>
          </a:prstGeom>
          <a:noFill/>
        </p:spPr>
        <p:txBody>
          <a:bodyPr wrap="none" rtlCol="0">
            <a:spAutoFit/>
          </a:bodyPr>
          <a:lstStyle/>
          <a:p>
            <a:r>
              <a:rPr lang="en-IN" sz="600" b="1" dirty="0">
                <a:solidFill>
                  <a:schemeClr val="tx1"/>
                </a:solidFill>
              </a:rPr>
              <a:t>2</a:t>
            </a:r>
            <a:r>
              <a:rPr lang="en-IN" sz="600" b="1" dirty="0" smtClean="0">
                <a:solidFill>
                  <a:schemeClr val="tx1"/>
                </a:solidFill>
              </a:rPr>
              <a:t>,000 </a:t>
            </a:r>
            <a:r>
              <a:rPr lang="en-IN" sz="600" b="1" dirty="0">
                <a:solidFill>
                  <a:schemeClr val="tx1"/>
                </a:solidFill>
              </a:rPr>
              <a:t>Miles</a:t>
            </a:r>
          </a:p>
        </p:txBody>
      </p:sp>
      <p:sp>
        <p:nvSpPr>
          <p:cNvPr id="12" name="TextBox 11"/>
          <p:cNvSpPr txBox="1"/>
          <p:nvPr/>
        </p:nvSpPr>
        <p:spPr>
          <a:xfrm>
            <a:off x="3160910" y="6364111"/>
            <a:ext cx="798617" cy="184666"/>
          </a:xfrm>
          <a:prstGeom prst="rect">
            <a:avLst/>
          </a:prstGeom>
          <a:noFill/>
        </p:spPr>
        <p:txBody>
          <a:bodyPr wrap="none" rtlCol="0">
            <a:spAutoFit/>
          </a:bodyPr>
          <a:lstStyle/>
          <a:p>
            <a:r>
              <a:rPr lang="en-IN" sz="600" b="1" dirty="0">
                <a:solidFill>
                  <a:schemeClr val="tx1"/>
                </a:solidFill>
              </a:rPr>
              <a:t>2</a:t>
            </a:r>
            <a:r>
              <a:rPr lang="en-IN" sz="600" b="1" dirty="0" smtClean="0">
                <a:solidFill>
                  <a:schemeClr val="tx1"/>
                </a:solidFill>
              </a:rPr>
              <a:t>,000 </a:t>
            </a:r>
            <a:r>
              <a:rPr lang="en-IN" sz="600" b="1" dirty="0" err="1">
                <a:solidFill>
                  <a:schemeClr val="tx1"/>
                </a:solidFill>
              </a:rPr>
              <a:t>Kilometers</a:t>
            </a:r>
            <a:endParaRPr lang="en-IN" sz="600" b="1" dirty="0">
              <a:solidFill>
                <a:schemeClr val="tx1"/>
              </a:solidFill>
            </a:endParaRPr>
          </a:p>
        </p:txBody>
      </p:sp>
      <p:sp>
        <p:nvSpPr>
          <p:cNvPr id="13" name="TextBox 12"/>
          <p:cNvSpPr txBox="1"/>
          <p:nvPr/>
        </p:nvSpPr>
        <p:spPr>
          <a:xfrm>
            <a:off x="3041188" y="6208939"/>
            <a:ext cx="378630" cy="184666"/>
          </a:xfrm>
          <a:prstGeom prst="rect">
            <a:avLst/>
          </a:prstGeom>
          <a:noFill/>
        </p:spPr>
        <p:txBody>
          <a:bodyPr wrap="none" rtlCol="0">
            <a:spAutoFit/>
          </a:bodyPr>
          <a:lstStyle/>
          <a:p>
            <a:r>
              <a:rPr lang="en-IN" sz="600" b="1" dirty="0" smtClean="0">
                <a:solidFill>
                  <a:schemeClr val="tx1"/>
                </a:solidFill>
              </a:rPr>
              <a:t>1,000</a:t>
            </a:r>
            <a:endParaRPr lang="en-IN" sz="600" b="1" dirty="0">
              <a:solidFill>
                <a:schemeClr val="tx1"/>
              </a:solidFill>
            </a:endParaRPr>
          </a:p>
        </p:txBody>
      </p:sp>
      <p:sp>
        <p:nvSpPr>
          <p:cNvPr id="14" name="TextBox 13"/>
          <p:cNvSpPr txBox="1"/>
          <p:nvPr/>
        </p:nvSpPr>
        <p:spPr>
          <a:xfrm>
            <a:off x="2600449" y="6208939"/>
            <a:ext cx="227948" cy="184666"/>
          </a:xfrm>
          <a:prstGeom prst="rect">
            <a:avLst/>
          </a:prstGeom>
          <a:noFill/>
        </p:spPr>
        <p:txBody>
          <a:bodyPr wrap="none" rtlCol="0">
            <a:spAutoFit/>
          </a:bodyPr>
          <a:lstStyle/>
          <a:p>
            <a:r>
              <a:rPr lang="en-IN" sz="600" b="1" dirty="0" smtClean="0">
                <a:solidFill>
                  <a:schemeClr val="tx1"/>
                </a:solidFill>
              </a:rPr>
              <a:t>0</a:t>
            </a:r>
            <a:endParaRPr lang="en-IN" sz="600" b="1" dirty="0">
              <a:solidFill>
                <a:schemeClr val="tx1"/>
              </a:solidFill>
            </a:endParaRPr>
          </a:p>
        </p:txBody>
      </p:sp>
      <p:sp>
        <p:nvSpPr>
          <p:cNvPr id="15" name="TextBox 14"/>
          <p:cNvSpPr txBox="1"/>
          <p:nvPr/>
        </p:nvSpPr>
        <p:spPr>
          <a:xfrm>
            <a:off x="2840503" y="6364111"/>
            <a:ext cx="378630" cy="184666"/>
          </a:xfrm>
          <a:prstGeom prst="rect">
            <a:avLst/>
          </a:prstGeom>
          <a:noFill/>
        </p:spPr>
        <p:txBody>
          <a:bodyPr wrap="none" rtlCol="0">
            <a:spAutoFit/>
          </a:bodyPr>
          <a:lstStyle/>
          <a:p>
            <a:r>
              <a:rPr lang="en-IN" sz="600" b="1" dirty="0" smtClean="0">
                <a:solidFill>
                  <a:schemeClr val="tx1"/>
                </a:solidFill>
              </a:rPr>
              <a:t>1,000</a:t>
            </a:r>
            <a:endParaRPr lang="en-IN" sz="600" b="1" dirty="0">
              <a:solidFill>
                <a:schemeClr val="tx1"/>
              </a:solidFill>
            </a:endParaRPr>
          </a:p>
        </p:txBody>
      </p:sp>
      <p:sp>
        <p:nvSpPr>
          <p:cNvPr id="16" name="TextBox 15"/>
          <p:cNvSpPr txBox="1"/>
          <p:nvPr/>
        </p:nvSpPr>
        <p:spPr>
          <a:xfrm>
            <a:off x="2600449" y="6364111"/>
            <a:ext cx="227948" cy="184666"/>
          </a:xfrm>
          <a:prstGeom prst="rect">
            <a:avLst/>
          </a:prstGeom>
          <a:noFill/>
        </p:spPr>
        <p:txBody>
          <a:bodyPr wrap="none" rtlCol="0">
            <a:spAutoFit/>
          </a:bodyPr>
          <a:lstStyle/>
          <a:p>
            <a:r>
              <a:rPr lang="en-IN" sz="600" b="1" dirty="0" smtClean="0">
                <a:solidFill>
                  <a:schemeClr val="tx1"/>
                </a:solidFill>
              </a:rPr>
              <a:t>0</a:t>
            </a:r>
            <a:endParaRPr lang="en-IN" sz="600" b="1" dirty="0">
              <a:solidFill>
                <a:schemeClr val="tx1"/>
              </a:solidFill>
            </a:endParaRPr>
          </a:p>
        </p:txBody>
      </p:sp>
      <p:sp>
        <p:nvSpPr>
          <p:cNvPr id="17" name="TextBox 16"/>
          <p:cNvSpPr txBox="1"/>
          <p:nvPr/>
        </p:nvSpPr>
        <p:spPr>
          <a:xfrm>
            <a:off x="2673060" y="6033753"/>
            <a:ext cx="260008" cy="200055"/>
          </a:xfrm>
          <a:prstGeom prst="rect">
            <a:avLst/>
          </a:prstGeom>
          <a:noFill/>
        </p:spPr>
        <p:txBody>
          <a:bodyPr wrap="none" rtlCol="0">
            <a:spAutoFit/>
          </a:bodyPr>
          <a:lstStyle/>
          <a:p>
            <a:r>
              <a:rPr lang="en-IN" sz="700" b="1" i="1" dirty="0" smtClean="0">
                <a:solidFill>
                  <a:schemeClr val="tx1"/>
                </a:solidFill>
                <a:latin typeface="Arial Black" panose="020B0A04020102020204" pitchFamily="34" charset="0"/>
              </a:rPr>
              <a:t>N</a:t>
            </a:r>
            <a:endParaRPr lang="en-IN" sz="700" b="1" i="1" dirty="0">
              <a:solidFill>
                <a:schemeClr val="tx1"/>
              </a:solidFill>
              <a:latin typeface="Arial Black" panose="020B0A04020102020204" pitchFamily="34" charset="0"/>
            </a:endParaRPr>
          </a:p>
        </p:txBody>
      </p:sp>
      <p:sp>
        <p:nvSpPr>
          <p:cNvPr id="18" name="TextBox 17"/>
          <p:cNvSpPr txBox="1"/>
          <p:nvPr/>
        </p:nvSpPr>
        <p:spPr>
          <a:xfrm>
            <a:off x="2916401" y="5627248"/>
            <a:ext cx="827471" cy="400110"/>
          </a:xfrm>
          <a:prstGeom prst="rect">
            <a:avLst/>
          </a:prstGeom>
          <a:noFill/>
        </p:spPr>
        <p:txBody>
          <a:bodyPr wrap="none" rtlCol="0">
            <a:spAutoFit/>
          </a:bodyPr>
          <a:lstStyle/>
          <a:p>
            <a:pPr algn="ctr"/>
            <a:r>
              <a:rPr lang="en-IN" sz="1000" b="1" i="1" dirty="0">
                <a:solidFill>
                  <a:srgbClr val="00A3E6"/>
                </a:solidFill>
              </a:rPr>
              <a:t>ATLANTIC</a:t>
            </a:r>
          </a:p>
          <a:p>
            <a:pPr algn="ctr"/>
            <a:r>
              <a:rPr lang="en-IN" sz="1000" b="1" i="1" dirty="0">
                <a:solidFill>
                  <a:srgbClr val="00A3E6"/>
                </a:solidFill>
              </a:rPr>
              <a:t>OCEAN</a:t>
            </a:r>
          </a:p>
        </p:txBody>
      </p:sp>
      <p:sp>
        <p:nvSpPr>
          <p:cNvPr id="20" name="TextBox 19"/>
          <p:cNvSpPr txBox="1"/>
          <p:nvPr/>
        </p:nvSpPr>
        <p:spPr>
          <a:xfrm>
            <a:off x="5418375" y="5033165"/>
            <a:ext cx="647934" cy="400110"/>
          </a:xfrm>
          <a:prstGeom prst="rect">
            <a:avLst/>
          </a:prstGeom>
          <a:noFill/>
        </p:spPr>
        <p:txBody>
          <a:bodyPr wrap="none" rtlCol="0">
            <a:spAutoFit/>
          </a:bodyPr>
          <a:lstStyle/>
          <a:p>
            <a:pPr algn="ctr"/>
            <a:r>
              <a:rPr lang="en-IN" sz="1000" b="1" i="1" dirty="0" smtClean="0">
                <a:solidFill>
                  <a:srgbClr val="00A3E6"/>
                </a:solidFill>
              </a:rPr>
              <a:t>INDIAN</a:t>
            </a:r>
            <a:endParaRPr lang="en-IN" sz="1000" b="1" i="1" dirty="0">
              <a:solidFill>
                <a:srgbClr val="00A3E6"/>
              </a:solidFill>
            </a:endParaRPr>
          </a:p>
          <a:p>
            <a:pPr algn="ctr"/>
            <a:r>
              <a:rPr lang="en-IN" sz="1000" b="1" i="1" dirty="0">
                <a:solidFill>
                  <a:srgbClr val="00A3E6"/>
                </a:solidFill>
              </a:rPr>
              <a:t>OCEAN</a:t>
            </a:r>
          </a:p>
        </p:txBody>
      </p:sp>
    </p:spTree>
    <p:extLst>
      <p:ext uri="{BB962C8B-B14F-4D97-AF65-F5344CB8AC3E}">
        <p14:creationId xmlns:p14="http://schemas.microsoft.com/office/powerpoint/2010/main" val="22723695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21D67-EE61-4E0F-9FF8-DF01CB66C16C}"/>
              </a:ext>
            </a:extLst>
          </p:cNvPr>
          <p:cNvSpPr>
            <a:spLocks noGrp="1"/>
          </p:cNvSpPr>
          <p:nvPr>
            <p:ph type="title"/>
          </p:nvPr>
        </p:nvSpPr>
        <p:spPr/>
        <p:txBody>
          <a:bodyPr/>
          <a:lstStyle/>
          <a:p>
            <a:r>
              <a:rPr lang="en-US" altLang="en-US" dirty="0"/>
              <a:t>5.1.3 Language Families</a:t>
            </a:r>
            <a:r>
              <a:rPr lang="en-US" dirty="0"/>
              <a:t> </a:t>
            </a:r>
            <a:r>
              <a:rPr lang="en-US" sz="2000" b="0" dirty="0"/>
              <a:t>(1 of 2)</a:t>
            </a:r>
            <a:endParaRPr lang="en-US" dirty="0"/>
          </a:p>
        </p:txBody>
      </p:sp>
      <p:sp>
        <p:nvSpPr>
          <p:cNvPr id="3" name="Content Placeholder 2">
            <a:extLst>
              <a:ext uri="{FF2B5EF4-FFF2-40B4-BE49-F238E27FC236}">
                <a16:creationId xmlns:a16="http://schemas.microsoft.com/office/drawing/2014/main" id="{DCCB9C9C-206C-4D08-B890-8B0B6ABBDF7F}"/>
              </a:ext>
            </a:extLst>
          </p:cNvPr>
          <p:cNvSpPr>
            <a:spLocks noGrp="1"/>
          </p:cNvSpPr>
          <p:nvPr>
            <p:ph sz="quarter" idx="13"/>
          </p:nvPr>
        </p:nvSpPr>
        <p:spPr>
          <a:xfrm>
            <a:off x="457200" y="1556327"/>
            <a:ext cx="8229600" cy="818573"/>
          </a:xfrm>
        </p:spPr>
        <p:txBody>
          <a:bodyPr/>
          <a:lstStyle/>
          <a:p>
            <a:r>
              <a:rPr lang="en-US" dirty="0"/>
              <a:t>More than 90% of the people in the world use a language that belongs to one of seven language families</a:t>
            </a:r>
          </a:p>
        </p:txBody>
      </p:sp>
      <p:sp>
        <p:nvSpPr>
          <p:cNvPr id="4" name="Content Placeholder 3">
            <a:extLst>
              <a:ext uri="{FF2B5EF4-FFF2-40B4-BE49-F238E27FC236}">
                <a16:creationId xmlns:a16="http://schemas.microsoft.com/office/drawing/2014/main" id="{1A4E6171-1B77-4E19-ACBE-80108BB8C509}"/>
              </a:ext>
            </a:extLst>
          </p:cNvPr>
          <p:cNvSpPr>
            <a:spLocks noGrp="1"/>
          </p:cNvSpPr>
          <p:nvPr>
            <p:ph sz="quarter" idx="14"/>
          </p:nvPr>
        </p:nvSpPr>
        <p:spPr>
          <a:xfrm>
            <a:off x="457200" y="2580227"/>
            <a:ext cx="8229600" cy="812454"/>
          </a:xfrm>
        </p:spPr>
        <p:txBody>
          <a:bodyPr/>
          <a:lstStyle/>
          <a:p>
            <a:pPr marL="432" indent="0">
              <a:buNone/>
            </a:pPr>
            <a:r>
              <a:rPr lang="en-US" b="1" dirty="0"/>
              <a:t>Figure 5-7:</a:t>
            </a:r>
            <a:r>
              <a:rPr lang="en-US" dirty="0"/>
              <a:t> The chart shows the percentage of people who use a language from each major family.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1408" y="3422747"/>
            <a:ext cx="4361183" cy="3038977"/>
          </a:xfrm>
          <a:prstGeom prst="rect">
            <a:avLst/>
          </a:prstGeom>
        </p:spPr>
      </p:pic>
      <p:sp>
        <p:nvSpPr>
          <p:cNvPr id="8" name="TextBox 7"/>
          <p:cNvSpPr txBox="1"/>
          <p:nvPr/>
        </p:nvSpPr>
        <p:spPr>
          <a:xfrm>
            <a:off x="3209220" y="3468110"/>
            <a:ext cx="530915" cy="230832"/>
          </a:xfrm>
          <a:prstGeom prst="rect">
            <a:avLst/>
          </a:prstGeom>
          <a:noFill/>
        </p:spPr>
        <p:txBody>
          <a:bodyPr wrap="none" rtlCol="0">
            <a:spAutoFit/>
          </a:bodyPr>
          <a:lstStyle/>
          <a:p>
            <a:r>
              <a:rPr lang="en-IN" sz="900" b="1" dirty="0" smtClean="0">
                <a:effectLst>
                  <a:glow rad="50800">
                    <a:schemeClr val="bg1">
                      <a:lumMod val="95000"/>
                      <a:alpha val="77000"/>
                    </a:schemeClr>
                  </a:glow>
                </a:effectLst>
              </a:rPr>
              <a:t>Turkic</a:t>
            </a:r>
            <a:endParaRPr lang="en-IN" sz="900" b="1" dirty="0">
              <a:effectLst>
                <a:glow rad="50800">
                  <a:schemeClr val="bg1">
                    <a:lumMod val="95000"/>
                    <a:alpha val="77000"/>
                  </a:schemeClr>
                </a:glow>
              </a:effectLst>
            </a:endParaRPr>
          </a:p>
        </p:txBody>
      </p:sp>
      <p:sp>
        <p:nvSpPr>
          <p:cNvPr id="9" name="TextBox 8"/>
          <p:cNvSpPr txBox="1"/>
          <p:nvPr/>
        </p:nvSpPr>
        <p:spPr>
          <a:xfrm>
            <a:off x="3611526" y="3454551"/>
            <a:ext cx="420308" cy="261610"/>
          </a:xfrm>
          <a:prstGeom prst="rect">
            <a:avLst/>
          </a:prstGeom>
          <a:noFill/>
        </p:spPr>
        <p:txBody>
          <a:bodyPr wrap="none" rtlCol="0">
            <a:spAutoFit/>
          </a:bodyPr>
          <a:lstStyle/>
          <a:p>
            <a:r>
              <a:rPr lang="en-IN" sz="1100" b="1" dirty="0" smtClean="0">
                <a:effectLst/>
                <a:latin typeface="Arial Black" panose="020B0A04020102020204" pitchFamily="34" charset="0"/>
              </a:rPr>
              <a:t>2.6</a:t>
            </a:r>
            <a:endParaRPr lang="en-IN" sz="1100" b="1" dirty="0">
              <a:effectLst/>
              <a:latin typeface="Arial Black" panose="020B0A04020102020204" pitchFamily="34" charset="0"/>
            </a:endParaRPr>
          </a:p>
        </p:txBody>
      </p:sp>
      <p:sp>
        <p:nvSpPr>
          <p:cNvPr id="10" name="TextBox 9"/>
          <p:cNvSpPr txBox="1"/>
          <p:nvPr/>
        </p:nvSpPr>
        <p:spPr>
          <a:xfrm>
            <a:off x="2771070" y="3698942"/>
            <a:ext cx="710451" cy="230832"/>
          </a:xfrm>
          <a:prstGeom prst="rect">
            <a:avLst/>
          </a:prstGeom>
          <a:noFill/>
        </p:spPr>
        <p:txBody>
          <a:bodyPr wrap="none" rtlCol="0">
            <a:spAutoFit/>
          </a:bodyPr>
          <a:lstStyle/>
          <a:p>
            <a:r>
              <a:rPr lang="en-IN" sz="900" b="1" dirty="0">
                <a:effectLst>
                  <a:glow rad="50800">
                    <a:schemeClr val="bg1">
                      <a:lumMod val="95000"/>
                      <a:alpha val="77000"/>
                    </a:schemeClr>
                  </a:glow>
                </a:effectLst>
              </a:rPr>
              <a:t>Dravidian</a:t>
            </a:r>
          </a:p>
        </p:txBody>
      </p:sp>
      <p:sp>
        <p:nvSpPr>
          <p:cNvPr id="11" name="TextBox 10"/>
          <p:cNvSpPr txBox="1"/>
          <p:nvPr/>
        </p:nvSpPr>
        <p:spPr>
          <a:xfrm>
            <a:off x="2323396" y="4012231"/>
            <a:ext cx="922047" cy="230832"/>
          </a:xfrm>
          <a:prstGeom prst="rect">
            <a:avLst/>
          </a:prstGeom>
          <a:noFill/>
        </p:spPr>
        <p:txBody>
          <a:bodyPr wrap="none" rtlCol="0">
            <a:spAutoFit/>
          </a:bodyPr>
          <a:lstStyle/>
          <a:p>
            <a:r>
              <a:rPr lang="en-IN" sz="900" b="1" dirty="0">
                <a:effectLst>
                  <a:glow rad="50800">
                    <a:schemeClr val="bg1">
                      <a:lumMod val="95000"/>
                      <a:alpha val="77000"/>
                    </a:schemeClr>
                  </a:glow>
                </a:effectLst>
              </a:rPr>
              <a:t>Austronesian</a:t>
            </a:r>
          </a:p>
        </p:txBody>
      </p:sp>
      <p:sp>
        <p:nvSpPr>
          <p:cNvPr id="12" name="TextBox 11"/>
          <p:cNvSpPr txBox="1"/>
          <p:nvPr/>
        </p:nvSpPr>
        <p:spPr>
          <a:xfrm>
            <a:off x="3354352" y="3689726"/>
            <a:ext cx="420308" cy="261610"/>
          </a:xfrm>
          <a:prstGeom prst="rect">
            <a:avLst/>
          </a:prstGeom>
          <a:noFill/>
        </p:spPr>
        <p:txBody>
          <a:bodyPr wrap="none" rtlCol="0">
            <a:spAutoFit/>
          </a:bodyPr>
          <a:lstStyle/>
          <a:p>
            <a:r>
              <a:rPr lang="en-IN" sz="1100" b="1" dirty="0" smtClean="0">
                <a:effectLst/>
                <a:latin typeface="Arial Black" panose="020B0A04020102020204" pitchFamily="34" charset="0"/>
              </a:rPr>
              <a:t>3.5</a:t>
            </a:r>
            <a:endParaRPr lang="en-IN" sz="1100" b="1" dirty="0">
              <a:effectLst/>
              <a:latin typeface="Arial Black" panose="020B0A04020102020204" pitchFamily="34" charset="0"/>
            </a:endParaRPr>
          </a:p>
        </p:txBody>
      </p:sp>
      <p:sp>
        <p:nvSpPr>
          <p:cNvPr id="13" name="TextBox 12"/>
          <p:cNvSpPr txBox="1"/>
          <p:nvPr/>
        </p:nvSpPr>
        <p:spPr>
          <a:xfrm>
            <a:off x="3117242" y="3995360"/>
            <a:ext cx="420308" cy="261610"/>
          </a:xfrm>
          <a:prstGeom prst="rect">
            <a:avLst/>
          </a:prstGeom>
          <a:noFill/>
        </p:spPr>
        <p:txBody>
          <a:bodyPr wrap="none" rtlCol="0">
            <a:spAutoFit/>
          </a:bodyPr>
          <a:lstStyle/>
          <a:p>
            <a:r>
              <a:rPr lang="en-IN" sz="1100" b="1" dirty="0" smtClean="0">
                <a:effectLst/>
                <a:latin typeface="Arial Black" panose="020B0A04020102020204" pitchFamily="34" charset="0"/>
              </a:rPr>
              <a:t>5.0</a:t>
            </a:r>
            <a:endParaRPr lang="en-IN" sz="1100" b="1" dirty="0">
              <a:effectLst/>
              <a:latin typeface="Arial Black" panose="020B0A04020102020204" pitchFamily="34" charset="0"/>
            </a:endParaRPr>
          </a:p>
        </p:txBody>
      </p:sp>
      <p:sp>
        <p:nvSpPr>
          <p:cNvPr id="14" name="TextBox 13"/>
          <p:cNvSpPr txBox="1"/>
          <p:nvPr/>
        </p:nvSpPr>
        <p:spPr>
          <a:xfrm>
            <a:off x="4469952" y="3764528"/>
            <a:ext cx="556563" cy="230832"/>
          </a:xfrm>
          <a:prstGeom prst="rect">
            <a:avLst/>
          </a:prstGeom>
          <a:noFill/>
        </p:spPr>
        <p:txBody>
          <a:bodyPr wrap="none" rtlCol="0">
            <a:spAutoFit/>
          </a:bodyPr>
          <a:lstStyle/>
          <a:p>
            <a:r>
              <a:rPr lang="en-IN" sz="900" b="1" dirty="0">
                <a:effectLst>
                  <a:glow rad="50800">
                    <a:schemeClr val="bg1">
                      <a:lumMod val="95000"/>
                      <a:alpha val="77000"/>
                    </a:schemeClr>
                  </a:glow>
                </a:effectLst>
              </a:rPr>
              <a:t>Others</a:t>
            </a:r>
          </a:p>
        </p:txBody>
      </p:sp>
      <p:sp>
        <p:nvSpPr>
          <p:cNvPr id="16" name="TextBox 15"/>
          <p:cNvSpPr txBox="1"/>
          <p:nvPr/>
        </p:nvSpPr>
        <p:spPr>
          <a:xfrm>
            <a:off x="3412778" y="4615216"/>
            <a:ext cx="838691" cy="230832"/>
          </a:xfrm>
          <a:prstGeom prst="rect">
            <a:avLst/>
          </a:prstGeom>
          <a:noFill/>
        </p:spPr>
        <p:txBody>
          <a:bodyPr wrap="none" rtlCol="0">
            <a:spAutoFit/>
          </a:bodyPr>
          <a:lstStyle/>
          <a:p>
            <a:r>
              <a:rPr lang="en-IN" sz="900" b="1" dirty="0">
                <a:effectLst>
                  <a:glow rad="50800">
                    <a:schemeClr val="bg1">
                      <a:lumMod val="95000"/>
                      <a:alpha val="77000"/>
                    </a:schemeClr>
                  </a:glow>
                </a:effectLst>
              </a:rPr>
              <a:t>Afro-Asiatic</a:t>
            </a:r>
          </a:p>
        </p:txBody>
      </p:sp>
      <p:sp>
        <p:nvSpPr>
          <p:cNvPr id="18" name="TextBox 17"/>
          <p:cNvSpPr txBox="1"/>
          <p:nvPr/>
        </p:nvSpPr>
        <p:spPr>
          <a:xfrm>
            <a:off x="4560688" y="3909782"/>
            <a:ext cx="420308" cy="261610"/>
          </a:xfrm>
          <a:prstGeom prst="rect">
            <a:avLst/>
          </a:prstGeom>
          <a:noFill/>
        </p:spPr>
        <p:txBody>
          <a:bodyPr wrap="none" rtlCol="0">
            <a:spAutoFit/>
          </a:bodyPr>
          <a:lstStyle/>
          <a:p>
            <a:r>
              <a:rPr lang="en-IN" sz="1100" b="1" dirty="0" smtClean="0">
                <a:effectLst>
                  <a:glow rad="50800">
                    <a:schemeClr val="bg1">
                      <a:lumMod val="95000"/>
                      <a:alpha val="77000"/>
                    </a:schemeClr>
                  </a:glow>
                </a:effectLst>
                <a:latin typeface="Arial Black" panose="020B0A04020102020204" pitchFamily="34" charset="0"/>
              </a:rPr>
              <a:t>8.9</a:t>
            </a:r>
            <a:endParaRPr lang="en-IN" sz="1100" b="1" dirty="0">
              <a:effectLst>
                <a:glow rad="50800">
                  <a:schemeClr val="bg1">
                    <a:lumMod val="95000"/>
                    <a:alpha val="77000"/>
                  </a:schemeClr>
                </a:glow>
              </a:effectLst>
              <a:latin typeface="Arial Black" panose="020B0A04020102020204" pitchFamily="34" charset="0"/>
            </a:endParaRPr>
          </a:p>
        </p:txBody>
      </p:sp>
      <p:sp>
        <p:nvSpPr>
          <p:cNvPr id="19" name="TextBox 18"/>
          <p:cNvSpPr txBox="1"/>
          <p:nvPr/>
        </p:nvSpPr>
        <p:spPr>
          <a:xfrm>
            <a:off x="3569168" y="4752644"/>
            <a:ext cx="420308" cy="261610"/>
          </a:xfrm>
          <a:prstGeom prst="rect">
            <a:avLst/>
          </a:prstGeom>
          <a:noFill/>
        </p:spPr>
        <p:txBody>
          <a:bodyPr wrap="none" rtlCol="0">
            <a:spAutoFit/>
          </a:bodyPr>
          <a:lstStyle/>
          <a:p>
            <a:r>
              <a:rPr lang="en-IN" sz="1100" b="1" dirty="0" smtClean="0">
                <a:effectLst>
                  <a:glow rad="50800">
                    <a:schemeClr val="bg1">
                      <a:lumMod val="95000"/>
                      <a:alpha val="77000"/>
                    </a:schemeClr>
                  </a:glow>
                </a:effectLst>
                <a:latin typeface="Arial Black" panose="020B0A04020102020204" pitchFamily="34" charset="0"/>
              </a:rPr>
              <a:t>6.3</a:t>
            </a:r>
            <a:endParaRPr lang="en-IN" sz="1100" b="1" dirty="0">
              <a:effectLst>
                <a:glow rad="50800">
                  <a:schemeClr val="bg1">
                    <a:lumMod val="95000"/>
                    <a:alpha val="77000"/>
                  </a:schemeClr>
                </a:glow>
              </a:effectLst>
              <a:latin typeface="Arial Black" panose="020B0A04020102020204" pitchFamily="34" charset="0"/>
            </a:endParaRPr>
          </a:p>
        </p:txBody>
      </p:sp>
      <p:sp>
        <p:nvSpPr>
          <p:cNvPr id="20" name="TextBox 19"/>
          <p:cNvSpPr txBox="1"/>
          <p:nvPr/>
        </p:nvSpPr>
        <p:spPr>
          <a:xfrm>
            <a:off x="3510396" y="5006827"/>
            <a:ext cx="883575" cy="230832"/>
          </a:xfrm>
          <a:prstGeom prst="rect">
            <a:avLst/>
          </a:prstGeom>
          <a:noFill/>
        </p:spPr>
        <p:txBody>
          <a:bodyPr wrap="none" rtlCol="0">
            <a:spAutoFit/>
          </a:bodyPr>
          <a:lstStyle/>
          <a:p>
            <a:r>
              <a:rPr lang="en-IN" sz="900" b="1" dirty="0">
                <a:effectLst>
                  <a:glow rad="50800">
                    <a:schemeClr val="bg1">
                      <a:lumMod val="95000"/>
                      <a:alpha val="77000"/>
                    </a:schemeClr>
                  </a:glow>
                </a:effectLst>
              </a:rPr>
              <a:t>Niger-Congo</a:t>
            </a:r>
          </a:p>
        </p:txBody>
      </p:sp>
      <p:sp>
        <p:nvSpPr>
          <p:cNvPr id="21" name="TextBox 20"/>
          <p:cNvSpPr txBox="1"/>
          <p:nvPr/>
        </p:nvSpPr>
        <p:spPr>
          <a:xfrm>
            <a:off x="3685536" y="5152770"/>
            <a:ext cx="420308" cy="261610"/>
          </a:xfrm>
          <a:prstGeom prst="rect">
            <a:avLst/>
          </a:prstGeom>
          <a:noFill/>
        </p:spPr>
        <p:txBody>
          <a:bodyPr wrap="none" rtlCol="0">
            <a:spAutoFit/>
          </a:bodyPr>
          <a:lstStyle/>
          <a:p>
            <a:r>
              <a:rPr lang="en-IN" sz="1100" b="1" dirty="0" smtClean="0">
                <a:effectLst>
                  <a:glow rad="50800">
                    <a:schemeClr val="bg1">
                      <a:lumMod val="95000"/>
                      <a:alpha val="77000"/>
                    </a:schemeClr>
                  </a:glow>
                </a:effectLst>
                <a:latin typeface="Arial Black" panose="020B0A04020102020204" pitchFamily="34" charset="0"/>
              </a:rPr>
              <a:t>6.9</a:t>
            </a:r>
            <a:endParaRPr lang="en-IN" sz="1100" b="1" dirty="0">
              <a:effectLst>
                <a:glow rad="50800">
                  <a:schemeClr val="bg1">
                    <a:lumMod val="95000"/>
                    <a:alpha val="77000"/>
                  </a:schemeClr>
                </a:glow>
              </a:effectLst>
              <a:latin typeface="Arial Black" panose="020B0A04020102020204" pitchFamily="34" charset="0"/>
            </a:endParaRPr>
          </a:p>
        </p:txBody>
      </p:sp>
      <p:sp>
        <p:nvSpPr>
          <p:cNvPr id="22" name="TextBox 21"/>
          <p:cNvSpPr txBox="1"/>
          <p:nvPr/>
        </p:nvSpPr>
        <p:spPr>
          <a:xfrm>
            <a:off x="4437639" y="5610619"/>
            <a:ext cx="514885" cy="261610"/>
          </a:xfrm>
          <a:prstGeom prst="rect">
            <a:avLst/>
          </a:prstGeom>
          <a:noFill/>
        </p:spPr>
        <p:txBody>
          <a:bodyPr wrap="none" rtlCol="0">
            <a:spAutoFit/>
          </a:bodyPr>
          <a:lstStyle/>
          <a:p>
            <a:r>
              <a:rPr lang="en-IN" sz="1100" b="1" dirty="0" smtClean="0">
                <a:effectLst>
                  <a:glow rad="50800">
                    <a:schemeClr val="bg1">
                      <a:lumMod val="95000"/>
                      <a:alpha val="77000"/>
                    </a:schemeClr>
                  </a:glow>
                </a:effectLst>
                <a:latin typeface="Arial Black" panose="020B0A04020102020204" pitchFamily="34" charset="0"/>
              </a:rPr>
              <a:t>21.1</a:t>
            </a:r>
            <a:endParaRPr lang="en-IN" sz="1100" b="1" dirty="0">
              <a:effectLst>
                <a:glow rad="50800">
                  <a:schemeClr val="bg1">
                    <a:lumMod val="95000"/>
                    <a:alpha val="77000"/>
                  </a:schemeClr>
                </a:glow>
              </a:effectLst>
              <a:latin typeface="Arial Black" panose="020B0A04020102020204" pitchFamily="34" charset="0"/>
            </a:endParaRPr>
          </a:p>
        </p:txBody>
      </p:sp>
      <p:sp>
        <p:nvSpPr>
          <p:cNvPr id="23" name="TextBox 22"/>
          <p:cNvSpPr txBox="1"/>
          <p:nvPr/>
        </p:nvSpPr>
        <p:spPr>
          <a:xfrm>
            <a:off x="4222415" y="5463079"/>
            <a:ext cx="883575" cy="230832"/>
          </a:xfrm>
          <a:prstGeom prst="rect">
            <a:avLst/>
          </a:prstGeom>
          <a:noFill/>
        </p:spPr>
        <p:txBody>
          <a:bodyPr wrap="none" rtlCol="0">
            <a:spAutoFit/>
          </a:bodyPr>
          <a:lstStyle/>
          <a:p>
            <a:r>
              <a:rPr lang="en-IN" sz="900" b="1" dirty="0">
                <a:effectLst>
                  <a:glow rad="50800">
                    <a:schemeClr val="bg1">
                      <a:lumMod val="95000"/>
                      <a:alpha val="77000"/>
                    </a:schemeClr>
                  </a:glow>
                </a:effectLst>
              </a:rPr>
              <a:t>Sino-Tibetan</a:t>
            </a:r>
          </a:p>
        </p:txBody>
      </p:sp>
      <p:sp>
        <p:nvSpPr>
          <p:cNvPr id="24" name="TextBox 23"/>
          <p:cNvSpPr txBox="1"/>
          <p:nvPr/>
        </p:nvSpPr>
        <p:spPr>
          <a:xfrm>
            <a:off x="5621120" y="4789089"/>
            <a:ext cx="514885" cy="261610"/>
          </a:xfrm>
          <a:prstGeom prst="rect">
            <a:avLst/>
          </a:prstGeom>
          <a:noFill/>
        </p:spPr>
        <p:txBody>
          <a:bodyPr wrap="none" rtlCol="0">
            <a:spAutoFit/>
          </a:bodyPr>
          <a:lstStyle/>
          <a:p>
            <a:r>
              <a:rPr lang="en-IN" sz="1100" b="1" dirty="0">
                <a:effectLst>
                  <a:glow rad="50800">
                    <a:schemeClr val="bg1">
                      <a:lumMod val="95000"/>
                      <a:alpha val="77000"/>
                    </a:schemeClr>
                  </a:glow>
                </a:effectLst>
                <a:latin typeface="Arial Black" panose="020B0A04020102020204" pitchFamily="34" charset="0"/>
              </a:rPr>
              <a:t>45.7</a:t>
            </a:r>
          </a:p>
        </p:txBody>
      </p:sp>
      <p:sp>
        <p:nvSpPr>
          <p:cNvPr id="25" name="TextBox 24"/>
          <p:cNvSpPr txBox="1"/>
          <p:nvPr/>
        </p:nvSpPr>
        <p:spPr>
          <a:xfrm>
            <a:off x="5379703" y="4647871"/>
            <a:ext cx="998991" cy="230832"/>
          </a:xfrm>
          <a:prstGeom prst="rect">
            <a:avLst/>
          </a:prstGeom>
          <a:noFill/>
        </p:spPr>
        <p:txBody>
          <a:bodyPr wrap="none" rtlCol="0">
            <a:spAutoFit/>
          </a:bodyPr>
          <a:lstStyle/>
          <a:p>
            <a:r>
              <a:rPr lang="en-IN" sz="900" b="1" dirty="0">
                <a:effectLst>
                  <a:glow rad="50800">
                    <a:schemeClr val="bg1">
                      <a:lumMod val="95000"/>
                      <a:alpha val="77000"/>
                    </a:schemeClr>
                  </a:glow>
                </a:effectLst>
              </a:rPr>
              <a:t>Indo-European</a:t>
            </a:r>
          </a:p>
        </p:txBody>
      </p:sp>
      <p:cxnSp>
        <p:nvCxnSpPr>
          <p:cNvPr id="27" name="Straight Connector 26"/>
          <p:cNvCxnSpPr/>
          <p:nvPr/>
        </p:nvCxnSpPr>
        <p:spPr>
          <a:xfrm>
            <a:off x="3947046" y="3630319"/>
            <a:ext cx="132829" cy="1606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694501" y="3840242"/>
            <a:ext cx="201224" cy="15390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453656" y="4164065"/>
            <a:ext cx="207119" cy="10313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946343" y="3629680"/>
            <a:ext cx="132829" cy="1606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691417" y="3839603"/>
            <a:ext cx="201224" cy="1539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450572" y="4163426"/>
            <a:ext cx="207119" cy="1031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3345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p:txBody>
          <a:bodyPr/>
          <a:lstStyle/>
          <a:p>
            <a:r>
              <a:rPr lang="en-US" altLang="en-US" dirty="0"/>
              <a:t>5.1.3 Language Families</a:t>
            </a:r>
            <a:r>
              <a:rPr lang="en-US" dirty="0"/>
              <a:t> </a:t>
            </a:r>
            <a:r>
              <a:rPr lang="en-US" sz="2000" b="0" dirty="0"/>
              <a:t>(2 of 2)</a:t>
            </a:r>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a:xfrm>
            <a:off x="457200" y="1556326"/>
            <a:ext cx="8229600" cy="1139982"/>
          </a:xfrm>
        </p:spPr>
        <p:txBody>
          <a:bodyPr/>
          <a:lstStyle/>
          <a:p>
            <a:pPr marL="432" indent="0">
              <a:buNone/>
            </a:pPr>
            <a:r>
              <a:rPr lang="en-US" b="1" dirty="0"/>
              <a:t>Figure 5-9: </a:t>
            </a:r>
            <a:r>
              <a:rPr lang="en-US" dirty="0"/>
              <a:t>If language families are visualized as tree trunks, the branches </a:t>
            </a:r>
            <a:r>
              <a:rPr lang="en-US" dirty="0" smtClean="0"/>
              <a:t>are </a:t>
            </a:r>
            <a:r>
              <a:rPr lang="en-US" dirty="0"/>
              <a:t>branches, the sub-branches are groups, and the leaves are </a:t>
            </a:r>
            <a:r>
              <a:rPr lang="en-US" dirty="0" smtClean="0"/>
              <a:t>individual </a:t>
            </a:r>
            <a:r>
              <a:rPr lang="en-US" dirty="0"/>
              <a:t>languages.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2622" y="2723343"/>
            <a:ext cx="3678757" cy="3823489"/>
          </a:xfrm>
          <a:prstGeom prst="rect">
            <a:avLst/>
          </a:prstGeom>
        </p:spPr>
      </p:pic>
    </p:spTree>
    <p:extLst>
      <p:ext uri="{BB962C8B-B14F-4D97-AF65-F5344CB8AC3E}">
        <p14:creationId xmlns:p14="http://schemas.microsoft.com/office/powerpoint/2010/main" val="14272427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DF02F-8614-426B-929C-6393921DA765}"/>
              </a:ext>
            </a:extLst>
          </p:cNvPr>
          <p:cNvSpPr>
            <a:spLocks noGrp="1"/>
          </p:cNvSpPr>
          <p:nvPr>
            <p:ph type="title"/>
          </p:nvPr>
        </p:nvSpPr>
        <p:spPr/>
        <p:txBody>
          <a:bodyPr/>
          <a:lstStyle/>
          <a:p>
            <a:r>
              <a:rPr lang="en-US" altLang="en-US" sz="3400" dirty="0"/>
              <a:t>5.1.4 Distribution of Indo-European Languages </a:t>
            </a:r>
            <a:r>
              <a:rPr lang="en-US" altLang="en-US" sz="2000" b="0" dirty="0"/>
              <a:t>(1 of 5)</a:t>
            </a:r>
            <a:endParaRPr lang="en-US" sz="2000" b="0" dirty="0"/>
          </a:p>
        </p:txBody>
      </p:sp>
      <p:sp>
        <p:nvSpPr>
          <p:cNvPr id="3" name="Content Placeholder 2">
            <a:extLst>
              <a:ext uri="{FF2B5EF4-FFF2-40B4-BE49-F238E27FC236}">
                <a16:creationId xmlns:a16="http://schemas.microsoft.com/office/drawing/2014/main" id="{889FA496-B14D-4B93-83BA-D1557875F129}"/>
              </a:ext>
            </a:extLst>
          </p:cNvPr>
          <p:cNvSpPr>
            <a:spLocks noGrp="1"/>
          </p:cNvSpPr>
          <p:nvPr>
            <p:ph sz="quarter" idx="13"/>
          </p:nvPr>
        </p:nvSpPr>
        <p:spPr>
          <a:xfrm>
            <a:off x="457200" y="1556326"/>
            <a:ext cx="8140535" cy="4434275"/>
          </a:xfrm>
        </p:spPr>
        <p:txBody>
          <a:bodyPr/>
          <a:lstStyle/>
          <a:p>
            <a:r>
              <a:rPr lang="en-US" altLang="en-US" dirty="0"/>
              <a:t>Indo-European languages are the most widespread language branch in the world. They are broken into several branches:</a:t>
            </a:r>
          </a:p>
          <a:p>
            <a:pPr marL="740664" lvl="1" indent="-429768">
              <a:buFont typeface="+mj-lt"/>
              <a:buAutoNum type="arabicPeriod"/>
            </a:pPr>
            <a:r>
              <a:rPr lang="en-US" altLang="en-US" dirty="0"/>
              <a:t>Indo-Iranian (e.g., Persian, Hindi, Urdu)</a:t>
            </a:r>
          </a:p>
          <a:p>
            <a:pPr marL="740664" lvl="1" indent="-429768">
              <a:buFont typeface="+mj-lt"/>
              <a:buAutoNum type="arabicPeriod"/>
            </a:pPr>
            <a:r>
              <a:rPr lang="en-US" altLang="en-US" dirty="0"/>
              <a:t>Germanic (e.g., German, English)</a:t>
            </a:r>
          </a:p>
          <a:p>
            <a:pPr marL="740664" lvl="1" indent="-429768">
              <a:buFont typeface="+mj-lt"/>
              <a:buAutoNum type="arabicPeriod"/>
            </a:pPr>
            <a:r>
              <a:rPr lang="en-US" altLang="en-US" dirty="0"/>
              <a:t>Romance (e.g., Spanish, French, Italian)</a:t>
            </a:r>
          </a:p>
          <a:p>
            <a:pPr marL="740664" lvl="1" indent="-429768">
              <a:buFont typeface="+mj-lt"/>
              <a:buAutoNum type="arabicPeriod"/>
            </a:pPr>
            <a:r>
              <a:rPr lang="en-US" altLang="en-US" dirty="0"/>
              <a:t>Balto-Slavic (e.g., Russian, Polish, Serbian)</a:t>
            </a:r>
          </a:p>
        </p:txBody>
      </p:sp>
    </p:spTree>
    <p:extLst>
      <p:ext uri="{BB962C8B-B14F-4D97-AF65-F5344CB8AC3E}">
        <p14:creationId xmlns:p14="http://schemas.microsoft.com/office/powerpoint/2010/main" val="12541206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p:txBody>
          <a:bodyPr/>
          <a:lstStyle/>
          <a:p>
            <a:r>
              <a:rPr lang="en-US" altLang="en-US" sz="3400" dirty="0"/>
              <a:t>5.1.4 Distribution of Indo-European Languages </a:t>
            </a:r>
            <a:r>
              <a:rPr lang="en-US" altLang="en-US" sz="2000" b="0" dirty="0"/>
              <a:t>(2 of 5)</a:t>
            </a:r>
            <a:endParaRPr lang="en-US" sz="2000" b="0" dirty="0"/>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a:xfrm>
            <a:off x="457200" y="1556327"/>
            <a:ext cx="8229600" cy="697044"/>
          </a:xfrm>
        </p:spPr>
        <p:txBody>
          <a:bodyPr/>
          <a:lstStyle/>
          <a:p>
            <a:pPr marL="432" indent="0">
              <a:buNone/>
            </a:pPr>
            <a:r>
              <a:rPr lang="en-US" b="1" dirty="0"/>
              <a:t>Figure 5-10: </a:t>
            </a:r>
            <a:r>
              <a:rPr lang="en-US" dirty="0"/>
              <a:t>The largest language groups in Indo-European are Germanic, Balto-Slavic, Indo-Iranian, and Romance.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0502" y="2370129"/>
            <a:ext cx="6682997" cy="4052047"/>
          </a:xfrm>
          <a:prstGeom prst="rect">
            <a:avLst/>
          </a:prstGeom>
        </p:spPr>
      </p:pic>
      <p:sp>
        <p:nvSpPr>
          <p:cNvPr id="7" name="TextBox 6"/>
          <p:cNvSpPr txBox="1"/>
          <p:nvPr/>
        </p:nvSpPr>
        <p:spPr>
          <a:xfrm>
            <a:off x="7312999" y="5695095"/>
            <a:ext cx="667170" cy="173894"/>
          </a:xfrm>
          <a:prstGeom prst="rect">
            <a:avLst/>
          </a:prstGeom>
          <a:noFill/>
        </p:spPr>
        <p:txBody>
          <a:bodyPr wrap="none" rtlCol="0">
            <a:spAutoFit/>
          </a:bodyPr>
          <a:lstStyle/>
          <a:p>
            <a:r>
              <a:rPr lang="en-IN" sz="530" b="1" dirty="0">
                <a:effectLst>
                  <a:glow rad="63500">
                    <a:schemeClr val="accent3">
                      <a:lumMod val="20000"/>
                      <a:lumOff val="80000"/>
                      <a:alpha val="80000"/>
                    </a:schemeClr>
                  </a:glow>
                </a:effectLst>
              </a:rPr>
              <a:t>BANGLADESH</a:t>
            </a:r>
          </a:p>
        </p:txBody>
      </p:sp>
      <p:sp>
        <p:nvSpPr>
          <p:cNvPr id="8" name="TextBox 7"/>
          <p:cNvSpPr txBox="1"/>
          <p:nvPr/>
        </p:nvSpPr>
        <p:spPr>
          <a:xfrm>
            <a:off x="7098107" y="5402063"/>
            <a:ext cx="415498" cy="173894"/>
          </a:xfrm>
          <a:prstGeom prst="rect">
            <a:avLst/>
          </a:prstGeom>
          <a:noFill/>
        </p:spPr>
        <p:txBody>
          <a:bodyPr wrap="none" rtlCol="0">
            <a:spAutoFit/>
          </a:bodyPr>
          <a:lstStyle/>
          <a:p>
            <a:r>
              <a:rPr lang="en-IN" sz="530" b="1" dirty="0" smtClean="0">
                <a:effectLst>
                  <a:glow rad="63500">
                    <a:schemeClr val="accent3">
                      <a:lumMod val="20000"/>
                      <a:lumOff val="80000"/>
                      <a:alpha val="80000"/>
                    </a:schemeClr>
                  </a:glow>
                </a:effectLst>
              </a:rPr>
              <a:t>NEPAL</a:t>
            </a:r>
            <a:endParaRPr lang="en-IN" sz="530" b="1" dirty="0">
              <a:effectLst>
                <a:glow rad="63500">
                  <a:schemeClr val="accent3">
                    <a:lumMod val="20000"/>
                    <a:lumOff val="80000"/>
                    <a:alpha val="80000"/>
                  </a:schemeClr>
                </a:glow>
              </a:effectLst>
            </a:endParaRPr>
          </a:p>
        </p:txBody>
      </p:sp>
      <p:sp>
        <p:nvSpPr>
          <p:cNvPr id="9" name="TextBox 8"/>
          <p:cNvSpPr txBox="1"/>
          <p:nvPr/>
        </p:nvSpPr>
        <p:spPr>
          <a:xfrm>
            <a:off x="7305856" y="5292602"/>
            <a:ext cx="474810" cy="173894"/>
          </a:xfrm>
          <a:prstGeom prst="rect">
            <a:avLst/>
          </a:prstGeom>
          <a:noFill/>
        </p:spPr>
        <p:txBody>
          <a:bodyPr wrap="none" rtlCol="0">
            <a:spAutoFit/>
          </a:bodyPr>
          <a:lstStyle/>
          <a:p>
            <a:r>
              <a:rPr lang="en-IN" sz="530" b="1" dirty="0">
                <a:effectLst>
                  <a:glow rad="63500">
                    <a:schemeClr val="bg1">
                      <a:alpha val="80000"/>
                    </a:schemeClr>
                  </a:glow>
                </a:effectLst>
              </a:rPr>
              <a:t>BHUTAN</a:t>
            </a:r>
          </a:p>
        </p:txBody>
      </p:sp>
      <p:sp>
        <p:nvSpPr>
          <p:cNvPr id="10" name="TextBox 9"/>
          <p:cNvSpPr txBox="1"/>
          <p:nvPr/>
        </p:nvSpPr>
        <p:spPr>
          <a:xfrm>
            <a:off x="7000143" y="4662281"/>
            <a:ext cx="623889" cy="215444"/>
          </a:xfrm>
          <a:prstGeom prst="rect">
            <a:avLst/>
          </a:prstGeom>
          <a:noFill/>
        </p:spPr>
        <p:txBody>
          <a:bodyPr wrap="none" rtlCol="0">
            <a:spAutoFit/>
          </a:bodyPr>
          <a:lstStyle/>
          <a:p>
            <a:r>
              <a:rPr lang="pt-BR" sz="800" b="1" dirty="0">
                <a:effectLst>
                  <a:glow rad="63500">
                    <a:schemeClr val="bg1">
                      <a:alpha val="80000"/>
                    </a:schemeClr>
                  </a:glow>
                </a:effectLst>
              </a:rPr>
              <a:t>C H I N A</a:t>
            </a:r>
            <a:endParaRPr lang="en-IN" sz="800" b="1" dirty="0">
              <a:effectLst>
                <a:glow rad="63500">
                  <a:schemeClr val="bg1">
                    <a:alpha val="80000"/>
                  </a:schemeClr>
                </a:glow>
              </a:effectLst>
            </a:endParaRPr>
          </a:p>
        </p:txBody>
      </p:sp>
      <p:sp>
        <p:nvSpPr>
          <p:cNvPr id="11" name="TextBox 10"/>
          <p:cNvSpPr txBox="1"/>
          <p:nvPr/>
        </p:nvSpPr>
        <p:spPr>
          <a:xfrm>
            <a:off x="6725160" y="5745459"/>
            <a:ext cx="530915" cy="200055"/>
          </a:xfrm>
          <a:prstGeom prst="rect">
            <a:avLst/>
          </a:prstGeom>
          <a:noFill/>
        </p:spPr>
        <p:txBody>
          <a:bodyPr wrap="none" rtlCol="0">
            <a:spAutoFit/>
          </a:bodyPr>
          <a:lstStyle/>
          <a:p>
            <a:r>
              <a:rPr lang="pt-BR" sz="700" b="1" dirty="0">
                <a:effectLst>
                  <a:glow rad="63500">
                    <a:schemeClr val="accent3">
                      <a:lumMod val="20000"/>
                      <a:lumOff val="80000"/>
                      <a:alpha val="80000"/>
                    </a:schemeClr>
                  </a:glow>
                </a:effectLst>
              </a:rPr>
              <a:t>I N D I A</a:t>
            </a:r>
            <a:endParaRPr lang="en-IN" sz="700" b="1" dirty="0">
              <a:effectLst>
                <a:glow rad="63500">
                  <a:schemeClr val="accent3">
                    <a:lumMod val="20000"/>
                    <a:lumOff val="80000"/>
                    <a:alpha val="80000"/>
                  </a:schemeClr>
                </a:glow>
              </a:effectLst>
            </a:endParaRPr>
          </a:p>
        </p:txBody>
      </p:sp>
      <p:sp>
        <p:nvSpPr>
          <p:cNvPr id="12" name="TextBox 11"/>
          <p:cNvSpPr txBox="1"/>
          <p:nvPr/>
        </p:nvSpPr>
        <p:spPr>
          <a:xfrm>
            <a:off x="6088839" y="5232997"/>
            <a:ext cx="614271" cy="192360"/>
          </a:xfrm>
          <a:prstGeom prst="rect">
            <a:avLst/>
          </a:prstGeom>
          <a:noFill/>
        </p:spPr>
        <p:txBody>
          <a:bodyPr wrap="none" rtlCol="0">
            <a:spAutoFit/>
          </a:bodyPr>
          <a:lstStyle/>
          <a:p>
            <a:r>
              <a:rPr lang="pt-BR" sz="650" b="1" dirty="0">
                <a:effectLst>
                  <a:glow rad="63500">
                    <a:schemeClr val="accent3">
                      <a:lumMod val="20000"/>
                      <a:lumOff val="80000"/>
                      <a:alpha val="80000"/>
                    </a:schemeClr>
                  </a:glow>
                </a:effectLst>
              </a:rPr>
              <a:t>PAKISTAN</a:t>
            </a:r>
            <a:endParaRPr lang="en-IN" sz="650" b="1" dirty="0">
              <a:effectLst>
                <a:glow rad="63500">
                  <a:schemeClr val="accent3">
                    <a:lumMod val="20000"/>
                    <a:lumOff val="80000"/>
                    <a:alpha val="80000"/>
                  </a:schemeClr>
                </a:glow>
              </a:effectLst>
            </a:endParaRPr>
          </a:p>
        </p:txBody>
      </p:sp>
      <p:sp>
        <p:nvSpPr>
          <p:cNvPr id="13" name="TextBox 12"/>
          <p:cNvSpPr txBox="1"/>
          <p:nvPr/>
        </p:nvSpPr>
        <p:spPr>
          <a:xfrm>
            <a:off x="5729271" y="4923880"/>
            <a:ext cx="729687" cy="181588"/>
          </a:xfrm>
          <a:prstGeom prst="rect">
            <a:avLst/>
          </a:prstGeom>
          <a:noFill/>
        </p:spPr>
        <p:txBody>
          <a:bodyPr wrap="none" rtlCol="0">
            <a:spAutoFit/>
          </a:bodyPr>
          <a:lstStyle/>
          <a:p>
            <a:r>
              <a:rPr lang="pt-BR" sz="580" b="1" dirty="0">
                <a:effectLst>
                  <a:glow rad="63500">
                    <a:schemeClr val="accent3">
                      <a:lumMod val="20000"/>
                      <a:lumOff val="80000"/>
                      <a:alpha val="80000"/>
                    </a:schemeClr>
                  </a:glow>
                </a:effectLst>
              </a:rPr>
              <a:t>AFGHANISTAN</a:t>
            </a:r>
            <a:endParaRPr lang="en-IN" sz="580" b="1" dirty="0">
              <a:effectLst>
                <a:glow rad="63500">
                  <a:schemeClr val="accent3">
                    <a:lumMod val="20000"/>
                    <a:lumOff val="80000"/>
                    <a:alpha val="80000"/>
                  </a:schemeClr>
                </a:glow>
              </a:effectLst>
            </a:endParaRPr>
          </a:p>
        </p:txBody>
      </p:sp>
      <p:sp>
        <p:nvSpPr>
          <p:cNvPr id="14" name="TextBox 13"/>
          <p:cNvSpPr txBox="1"/>
          <p:nvPr/>
        </p:nvSpPr>
        <p:spPr>
          <a:xfrm>
            <a:off x="6123442" y="4594806"/>
            <a:ext cx="599844" cy="176972"/>
          </a:xfrm>
          <a:prstGeom prst="rect">
            <a:avLst/>
          </a:prstGeom>
          <a:noFill/>
        </p:spPr>
        <p:txBody>
          <a:bodyPr wrap="none" rtlCol="0">
            <a:spAutoFit/>
          </a:bodyPr>
          <a:lstStyle/>
          <a:p>
            <a:pPr lvl="1"/>
            <a:r>
              <a:rPr lang="pt-BR" sz="550" b="1" dirty="0">
                <a:effectLst>
                  <a:glow rad="63500">
                    <a:schemeClr val="accent3">
                      <a:lumMod val="20000"/>
                      <a:lumOff val="80000"/>
                      <a:alpha val="80000"/>
                    </a:schemeClr>
                  </a:glow>
                </a:effectLst>
              </a:rPr>
              <a:t>TAJIKISTAN</a:t>
            </a:r>
            <a:endParaRPr lang="en-IN" sz="550" b="1" dirty="0">
              <a:effectLst>
                <a:glow rad="63500">
                  <a:schemeClr val="accent3">
                    <a:lumMod val="20000"/>
                    <a:lumOff val="80000"/>
                    <a:alpha val="80000"/>
                  </a:schemeClr>
                </a:glow>
              </a:effectLst>
            </a:endParaRPr>
          </a:p>
        </p:txBody>
      </p:sp>
      <p:sp>
        <p:nvSpPr>
          <p:cNvPr id="15" name="TextBox 14"/>
          <p:cNvSpPr txBox="1"/>
          <p:nvPr/>
        </p:nvSpPr>
        <p:spPr>
          <a:xfrm>
            <a:off x="6298238" y="4354070"/>
            <a:ext cx="670376" cy="176972"/>
          </a:xfrm>
          <a:prstGeom prst="rect">
            <a:avLst/>
          </a:prstGeom>
          <a:noFill/>
          <a:effectLst>
            <a:glow rad="127000">
              <a:schemeClr val="bg1"/>
            </a:glow>
          </a:effectLst>
        </p:spPr>
        <p:txBody>
          <a:bodyPr wrap="none" rtlCol="0">
            <a:spAutoFit/>
          </a:bodyPr>
          <a:lstStyle/>
          <a:p>
            <a:pPr lvl="1"/>
            <a:r>
              <a:rPr lang="pt-BR" sz="550" b="1" dirty="0">
                <a:effectLst>
                  <a:glow rad="63500">
                    <a:schemeClr val="bg1">
                      <a:alpha val="80000"/>
                    </a:schemeClr>
                  </a:glow>
                </a:effectLst>
              </a:rPr>
              <a:t>KYRGYZSTAN</a:t>
            </a:r>
            <a:endParaRPr lang="en-IN" sz="550" b="1" dirty="0">
              <a:effectLst>
                <a:glow rad="63500">
                  <a:schemeClr val="bg1">
                    <a:alpha val="80000"/>
                  </a:schemeClr>
                </a:glow>
              </a:effectLst>
            </a:endParaRPr>
          </a:p>
        </p:txBody>
      </p:sp>
      <p:sp>
        <p:nvSpPr>
          <p:cNvPr id="16" name="TextBox 15"/>
          <p:cNvSpPr txBox="1"/>
          <p:nvPr/>
        </p:nvSpPr>
        <p:spPr>
          <a:xfrm>
            <a:off x="5453682" y="4280766"/>
            <a:ext cx="681597" cy="184666"/>
          </a:xfrm>
          <a:prstGeom prst="rect">
            <a:avLst/>
          </a:prstGeom>
          <a:noFill/>
          <a:effectLst>
            <a:glow rad="127000">
              <a:schemeClr val="bg1"/>
            </a:glow>
          </a:effectLst>
        </p:spPr>
        <p:txBody>
          <a:bodyPr wrap="none" rtlCol="0">
            <a:spAutoFit/>
          </a:bodyPr>
          <a:lstStyle/>
          <a:p>
            <a:pPr lvl="1"/>
            <a:r>
              <a:rPr lang="pt-BR" sz="580" b="1" dirty="0">
                <a:effectLst>
                  <a:glow rad="63500">
                    <a:schemeClr val="bg1">
                      <a:alpha val="80000"/>
                    </a:schemeClr>
                  </a:glow>
                </a:effectLst>
              </a:rPr>
              <a:t>UZBEKISTAN</a:t>
            </a:r>
            <a:endParaRPr lang="en-IN" sz="580" b="1" dirty="0">
              <a:effectLst>
                <a:glow rad="63500">
                  <a:schemeClr val="bg1">
                    <a:alpha val="80000"/>
                  </a:schemeClr>
                </a:glow>
              </a:effectLst>
            </a:endParaRPr>
          </a:p>
        </p:txBody>
      </p:sp>
      <p:sp>
        <p:nvSpPr>
          <p:cNvPr id="17" name="TextBox 16"/>
          <p:cNvSpPr txBox="1"/>
          <p:nvPr/>
        </p:nvSpPr>
        <p:spPr>
          <a:xfrm>
            <a:off x="5217492" y="4546917"/>
            <a:ext cx="784189" cy="181588"/>
          </a:xfrm>
          <a:prstGeom prst="rect">
            <a:avLst/>
          </a:prstGeom>
          <a:noFill/>
          <a:effectLst>
            <a:glow rad="127000">
              <a:schemeClr val="bg1"/>
            </a:glow>
          </a:effectLst>
        </p:spPr>
        <p:txBody>
          <a:bodyPr wrap="none" rtlCol="0">
            <a:spAutoFit/>
          </a:bodyPr>
          <a:lstStyle/>
          <a:p>
            <a:pPr lvl="1"/>
            <a:r>
              <a:rPr lang="pt-BR" sz="580" b="1" dirty="0">
                <a:effectLst>
                  <a:glow rad="63500">
                    <a:schemeClr val="bg1">
                      <a:alpha val="80000"/>
                    </a:schemeClr>
                  </a:glow>
                </a:effectLst>
              </a:rPr>
              <a:t>TURKMENISTAN</a:t>
            </a:r>
            <a:endParaRPr lang="en-IN" sz="580" b="1" dirty="0">
              <a:effectLst>
                <a:glow rad="63500">
                  <a:schemeClr val="bg1">
                    <a:alpha val="80000"/>
                  </a:schemeClr>
                </a:glow>
              </a:effectLst>
            </a:endParaRPr>
          </a:p>
        </p:txBody>
      </p:sp>
      <p:sp>
        <p:nvSpPr>
          <p:cNvPr id="18" name="TextBox 17"/>
          <p:cNvSpPr txBox="1"/>
          <p:nvPr/>
        </p:nvSpPr>
        <p:spPr>
          <a:xfrm>
            <a:off x="5134578" y="3057027"/>
            <a:ext cx="1120820" cy="215444"/>
          </a:xfrm>
          <a:prstGeom prst="rect">
            <a:avLst/>
          </a:prstGeom>
          <a:noFill/>
          <a:effectLst>
            <a:glow rad="127000">
              <a:schemeClr val="bg1"/>
            </a:glow>
          </a:effectLst>
        </p:spPr>
        <p:txBody>
          <a:bodyPr wrap="none" rtlCol="0">
            <a:spAutoFit/>
          </a:bodyPr>
          <a:lstStyle/>
          <a:p>
            <a:r>
              <a:rPr lang="pt-BR" sz="800" b="1" dirty="0">
                <a:effectLst>
                  <a:glow rad="63500">
                    <a:schemeClr val="bg1">
                      <a:alpha val="80000"/>
                    </a:schemeClr>
                  </a:glow>
                </a:effectLst>
              </a:rPr>
              <a:t>R </a:t>
            </a:r>
            <a:r>
              <a:rPr lang="pt-BR" sz="800" b="1" dirty="0" smtClean="0">
                <a:effectLst>
                  <a:glow rad="63500">
                    <a:schemeClr val="bg1">
                      <a:alpha val="80000"/>
                    </a:schemeClr>
                  </a:glow>
                </a:effectLst>
              </a:rPr>
              <a:t>   U    S   S    I    A</a:t>
            </a:r>
            <a:endParaRPr lang="en-IN" sz="800" b="1" dirty="0">
              <a:effectLst>
                <a:glow rad="63500">
                  <a:schemeClr val="bg1">
                    <a:alpha val="80000"/>
                  </a:schemeClr>
                </a:glow>
              </a:effectLst>
            </a:endParaRPr>
          </a:p>
        </p:txBody>
      </p:sp>
      <p:sp>
        <p:nvSpPr>
          <p:cNvPr id="19" name="TextBox 18"/>
          <p:cNvSpPr txBox="1"/>
          <p:nvPr/>
        </p:nvSpPr>
        <p:spPr>
          <a:xfrm>
            <a:off x="5715341" y="3885671"/>
            <a:ext cx="769763" cy="192360"/>
          </a:xfrm>
          <a:prstGeom prst="rect">
            <a:avLst/>
          </a:prstGeom>
          <a:noFill/>
          <a:effectLst>
            <a:glow rad="127000">
              <a:schemeClr val="bg1"/>
            </a:glow>
          </a:effectLst>
        </p:spPr>
        <p:txBody>
          <a:bodyPr wrap="none" rtlCol="0">
            <a:spAutoFit/>
          </a:bodyPr>
          <a:lstStyle/>
          <a:p>
            <a:pPr lvl="1"/>
            <a:r>
              <a:rPr lang="pt-BR" sz="650" b="1" dirty="0">
                <a:effectLst>
                  <a:glow rad="63500">
                    <a:schemeClr val="bg1">
                      <a:alpha val="80000"/>
                    </a:schemeClr>
                  </a:glow>
                </a:effectLst>
              </a:rPr>
              <a:t>KAZAKHSTAN</a:t>
            </a:r>
            <a:endParaRPr lang="en-IN" sz="650" b="1" dirty="0">
              <a:effectLst>
                <a:glow rad="63500">
                  <a:schemeClr val="bg1">
                    <a:alpha val="80000"/>
                  </a:schemeClr>
                </a:glow>
              </a:effectLst>
            </a:endParaRPr>
          </a:p>
        </p:txBody>
      </p:sp>
      <p:sp>
        <p:nvSpPr>
          <p:cNvPr id="20" name="TextBox 19"/>
          <p:cNvSpPr txBox="1"/>
          <p:nvPr/>
        </p:nvSpPr>
        <p:spPr>
          <a:xfrm>
            <a:off x="4491756" y="5020499"/>
            <a:ext cx="393056" cy="192360"/>
          </a:xfrm>
          <a:prstGeom prst="rect">
            <a:avLst/>
          </a:prstGeom>
          <a:noFill/>
        </p:spPr>
        <p:txBody>
          <a:bodyPr wrap="none" rtlCol="0">
            <a:spAutoFit/>
          </a:bodyPr>
          <a:lstStyle/>
          <a:p>
            <a:r>
              <a:rPr lang="en-IN" sz="650" b="1" dirty="0">
                <a:effectLst>
                  <a:glow rad="63500">
                    <a:schemeClr val="bg1">
                      <a:alpha val="80000"/>
                    </a:schemeClr>
                  </a:glow>
                </a:effectLst>
              </a:rPr>
              <a:t>IRAQ</a:t>
            </a:r>
          </a:p>
        </p:txBody>
      </p:sp>
      <p:sp>
        <p:nvSpPr>
          <p:cNvPr id="22" name="TextBox 21"/>
          <p:cNvSpPr txBox="1"/>
          <p:nvPr/>
        </p:nvSpPr>
        <p:spPr>
          <a:xfrm>
            <a:off x="5156908" y="5005440"/>
            <a:ext cx="479618" cy="200055"/>
          </a:xfrm>
          <a:prstGeom prst="rect">
            <a:avLst/>
          </a:prstGeom>
          <a:noFill/>
        </p:spPr>
        <p:txBody>
          <a:bodyPr wrap="none" rtlCol="0">
            <a:spAutoFit/>
          </a:bodyPr>
          <a:lstStyle/>
          <a:p>
            <a:r>
              <a:rPr lang="pt-BR" sz="700" b="1" dirty="0" smtClean="0">
                <a:effectLst>
                  <a:glow rad="63500">
                    <a:schemeClr val="accent3">
                      <a:lumMod val="20000"/>
                      <a:lumOff val="80000"/>
                      <a:alpha val="80000"/>
                    </a:schemeClr>
                  </a:glow>
                </a:effectLst>
              </a:rPr>
              <a:t>I R A N</a:t>
            </a:r>
            <a:endParaRPr lang="en-IN" sz="700" b="1" dirty="0">
              <a:effectLst>
                <a:glow rad="63500">
                  <a:schemeClr val="accent3">
                    <a:lumMod val="20000"/>
                    <a:lumOff val="80000"/>
                    <a:alpha val="80000"/>
                  </a:schemeClr>
                </a:glow>
              </a:effectLst>
            </a:endParaRPr>
          </a:p>
        </p:txBody>
      </p:sp>
      <p:sp>
        <p:nvSpPr>
          <p:cNvPr id="23" name="TextBox 22"/>
          <p:cNvSpPr txBox="1"/>
          <p:nvPr/>
        </p:nvSpPr>
        <p:spPr>
          <a:xfrm>
            <a:off x="1426901" y="2634704"/>
            <a:ext cx="498855" cy="176972"/>
          </a:xfrm>
          <a:prstGeom prst="rect">
            <a:avLst/>
          </a:prstGeom>
          <a:noFill/>
          <a:effectLst>
            <a:glow rad="127000">
              <a:schemeClr val="bg1"/>
            </a:glow>
          </a:effectLst>
        </p:spPr>
        <p:txBody>
          <a:bodyPr wrap="none" rtlCol="0">
            <a:spAutoFit/>
          </a:bodyPr>
          <a:lstStyle/>
          <a:p>
            <a:pPr lvl="1"/>
            <a:r>
              <a:rPr lang="pt-BR" sz="550" b="1" dirty="0">
                <a:effectLst>
                  <a:glow rad="63500">
                    <a:schemeClr val="bg1">
                      <a:alpha val="80000"/>
                    </a:schemeClr>
                  </a:glow>
                </a:effectLst>
              </a:rPr>
              <a:t>ICELAND</a:t>
            </a:r>
            <a:endParaRPr lang="en-IN" sz="550" b="1" dirty="0">
              <a:effectLst>
                <a:glow rad="63500">
                  <a:schemeClr val="bg1">
                    <a:alpha val="80000"/>
                  </a:schemeClr>
                </a:glow>
              </a:effectLst>
            </a:endParaRPr>
          </a:p>
        </p:txBody>
      </p:sp>
      <p:sp>
        <p:nvSpPr>
          <p:cNvPr id="24" name="TextBox 23"/>
          <p:cNvSpPr txBox="1"/>
          <p:nvPr/>
        </p:nvSpPr>
        <p:spPr>
          <a:xfrm>
            <a:off x="1829375" y="3335885"/>
            <a:ext cx="556563" cy="276999"/>
          </a:xfrm>
          <a:prstGeom prst="rect">
            <a:avLst/>
          </a:prstGeom>
          <a:noFill/>
          <a:effectLst>
            <a:glow rad="127000">
              <a:schemeClr val="bg1"/>
            </a:glow>
          </a:effectLst>
        </p:spPr>
        <p:txBody>
          <a:bodyPr wrap="none" rtlCol="0">
            <a:spAutoFit/>
          </a:bodyPr>
          <a:lstStyle/>
          <a:p>
            <a:pPr lvl="1"/>
            <a:r>
              <a:rPr lang="pt-BR" sz="570" b="1" dirty="0" smtClean="0">
                <a:effectLst>
                  <a:glow rad="63500">
                    <a:schemeClr val="bg1">
                      <a:alpha val="80000"/>
                    </a:schemeClr>
                  </a:glow>
                </a:effectLst>
              </a:rPr>
              <a:t> UNITED</a:t>
            </a:r>
            <a:endParaRPr lang="pt-BR" sz="570" b="1" dirty="0">
              <a:effectLst>
                <a:glow rad="63500">
                  <a:schemeClr val="bg1">
                    <a:alpha val="80000"/>
                  </a:schemeClr>
                </a:glow>
              </a:effectLst>
            </a:endParaRPr>
          </a:p>
          <a:p>
            <a:pPr lvl="1"/>
            <a:r>
              <a:rPr lang="pt-BR" sz="570" b="1" dirty="0">
                <a:effectLst>
                  <a:glow rad="63500">
                    <a:schemeClr val="bg1">
                      <a:alpha val="80000"/>
                    </a:schemeClr>
                  </a:glow>
                </a:effectLst>
              </a:rPr>
              <a:t>KINGDOM</a:t>
            </a:r>
            <a:endParaRPr lang="en-IN" sz="570" b="1" dirty="0">
              <a:effectLst>
                <a:glow rad="63500">
                  <a:schemeClr val="bg1">
                    <a:alpha val="80000"/>
                  </a:schemeClr>
                </a:glow>
              </a:effectLst>
            </a:endParaRPr>
          </a:p>
        </p:txBody>
      </p:sp>
      <p:sp>
        <p:nvSpPr>
          <p:cNvPr id="25" name="TextBox 24"/>
          <p:cNvSpPr txBox="1"/>
          <p:nvPr/>
        </p:nvSpPr>
        <p:spPr>
          <a:xfrm>
            <a:off x="3031863" y="2498849"/>
            <a:ext cx="506870" cy="176972"/>
          </a:xfrm>
          <a:prstGeom prst="rect">
            <a:avLst/>
          </a:prstGeom>
          <a:noFill/>
          <a:effectLst>
            <a:glow rad="127000">
              <a:schemeClr val="bg1"/>
            </a:glow>
          </a:effectLst>
        </p:spPr>
        <p:txBody>
          <a:bodyPr wrap="none" rtlCol="0">
            <a:spAutoFit/>
          </a:bodyPr>
          <a:lstStyle/>
          <a:p>
            <a:pPr lvl="1"/>
            <a:r>
              <a:rPr lang="pt-BR" sz="550" b="1" dirty="0">
                <a:effectLst>
                  <a:glow rad="63500">
                    <a:schemeClr val="bg1">
                      <a:alpha val="80000"/>
                    </a:schemeClr>
                  </a:glow>
                </a:effectLst>
              </a:rPr>
              <a:t>NORWAY</a:t>
            </a:r>
            <a:endParaRPr lang="en-IN" sz="550" b="1" dirty="0">
              <a:effectLst>
                <a:glow rad="63500">
                  <a:schemeClr val="bg1">
                    <a:alpha val="80000"/>
                  </a:schemeClr>
                </a:glow>
              </a:effectLst>
            </a:endParaRPr>
          </a:p>
        </p:txBody>
      </p:sp>
      <p:sp>
        <p:nvSpPr>
          <p:cNvPr id="26" name="TextBox 25"/>
          <p:cNvSpPr txBox="1"/>
          <p:nvPr/>
        </p:nvSpPr>
        <p:spPr>
          <a:xfrm>
            <a:off x="2630572" y="2985730"/>
            <a:ext cx="506870" cy="176972"/>
          </a:xfrm>
          <a:prstGeom prst="rect">
            <a:avLst/>
          </a:prstGeom>
          <a:noFill/>
          <a:effectLst>
            <a:glow rad="127000">
              <a:schemeClr val="bg1"/>
            </a:glow>
          </a:effectLst>
        </p:spPr>
        <p:txBody>
          <a:bodyPr wrap="none" rtlCol="0">
            <a:spAutoFit/>
          </a:bodyPr>
          <a:lstStyle/>
          <a:p>
            <a:pPr lvl="1"/>
            <a:r>
              <a:rPr lang="pt-BR" sz="550" b="1" dirty="0">
                <a:effectLst>
                  <a:glow rad="63500">
                    <a:schemeClr val="bg1">
                      <a:alpha val="80000"/>
                    </a:schemeClr>
                  </a:glow>
                </a:effectLst>
              </a:rPr>
              <a:t>NORWAY</a:t>
            </a:r>
            <a:endParaRPr lang="en-IN" sz="550" b="1" dirty="0">
              <a:effectLst>
                <a:glow rad="63500">
                  <a:schemeClr val="bg1">
                    <a:alpha val="80000"/>
                  </a:schemeClr>
                </a:glow>
              </a:effectLst>
            </a:endParaRPr>
          </a:p>
        </p:txBody>
      </p:sp>
      <p:sp>
        <p:nvSpPr>
          <p:cNvPr id="27" name="TextBox 26"/>
          <p:cNvSpPr txBox="1"/>
          <p:nvPr/>
        </p:nvSpPr>
        <p:spPr>
          <a:xfrm>
            <a:off x="2008170" y="2625180"/>
            <a:ext cx="923651" cy="215444"/>
          </a:xfrm>
          <a:prstGeom prst="rect">
            <a:avLst/>
          </a:prstGeom>
          <a:noFill/>
        </p:spPr>
        <p:txBody>
          <a:bodyPr wrap="none" rtlCol="0">
            <a:spAutoFit/>
          </a:bodyPr>
          <a:lstStyle/>
          <a:p>
            <a:pPr algn="ctr"/>
            <a:r>
              <a:rPr lang="en-IN" sz="800" b="1" i="1" dirty="0">
                <a:solidFill>
                  <a:srgbClr val="14B6F2"/>
                </a:solidFill>
              </a:rPr>
              <a:t>Norwegian Sea</a:t>
            </a:r>
          </a:p>
        </p:txBody>
      </p:sp>
      <p:sp>
        <p:nvSpPr>
          <p:cNvPr id="28" name="TextBox 27"/>
          <p:cNvSpPr txBox="1"/>
          <p:nvPr/>
        </p:nvSpPr>
        <p:spPr>
          <a:xfrm>
            <a:off x="2239997" y="3189406"/>
            <a:ext cx="457176" cy="338554"/>
          </a:xfrm>
          <a:prstGeom prst="rect">
            <a:avLst/>
          </a:prstGeom>
          <a:noFill/>
        </p:spPr>
        <p:txBody>
          <a:bodyPr wrap="none" rtlCol="0">
            <a:spAutoFit/>
          </a:bodyPr>
          <a:lstStyle/>
          <a:p>
            <a:pPr algn="ctr"/>
            <a:r>
              <a:rPr lang="en-IN" sz="800" b="1" i="1" dirty="0">
                <a:solidFill>
                  <a:srgbClr val="14B6F2"/>
                </a:solidFill>
              </a:rPr>
              <a:t>North</a:t>
            </a:r>
          </a:p>
          <a:p>
            <a:pPr algn="ctr"/>
            <a:r>
              <a:rPr lang="en-IN" sz="800" b="1" i="1" dirty="0">
                <a:solidFill>
                  <a:srgbClr val="14B6F2"/>
                </a:solidFill>
              </a:rPr>
              <a:t>Sea</a:t>
            </a:r>
          </a:p>
        </p:txBody>
      </p:sp>
      <p:sp>
        <p:nvSpPr>
          <p:cNvPr id="29" name="TextBox 28"/>
          <p:cNvSpPr txBox="1"/>
          <p:nvPr/>
        </p:nvSpPr>
        <p:spPr>
          <a:xfrm rot="19987330">
            <a:off x="3022547" y="3302920"/>
            <a:ext cx="462534" cy="151405"/>
          </a:xfrm>
          <a:prstGeom prst="rect">
            <a:avLst/>
          </a:prstGeom>
          <a:noFill/>
        </p:spPr>
        <p:txBody>
          <a:bodyPr wrap="none" rtlCol="0">
            <a:prstTxWarp prst="textArchDown">
              <a:avLst>
                <a:gd name="adj" fmla="val 20317933"/>
              </a:avLst>
            </a:prstTxWarp>
            <a:spAutoFit/>
          </a:bodyPr>
          <a:lstStyle/>
          <a:p>
            <a:pPr algn="ctr"/>
            <a:r>
              <a:rPr lang="en-IN" sz="600" b="1" i="1" dirty="0">
                <a:solidFill>
                  <a:srgbClr val="14B6F2"/>
                </a:solidFill>
              </a:rPr>
              <a:t>Baltic Sea</a:t>
            </a:r>
          </a:p>
        </p:txBody>
      </p:sp>
      <p:sp>
        <p:nvSpPr>
          <p:cNvPr id="31" name="TextBox 30"/>
          <p:cNvSpPr txBox="1"/>
          <p:nvPr/>
        </p:nvSpPr>
        <p:spPr>
          <a:xfrm>
            <a:off x="1328316" y="2965351"/>
            <a:ext cx="696023" cy="338554"/>
          </a:xfrm>
          <a:prstGeom prst="rect">
            <a:avLst/>
          </a:prstGeom>
          <a:noFill/>
        </p:spPr>
        <p:txBody>
          <a:bodyPr wrap="none" rtlCol="0">
            <a:spAutoFit/>
          </a:bodyPr>
          <a:lstStyle/>
          <a:p>
            <a:pPr algn="ctr"/>
            <a:r>
              <a:rPr lang="en-IN" sz="800" b="1" i="1" dirty="0">
                <a:solidFill>
                  <a:srgbClr val="14B6F2"/>
                </a:solidFill>
              </a:rPr>
              <a:t>ATLANTIC</a:t>
            </a:r>
          </a:p>
          <a:p>
            <a:pPr algn="ctr"/>
            <a:r>
              <a:rPr lang="en-IN" sz="800" b="1" i="1" dirty="0">
                <a:solidFill>
                  <a:srgbClr val="14B6F2"/>
                </a:solidFill>
              </a:rPr>
              <a:t>OCEAN</a:t>
            </a:r>
          </a:p>
        </p:txBody>
      </p:sp>
      <p:sp>
        <p:nvSpPr>
          <p:cNvPr id="32" name="TextBox 31"/>
          <p:cNvSpPr txBox="1"/>
          <p:nvPr/>
        </p:nvSpPr>
        <p:spPr>
          <a:xfrm>
            <a:off x="3815685" y="4246164"/>
            <a:ext cx="607859" cy="200055"/>
          </a:xfrm>
          <a:prstGeom prst="rect">
            <a:avLst/>
          </a:prstGeom>
          <a:noFill/>
        </p:spPr>
        <p:txBody>
          <a:bodyPr wrap="none" rtlCol="0">
            <a:spAutoFit/>
          </a:bodyPr>
          <a:lstStyle/>
          <a:p>
            <a:pPr algn="ctr"/>
            <a:r>
              <a:rPr lang="en-IN" sz="700" b="1" i="1" dirty="0">
                <a:solidFill>
                  <a:srgbClr val="14B6F2"/>
                </a:solidFill>
              </a:rPr>
              <a:t>Black Sea</a:t>
            </a:r>
          </a:p>
        </p:txBody>
      </p:sp>
      <p:sp>
        <p:nvSpPr>
          <p:cNvPr id="33" name="TextBox 32"/>
          <p:cNvSpPr txBox="1"/>
          <p:nvPr/>
        </p:nvSpPr>
        <p:spPr>
          <a:xfrm rot="519772">
            <a:off x="2558243" y="4769155"/>
            <a:ext cx="1608704" cy="282780"/>
          </a:xfrm>
          <a:prstGeom prst="rect">
            <a:avLst/>
          </a:prstGeom>
          <a:noFill/>
        </p:spPr>
        <p:txBody>
          <a:bodyPr wrap="none" rtlCol="0">
            <a:prstTxWarp prst="textArchDown">
              <a:avLst>
                <a:gd name="adj" fmla="val 849129"/>
              </a:avLst>
            </a:prstTxWarp>
            <a:spAutoFit/>
          </a:bodyPr>
          <a:lstStyle/>
          <a:p>
            <a:pPr algn="ctr"/>
            <a:r>
              <a:rPr lang="en-IN" sz="900" b="1" i="1" dirty="0" smtClean="0">
                <a:solidFill>
                  <a:srgbClr val="14B6F2"/>
                </a:solidFill>
              </a:rPr>
              <a:t>Mediterranean </a:t>
            </a:r>
            <a:r>
              <a:rPr lang="en-IN" sz="900" b="1" i="1" dirty="0">
                <a:solidFill>
                  <a:srgbClr val="14B6F2"/>
                </a:solidFill>
              </a:rPr>
              <a:t>Sea</a:t>
            </a:r>
          </a:p>
        </p:txBody>
      </p:sp>
      <p:sp>
        <p:nvSpPr>
          <p:cNvPr id="34" name="TextBox 33"/>
          <p:cNvSpPr txBox="1"/>
          <p:nvPr/>
        </p:nvSpPr>
        <p:spPr>
          <a:xfrm rot="3788471">
            <a:off x="4459688" y="4400550"/>
            <a:ext cx="1036896" cy="374224"/>
          </a:xfrm>
          <a:prstGeom prst="rect">
            <a:avLst/>
          </a:prstGeom>
          <a:noFill/>
        </p:spPr>
        <p:txBody>
          <a:bodyPr wrap="none" rtlCol="0">
            <a:prstTxWarp prst="textArchUp">
              <a:avLst/>
            </a:prstTxWarp>
            <a:spAutoFit/>
          </a:bodyPr>
          <a:lstStyle/>
          <a:p>
            <a:pPr algn="ctr"/>
            <a:r>
              <a:rPr lang="en-IN" sz="700" b="1" i="1" dirty="0">
                <a:solidFill>
                  <a:srgbClr val="14B6F2"/>
                </a:solidFill>
              </a:rPr>
              <a:t>Caspian Sea</a:t>
            </a:r>
          </a:p>
        </p:txBody>
      </p:sp>
      <p:sp>
        <p:nvSpPr>
          <p:cNvPr id="36" name="TextBox 35"/>
          <p:cNvSpPr txBox="1"/>
          <p:nvPr/>
        </p:nvSpPr>
        <p:spPr>
          <a:xfrm>
            <a:off x="3827303" y="4581012"/>
            <a:ext cx="502061" cy="184666"/>
          </a:xfrm>
          <a:prstGeom prst="rect">
            <a:avLst/>
          </a:prstGeom>
          <a:noFill/>
          <a:effectLst>
            <a:glow rad="127000">
              <a:schemeClr val="bg1"/>
            </a:glow>
          </a:effectLst>
        </p:spPr>
        <p:txBody>
          <a:bodyPr wrap="none" rtlCol="0">
            <a:spAutoFit/>
          </a:bodyPr>
          <a:lstStyle/>
          <a:p>
            <a:pPr lvl="1"/>
            <a:r>
              <a:rPr lang="pt-BR" sz="600" b="1" dirty="0">
                <a:effectLst>
                  <a:glow rad="63500">
                    <a:schemeClr val="bg1">
                      <a:alpha val="80000"/>
                    </a:schemeClr>
                  </a:glow>
                </a:effectLst>
              </a:rPr>
              <a:t>TURKEY</a:t>
            </a:r>
            <a:endParaRPr lang="en-IN" sz="600" b="1" dirty="0">
              <a:effectLst>
                <a:glow rad="63500">
                  <a:schemeClr val="bg1">
                    <a:alpha val="80000"/>
                  </a:schemeClr>
                </a:glow>
              </a:effectLst>
            </a:endParaRPr>
          </a:p>
        </p:txBody>
      </p:sp>
      <p:sp>
        <p:nvSpPr>
          <p:cNvPr id="37" name="TextBox 36"/>
          <p:cNvSpPr txBox="1"/>
          <p:nvPr/>
        </p:nvSpPr>
        <p:spPr>
          <a:xfrm>
            <a:off x="4205239" y="4869408"/>
            <a:ext cx="381836" cy="169277"/>
          </a:xfrm>
          <a:prstGeom prst="rect">
            <a:avLst/>
          </a:prstGeom>
          <a:noFill/>
          <a:effectLst>
            <a:glow rad="127000">
              <a:schemeClr val="bg1"/>
            </a:glow>
          </a:effectLst>
        </p:spPr>
        <p:txBody>
          <a:bodyPr wrap="none" rtlCol="0">
            <a:spAutoFit/>
          </a:bodyPr>
          <a:lstStyle/>
          <a:p>
            <a:pPr lvl="1"/>
            <a:r>
              <a:rPr lang="pt-BR" sz="500" b="1" dirty="0">
                <a:effectLst>
                  <a:glow rad="63500">
                    <a:schemeClr val="bg1">
                      <a:alpha val="80000"/>
                    </a:schemeClr>
                  </a:glow>
                </a:effectLst>
              </a:rPr>
              <a:t>SYRIA</a:t>
            </a:r>
            <a:endParaRPr lang="en-IN" sz="500" b="1" dirty="0">
              <a:effectLst>
                <a:glow rad="63500">
                  <a:schemeClr val="bg1">
                    <a:alpha val="80000"/>
                  </a:schemeClr>
                </a:glow>
              </a:effectLst>
            </a:endParaRPr>
          </a:p>
        </p:txBody>
      </p:sp>
      <p:sp>
        <p:nvSpPr>
          <p:cNvPr id="38" name="TextBox 37"/>
          <p:cNvSpPr txBox="1"/>
          <p:nvPr/>
        </p:nvSpPr>
        <p:spPr>
          <a:xfrm>
            <a:off x="3639021" y="4882108"/>
            <a:ext cx="453970" cy="169277"/>
          </a:xfrm>
          <a:prstGeom prst="rect">
            <a:avLst/>
          </a:prstGeom>
          <a:noFill/>
          <a:effectLst>
            <a:glow rad="127000">
              <a:schemeClr val="bg1"/>
            </a:glow>
          </a:effectLst>
        </p:spPr>
        <p:txBody>
          <a:bodyPr wrap="none" rtlCol="0">
            <a:spAutoFit/>
          </a:bodyPr>
          <a:lstStyle/>
          <a:p>
            <a:pPr lvl="1"/>
            <a:r>
              <a:rPr lang="pt-BR" sz="500" b="1" dirty="0">
                <a:effectLst>
                  <a:glow rad="63500">
                    <a:schemeClr val="bg1">
                      <a:alpha val="80000"/>
                    </a:schemeClr>
                  </a:glow>
                </a:effectLst>
              </a:rPr>
              <a:t>CYPRUS</a:t>
            </a:r>
            <a:endParaRPr lang="en-IN" sz="500" b="1" dirty="0">
              <a:effectLst>
                <a:glow rad="63500">
                  <a:schemeClr val="bg1">
                    <a:alpha val="80000"/>
                  </a:schemeClr>
                </a:glow>
              </a:effectLst>
            </a:endParaRPr>
          </a:p>
        </p:txBody>
      </p:sp>
      <p:sp>
        <p:nvSpPr>
          <p:cNvPr id="39" name="TextBox 38"/>
          <p:cNvSpPr txBox="1"/>
          <p:nvPr/>
        </p:nvSpPr>
        <p:spPr>
          <a:xfrm>
            <a:off x="3790704" y="4078965"/>
            <a:ext cx="511679" cy="169277"/>
          </a:xfrm>
          <a:prstGeom prst="rect">
            <a:avLst/>
          </a:prstGeom>
          <a:noFill/>
          <a:effectLst>
            <a:glow rad="127000">
              <a:schemeClr val="bg1"/>
            </a:glow>
          </a:effectLst>
        </p:spPr>
        <p:txBody>
          <a:bodyPr wrap="none" rtlCol="0">
            <a:spAutoFit/>
          </a:bodyPr>
          <a:lstStyle/>
          <a:p>
            <a:pPr lvl="1"/>
            <a:r>
              <a:rPr lang="pt-BR" sz="500" b="1" dirty="0">
                <a:effectLst>
                  <a:glow rad="63500">
                    <a:schemeClr val="bg1">
                      <a:alpha val="80000"/>
                    </a:schemeClr>
                  </a:glow>
                </a:effectLst>
              </a:rPr>
              <a:t>MOLDOVA</a:t>
            </a:r>
            <a:endParaRPr lang="en-IN" sz="500" b="1" dirty="0">
              <a:effectLst>
                <a:glow rad="63500">
                  <a:schemeClr val="bg1">
                    <a:alpha val="80000"/>
                  </a:schemeClr>
                </a:glow>
              </a:effectLst>
            </a:endParaRPr>
          </a:p>
        </p:txBody>
      </p:sp>
      <p:sp>
        <p:nvSpPr>
          <p:cNvPr id="40" name="TextBox 39"/>
          <p:cNvSpPr txBox="1"/>
          <p:nvPr/>
        </p:nvSpPr>
        <p:spPr>
          <a:xfrm>
            <a:off x="3377571" y="4313991"/>
            <a:ext cx="522900" cy="169277"/>
          </a:xfrm>
          <a:prstGeom prst="rect">
            <a:avLst/>
          </a:prstGeom>
          <a:noFill/>
          <a:effectLst>
            <a:glow rad="127000">
              <a:schemeClr val="bg1"/>
            </a:glow>
          </a:effectLst>
        </p:spPr>
        <p:txBody>
          <a:bodyPr wrap="none" rtlCol="0">
            <a:spAutoFit/>
          </a:bodyPr>
          <a:lstStyle/>
          <a:p>
            <a:pPr lvl="1"/>
            <a:r>
              <a:rPr lang="pt-BR" sz="500" b="1" dirty="0">
                <a:effectLst>
                  <a:glow rad="63500">
                    <a:schemeClr val="bg1">
                      <a:alpha val="80000"/>
                    </a:schemeClr>
                  </a:glow>
                </a:effectLst>
              </a:rPr>
              <a:t>BULGARIA</a:t>
            </a:r>
            <a:endParaRPr lang="en-IN" sz="500" b="1" dirty="0">
              <a:effectLst>
                <a:glow rad="63500">
                  <a:schemeClr val="bg1">
                    <a:alpha val="80000"/>
                  </a:schemeClr>
                </a:glow>
              </a:effectLst>
            </a:endParaRPr>
          </a:p>
        </p:txBody>
      </p:sp>
      <p:sp>
        <p:nvSpPr>
          <p:cNvPr id="41" name="TextBox 40"/>
          <p:cNvSpPr txBox="1"/>
          <p:nvPr/>
        </p:nvSpPr>
        <p:spPr>
          <a:xfrm>
            <a:off x="3258911" y="4566808"/>
            <a:ext cx="457176" cy="169277"/>
          </a:xfrm>
          <a:prstGeom prst="rect">
            <a:avLst/>
          </a:prstGeom>
          <a:noFill/>
          <a:effectLst>
            <a:glow rad="127000">
              <a:schemeClr val="bg1"/>
            </a:glow>
          </a:effectLst>
        </p:spPr>
        <p:txBody>
          <a:bodyPr wrap="none" rtlCol="0">
            <a:spAutoFit/>
          </a:bodyPr>
          <a:lstStyle/>
          <a:p>
            <a:pPr lvl="1"/>
            <a:r>
              <a:rPr lang="pt-BR" sz="500" b="1" dirty="0">
                <a:effectLst>
                  <a:glow rad="63500">
                    <a:schemeClr val="bg1">
                      <a:alpha val="80000"/>
                    </a:schemeClr>
                  </a:glow>
                </a:effectLst>
              </a:rPr>
              <a:t>GREECE</a:t>
            </a:r>
            <a:endParaRPr lang="en-IN" sz="500" b="1" dirty="0">
              <a:effectLst>
                <a:glow rad="63500">
                  <a:schemeClr val="bg1">
                    <a:alpha val="80000"/>
                  </a:schemeClr>
                </a:glow>
              </a:effectLst>
            </a:endParaRPr>
          </a:p>
        </p:txBody>
      </p:sp>
      <p:sp>
        <p:nvSpPr>
          <p:cNvPr id="42" name="TextBox 41"/>
          <p:cNvSpPr txBox="1"/>
          <p:nvPr/>
        </p:nvSpPr>
        <p:spPr>
          <a:xfrm>
            <a:off x="3323376" y="4074529"/>
            <a:ext cx="553357" cy="184666"/>
          </a:xfrm>
          <a:prstGeom prst="rect">
            <a:avLst/>
          </a:prstGeom>
          <a:noFill/>
          <a:effectLst>
            <a:glow rad="127000">
              <a:schemeClr val="bg1"/>
            </a:glow>
          </a:effectLst>
        </p:spPr>
        <p:txBody>
          <a:bodyPr wrap="none" rtlCol="0">
            <a:spAutoFit/>
          </a:bodyPr>
          <a:lstStyle/>
          <a:p>
            <a:pPr lvl="1"/>
            <a:r>
              <a:rPr lang="pt-BR" sz="600" b="1" dirty="0">
                <a:effectLst>
                  <a:glow rad="63500">
                    <a:schemeClr val="bg1">
                      <a:alpha val="80000"/>
                    </a:schemeClr>
                  </a:glow>
                </a:effectLst>
              </a:rPr>
              <a:t>ROMANIA</a:t>
            </a:r>
            <a:endParaRPr lang="en-IN" sz="600" b="1" dirty="0">
              <a:effectLst>
                <a:glow rad="63500">
                  <a:schemeClr val="bg1">
                    <a:alpha val="80000"/>
                  </a:schemeClr>
                </a:glow>
              </a:effectLst>
            </a:endParaRPr>
          </a:p>
        </p:txBody>
      </p:sp>
      <p:sp>
        <p:nvSpPr>
          <p:cNvPr id="43" name="TextBox 42"/>
          <p:cNvSpPr txBox="1"/>
          <p:nvPr/>
        </p:nvSpPr>
        <p:spPr>
          <a:xfrm>
            <a:off x="3714085" y="3796490"/>
            <a:ext cx="548548" cy="187744"/>
          </a:xfrm>
          <a:prstGeom prst="rect">
            <a:avLst/>
          </a:prstGeom>
          <a:noFill/>
          <a:effectLst>
            <a:glow rad="127000">
              <a:schemeClr val="bg1"/>
            </a:glow>
          </a:effectLst>
        </p:spPr>
        <p:txBody>
          <a:bodyPr wrap="none" rtlCol="0">
            <a:spAutoFit/>
          </a:bodyPr>
          <a:lstStyle/>
          <a:p>
            <a:pPr lvl="1"/>
            <a:r>
              <a:rPr lang="pt-BR" sz="620" b="1" dirty="0">
                <a:effectLst>
                  <a:glow rad="63500">
                    <a:schemeClr val="bg1">
                      <a:alpha val="80000"/>
                    </a:schemeClr>
                  </a:glow>
                </a:effectLst>
              </a:rPr>
              <a:t>UKRAINE</a:t>
            </a:r>
            <a:endParaRPr lang="en-IN" sz="620" b="1" dirty="0">
              <a:effectLst>
                <a:glow rad="63500">
                  <a:schemeClr val="bg1">
                    <a:alpha val="80000"/>
                  </a:schemeClr>
                </a:glow>
              </a:effectLst>
            </a:endParaRPr>
          </a:p>
        </p:txBody>
      </p:sp>
      <p:sp>
        <p:nvSpPr>
          <p:cNvPr id="44" name="TextBox 43"/>
          <p:cNvSpPr txBox="1"/>
          <p:nvPr/>
        </p:nvSpPr>
        <p:spPr>
          <a:xfrm>
            <a:off x="3069601" y="3608746"/>
            <a:ext cx="521297" cy="187744"/>
          </a:xfrm>
          <a:prstGeom prst="rect">
            <a:avLst/>
          </a:prstGeom>
          <a:noFill/>
          <a:effectLst>
            <a:glow rad="127000">
              <a:schemeClr val="bg1"/>
            </a:glow>
          </a:effectLst>
        </p:spPr>
        <p:txBody>
          <a:bodyPr wrap="none" rtlCol="0">
            <a:spAutoFit/>
          </a:bodyPr>
          <a:lstStyle/>
          <a:p>
            <a:pPr lvl="1"/>
            <a:r>
              <a:rPr lang="pt-BR" sz="620" b="1" dirty="0">
                <a:effectLst>
                  <a:glow rad="63500">
                    <a:schemeClr val="bg1">
                      <a:alpha val="80000"/>
                    </a:schemeClr>
                  </a:glow>
                </a:effectLst>
              </a:rPr>
              <a:t>POLAND</a:t>
            </a:r>
            <a:endParaRPr lang="en-IN" sz="620" b="1" dirty="0">
              <a:effectLst>
                <a:glow rad="63500">
                  <a:schemeClr val="bg1">
                    <a:alpha val="80000"/>
                  </a:schemeClr>
                </a:glow>
              </a:effectLst>
            </a:endParaRPr>
          </a:p>
        </p:txBody>
      </p:sp>
      <p:sp>
        <p:nvSpPr>
          <p:cNvPr id="45" name="TextBox 44"/>
          <p:cNvSpPr txBox="1"/>
          <p:nvPr/>
        </p:nvSpPr>
        <p:spPr>
          <a:xfrm>
            <a:off x="3578805" y="3514874"/>
            <a:ext cx="526106" cy="176972"/>
          </a:xfrm>
          <a:prstGeom prst="rect">
            <a:avLst/>
          </a:prstGeom>
          <a:noFill/>
          <a:effectLst>
            <a:glow rad="127000">
              <a:schemeClr val="bg1"/>
            </a:glow>
          </a:effectLst>
        </p:spPr>
        <p:txBody>
          <a:bodyPr wrap="none" rtlCol="0">
            <a:spAutoFit/>
          </a:bodyPr>
          <a:lstStyle/>
          <a:p>
            <a:pPr lvl="1"/>
            <a:r>
              <a:rPr lang="pt-BR" sz="550" b="1" dirty="0">
                <a:effectLst>
                  <a:glow rad="63500">
                    <a:schemeClr val="bg1">
                      <a:alpha val="80000"/>
                    </a:schemeClr>
                  </a:glow>
                </a:effectLst>
              </a:rPr>
              <a:t>BELARUS</a:t>
            </a:r>
            <a:endParaRPr lang="en-IN" sz="550" b="1" dirty="0">
              <a:effectLst>
                <a:glow rad="63500">
                  <a:schemeClr val="bg1">
                    <a:alpha val="80000"/>
                  </a:schemeClr>
                </a:glow>
              </a:effectLst>
            </a:endParaRPr>
          </a:p>
        </p:txBody>
      </p:sp>
      <p:sp>
        <p:nvSpPr>
          <p:cNvPr id="46" name="TextBox 45"/>
          <p:cNvSpPr txBox="1"/>
          <p:nvPr/>
        </p:nvSpPr>
        <p:spPr>
          <a:xfrm>
            <a:off x="3319714" y="3373179"/>
            <a:ext cx="529312" cy="169277"/>
          </a:xfrm>
          <a:prstGeom prst="rect">
            <a:avLst/>
          </a:prstGeom>
          <a:noFill/>
          <a:effectLst>
            <a:glow rad="127000">
              <a:schemeClr val="bg1"/>
            </a:glow>
          </a:effectLst>
        </p:spPr>
        <p:txBody>
          <a:bodyPr wrap="none" rtlCol="0">
            <a:spAutoFit/>
          </a:bodyPr>
          <a:lstStyle/>
          <a:p>
            <a:pPr lvl="1"/>
            <a:r>
              <a:rPr lang="pt-BR" sz="500" b="1" dirty="0">
                <a:effectLst>
                  <a:glow rad="63500">
                    <a:schemeClr val="bg1">
                      <a:alpha val="80000"/>
                    </a:schemeClr>
                  </a:glow>
                </a:effectLst>
              </a:rPr>
              <a:t>LITHUANIA</a:t>
            </a:r>
            <a:endParaRPr lang="en-IN" sz="500" b="1" dirty="0">
              <a:effectLst>
                <a:glow rad="63500">
                  <a:schemeClr val="bg1">
                    <a:alpha val="80000"/>
                  </a:schemeClr>
                </a:glow>
              </a:effectLst>
            </a:endParaRPr>
          </a:p>
        </p:txBody>
      </p:sp>
      <p:sp>
        <p:nvSpPr>
          <p:cNvPr id="47" name="TextBox 46"/>
          <p:cNvSpPr txBox="1"/>
          <p:nvPr/>
        </p:nvSpPr>
        <p:spPr>
          <a:xfrm>
            <a:off x="3487499" y="3274044"/>
            <a:ext cx="415498" cy="169277"/>
          </a:xfrm>
          <a:prstGeom prst="rect">
            <a:avLst/>
          </a:prstGeom>
          <a:noFill/>
          <a:effectLst>
            <a:glow rad="127000">
              <a:schemeClr val="bg1"/>
            </a:glow>
          </a:effectLst>
        </p:spPr>
        <p:txBody>
          <a:bodyPr wrap="none" rtlCol="0">
            <a:spAutoFit/>
          </a:bodyPr>
          <a:lstStyle/>
          <a:p>
            <a:pPr lvl="1"/>
            <a:r>
              <a:rPr lang="pt-BR" sz="500" b="1" dirty="0">
                <a:effectLst>
                  <a:glow rad="63500">
                    <a:schemeClr val="bg1">
                      <a:alpha val="80000"/>
                    </a:schemeClr>
                  </a:glow>
                </a:effectLst>
              </a:rPr>
              <a:t>LATVIA</a:t>
            </a:r>
            <a:endParaRPr lang="en-IN" sz="500" b="1" dirty="0">
              <a:effectLst>
                <a:glow rad="63500">
                  <a:schemeClr val="bg1">
                    <a:alpha val="80000"/>
                  </a:schemeClr>
                </a:glow>
              </a:effectLst>
            </a:endParaRPr>
          </a:p>
        </p:txBody>
      </p:sp>
      <p:sp>
        <p:nvSpPr>
          <p:cNvPr id="48" name="TextBox 47"/>
          <p:cNvSpPr txBox="1"/>
          <p:nvPr/>
        </p:nvSpPr>
        <p:spPr>
          <a:xfrm>
            <a:off x="3453574" y="3146862"/>
            <a:ext cx="470000" cy="169277"/>
          </a:xfrm>
          <a:prstGeom prst="rect">
            <a:avLst/>
          </a:prstGeom>
          <a:noFill/>
          <a:effectLst>
            <a:glow rad="127000">
              <a:schemeClr val="bg1"/>
            </a:glow>
          </a:effectLst>
        </p:spPr>
        <p:txBody>
          <a:bodyPr wrap="none" rtlCol="0">
            <a:spAutoFit/>
          </a:bodyPr>
          <a:lstStyle/>
          <a:p>
            <a:pPr lvl="1"/>
            <a:r>
              <a:rPr lang="pt-BR" sz="500" b="1" dirty="0">
                <a:effectLst>
                  <a:glow rad="63500">
                    <a:schemeClr val="bg1">
                      <a:alpha val="80000"/>
                    </a:schemeClr>
                  </a:glow>
                </a:effectLst>
              </a:rPr>
              <a:t>ESTONIA</a:t>
            </a:r>
            <a:endParaRPr lang="en-IN" sz="500" b="1" dirty="0">
              <a:effectLst>
                <a:glow rad="63500">
                  <a:schemeClr val="bg1">
                    <a:alpha val="80000"/>
                  </a:schemeClr>
                </a:glow>
              </a:effectLst>
            </a:endParaRPr>
          </a:p>
        </p:txBody>
      </p:sp>
      <p:sp>
        <p:nvSpPr>
          <p:cNvPr id="49" name="TextBox 48"/>
          <p:cNvSpPr txBox="1"/>
          <p:nvPr/>
        </p:nvSpPr>
        <p:spPr>
          <a:xfrm>
            <a:off x="3005476" y="2895939"/>
            <a:ext cx="506870" cy="176972"/>
          </a:xfrm>
          <a:prstGeom prst="rect">
            <a:avLst/>
          </a:prstGeom>
          <a:noFill/>
          <a:effectLst>
            <a:glow rad="127000">
              <a:schemeClr val="bg1"/>
            </a:glow>
          </a:effectLst>
        </p:spPr>
        <p:txBody>
          <a:bodyPr wrap="none" rtlCol="0">
            <a:spAutoFit/>
          </a:bodyPr>
          <a:lstStyle/>
          <a:p>
            <a:pPr lvl="1"/>
            <a:r>
              <a:rPr lang="pt-BR" sz="550" b="1" dirty="0">
                <a:effectLst>
                  <a:glow rad="63500">
                    <a:schemeClr val="bg1">
                      <a:alpha val="80000"/>
                    </a:schemeClr>
                  </a:glow>
                </a:effectLst>
              </a:rPr>
              <a:t>SWEDEN</a:t>
            </a:r>
            <a:endParaRPr lang="en-IN" sz="550" b="1" dirty="0">
              <a:effectLst>
                <a:glow rad="63500">
                  <a:schemeClr val="bg1">
                    <a:alpha val="80000"/>
                  </a:schemeClr>
                </a:glow>
              </a:effectLst>
            </a:endParaRPr>
          </a:p>
        </p:txBody>
      </p:sp>
      <p:sp>
        <p:nvSpPr>
          <p:cNvPr id="50" name="TextBox 49"/>
          <p:cNvSpPr txBox="1"/>
          <p:nvPr/>
        </p:nvSpPr>
        <p:spPr>
          <a:xfrm>
            <a:off x="3562250" y="2872151"/>
            <a:ext cx="506870" cy="176972"/>
          </a:xfrm>
          <a:prstGeom prst="rect">
            <a:avLst/>
          </a:prstGeom>
          <a:noFill/>
          <a:effectLst>
            <a:glow rad="127000">
              <a:schemeClr val="bg1"/>
            </a:glow>
          </a:effectLst>
        </p:spPr>
        <p:txBody>
          <a:bodyPr wrap="none" rtlCol="0">
            <a:spAutoFit/>
          </a:bodyPr>
          <a:lstStyle/>
          <a:p>
            <a:pPr lvl="1"/>
            <a:r>
              <a:rPr lang="pt-BR" sz="550" b="1" dirty="0">
                <a:effectLst>
                  <a:glow rad="63500">
                    <a:schemeClr val="bg1">
                      <a:alpha val="80000"/>
                    </a:schemeClr>
                  </a:glow>
                </a:effectLst>
              </a:rPr>
              <a:t>FINLAND</a:t>
            </a:r>
            <a:endParaRPr lang="en-IN" sz="550" b="1" dirty="0">
              <a:effectLst>
                <a:glow rad="63500">
                  <a:schemeClr val="bg1">
                    <a:alpha val="80000"/>
                  </a:schemeClr>
                </a:glow>
              </a:effectLst>
            </a:endParaRPr>
          </a:p>
        </p:txBody>
      </p:sp>
      <p:sp>
        <p:nvSpPr>
          <p:cNvPr id="51" name="TextBox 50"/>
          <p:cNvSpPr txBox="1"/>
          <p:nvPr/>
        </p:nvSpPr>
        <p:spPr>
          <a:xfrm>
            <a:off x="2531880" y="3339021"/>
            <a:ext cx="546945" cy="176972"/>
          </a:xfrm>
          <a:prstGeom prst="rect">
            <a:avLst/>
          </a:prstGeom>
          <a:noFill/>
          <a:effectLst>
            <a:glow rad="127000">
              <a:schemeClr val="bg1"/>
            </a:glow>
          </a:effectLst>
        </p:spPr>
        <p:txBody>
          <a:bodyPr wrap="none" rtlCol="0">
            <a:spAutoFit/>
          </a:bodyPr>
          <a:lstStyle/>
          <a:p>
            <a:pPr lvl="1"/>
            <a:r>
              <a:rPr lang="pt-BR" sz="550" b="1" dirty="0">
                <a:effectLst>
                  <a:glow rad="63500">
                    <a:schemeClr val="bg1">
                      <a:alpha val="80000"/>
                    </a:schemeClr>
                  </a:glow>
                </a:effectLst>
              </a:rPr>
              <a:t>DENMARK</a:t>
            </a:r>
            <a:endParaRPr lang="en-IN" sz="550" b="1" dirty="0">
              <a:effectLst>
                <a:glow rad="63500">
                  <a:schemeClr val="bg1">
                    <a:alpha val="80000"/>
                  </a:schemeClr>
                </a:glow>
              </a:effectLst>
            </a:endParaRPr>
          </a:p>
        </p:txBody>
      </p:sp>
      <p:sp>
        <p:nvSpPr>
          <p:cNvPr id="52" name="TextBox 51"/>
          <p:cNvSpPr txBox="1"/>
          <p:nvPr/>
        </p:nvSpPr>
        <p:spPr>
          <a:xfrm>
            <a:off x="2524737" y="3638646"/>
            <a:ext cx="591829" cy="187744"/>
          </a:xfrm>
          <a:prstGeom prst="rect">
            <a:avLst/>
          </a:prstGeom>
          <a:noFill/>
          <a:effectLst>
            <a:glow rad="127000">
              <a:schemeClr val="bg1"/>
            </a:glow>
          </a:effectLst>
        </p:spPr>
        <p:txBody>
          <a:bodyPr wrap="none" rtlCol="0">
            <a:spAutoFit/>
          </a:bodyPr>
          <a:lstStyle/>
          <a:p>
            <a:pPr lvl="1"/>
            <a:r>
              <a:rPr lang="pt-BR" sz="620" b="1" dirty="0">
                <a:effectLst>
                  <a:glow rad="63500">
                    <a:schemeClr val="bg1">
                      <a:alpha val="80000"/>
                    </a:schemeClr>
                  </a:glow>
                </a:effectLst>
              </a:rPr>
              <a:t>GERMANY</a:t>
            </a:r>
            <a:endParaRPr lang="en-IN" sz="620" b="1" dirty="0">
              <a:effectLst>
                <a:glow rad="63500">
                  <a:schemeClr val="bg1">
                    <a:alpha val="80000"/>
                  </a:schemeClr>
                </a:glow>
              </a:effectLst>
            </a:endParaRPr>
          </a:p>
        </p:txBody>
      </p:sp>
      <p:sp>
        <p:nvSpPr>
          <p:cNvPr id="53" name="TextBox 52"/>
          <p:cNvSpPr txBox="1"/>
          <p:nvPr/>
        </p:nvSpPr>
        <p:spPr>
          <a:xfrm>
            <a:off x="2315361" y="3585209"/>
            <a:ext cx="377026" cy="169277"/>
          </a:xfrm>
          <a:prstGeom prst="rect">
            <a:avLst/>
          </a:prstGeom>
          <a:noFill/>
          <a:effectLst>
            <a:glow rad="127000">
              <a:schemeClr val="bg1"/>
            </a:glow>
          </a:effectLst>
        </p:spPr>
        <p:txBody>
          <a:bodyPr wrap="none" rtlCol="0">
            <a:spAutoFit/>
          </a:bodyPr>
          <a:lstStyle/>
          <a:p>
            <a:pPr lvl="1"/>
            <a:r>
              <a:rPr lang="pt-BR" sz="500" b="1" dirty="0">
                <a:effectLst>
                  <a:glow rad="63500">
                    <a:schemeClr val="bg1">
                      <a:alpha val="80000"/>
                    </a:schemeClr>
                  </a:glow>
                </a:effectLst>
              </a:rPr>
              <a:t>NETH.</a:t>
            </a:r>
            <a:endParaRPr lang="en-IN" sz="500" b="1" dirty="0">
              <a:effectLst>
                <a:glow rad="63500">
                  <a:schemeClr val="bg1">
                    <a:alpha val="80000"/>
                  </a:schemeClr>
                </a:glow>
              </a:effectLst>
            </a:endParaRPr>
          </a:p>
        </p:txBody>
      </p:sp>
      <p:sp>
        <p:nvSpPr>
          <p:cNvPr id="54" name="TextBox 53"/>
          <p:cNvSpPr txBox="1"/>
          <p:nvPr/>
        </p:nvSpPr>
        <p:spPr>
          <a:xfrm>
            <a:off x="2161567" y="3717828"/>
            <a:ext cx="479618" cy="169277"/>
          </a:xfrm>
          <a:prstGeom prst="rect">
            <a:avLst/>
          </a:prstGeom>
          <a:noFill/>
          <a:effectLst>
            <a:glow rad="127000">
              <a:schemeClr val="bg1"/>
            </a:glow>
          </a:effectLst>
        </p:spPr>
        <p:txBody>
          <a:bodyPr wrap="none" rtlCol="0">
            <a:spAutoFit/>
          </a:bodyPr>
          <a:lstStyle/>
          <a:p>
            <a:pPr lvl="1"/>
            <a:r>
              <a:rPr lang="pt-BR" sz="500" b="1" dirty="0">
                <a:effectLst>
                  <a:glow rad="63500">
                    <a:schemeClr val="bg1">
                      <a:alpha val="80000"/>
                    </a:schemeClr>
                  </a:glow>
                </a:effectLst>
              </a:rPr>
              <a:t>BELGIUM</a:t>
            </a:r>
            <a:endParaRPr lang="en-IN" sz="500" b="1" dirty="0">
              <a:effectLst>
                <a:glow rad="63500">
                  <a:schemeClr val="bg1">
                    <a:alpha val="80000"/>
                  </a:schemeClr>
                </a:glow>
              </a:effectLst>
            </a:endParaRPr>
          </a:p>
        </p:txBody>
      </p:sp>
      <p:sp>
        <p:nvSpPr>
          <p:cNvPr id="55" name="TextBox 54"/>
          <p:cNvSpPr txBox="1"/>
          <p:nvPr/>
        </p:nvSpPr>
        <p:spPr>
          <a:xfrm>
            <a:off x="2820651" y="3784863"/>
            <a:ext cx="479618" cy="169277"/>
          </a:xfrm>
          <a:prstGeom prst="rect">
            <a:avLst/>
          </a:prstGeom>
          <a:noFill/>
          <a:effectLst>
            <a:glow rad="127000">
              <a:schemeClr val="bg1"/>
            </a:glow>
          </a:effectLst>
        </p:spPr>
        <p:txBody>
          <a:bodyPr wrap="none" rtlCol="0">
            <a:spAutoFit/>
          </a:bodyPr>
          <a:lstStyle/>
          <a:p>
            <a:pPr lvl="1"/>
            <a:r>
              <a:rPr lang="pt-BR" sz="500" b="1" dirty="0">
                <a:effectLst>
                  <a:glow rad="63500">
                    <a:schemeClr val="bg1">
                      <a:alpha val="80000"/>
                    </a:schemeClr>
                  </a:glow>
                </a:effectLst>
              </a:rPr>
              <a:t>CZECHIA</a:t>
            </a:r>
            <a:endParaRPr lang="en-IN" sz="500" b="1" dirty="0">
              <a:effectLst>
                <a:glow rad="63500">
                  <a:schemeClr val="bg1">
                    <a:alpha val="80000"/>
                  </a:schemeClr>
                </a:glow>
              </a:effectLst>
            </a:endParaRPr>
          </a:p>
        </p:txBody>
      </p:sp>
      <p:sp>
        <p:nvSpPr>
          <p:cNvPr id="56" name="TextBox 55"/>
          <p:cNvSpPr txBox="1"/>
          <p:nvPr/>
        </p:nvSpPr>
        <p:spPr>
          <a:xfrm>
            <a:off x="3027544" y="3856657"/>
            <a:ext cx="582211" cy="184666"/>
          </a:xfrm>
          <a:prstGeom prst="rect">
            <a:avLst/>
          </a:prstGeom>
          <a:noFill/>
          <a:effectLst>
            <a:glow rad="127000">
              <a:schemeClr val="bg1"/>
            </a:glow>
          </a:effectLst>
        </p:spPr>
        <p:txBody>
          <a:bodyPr wrap="none" rtlCol="0">
            <a:spAutoFit/>
          </a:bodyPr>
          <a:lstStyle/>
          <a:p>
            <a:pPr lvl="1"/>
            <a:r>
              <a:rPr lang="pt-BR" sz="570" b="1" dirty="0">
                <a:effectLst>
                  <a:glow rad="63500">
                    <a:schemeClr val="bg1">
                      <a:alpha val="80000"/>
                    </a:schemeClr>
                  </a:glow>
                </a:effectLst>
              </a:rPr>
              <a:t>SLOVAKIA</a:t>
            </a:r>
            <a:endParaRPr lang="en-IN" sz="570" b="1" dirty="0">
              <a:effectLst>
                <a:glow rad="63500">
                  <a:schemeClr val="bg1">
                    <a:alpha val="80000"/>
                  </a:schemeClr>
                </a:glow>
              </a:effectLst>
            </a:endParaRPr>
          </a:p>
        </p:txBody>
      </p:sp>
      <p:sp>
        <p:nvSpPr>
          <p:cNvPr id="57" name="TextBox 56"/>
          <p:cNvSpPr txBox="1"/>
          <p:nvPr/>
        </p:nvSpPr>
        <p:spPr>
          <a:xfrm>
            <a:off x="2035501" y="4003862"/>
            <a:ext cx="489236" cy="180049"/>
          </a:xfrm>
          <a:prstGeom prst="rect">
            <a:avLst/>
          </a:prstGeom>
          <a:noFill/>
          <a:effectLst>
            <a:glow rad="127000">
              <a:schemeClr val="bg1"/>
            </a:glow>
          </a:effectLst>
        </p:spPr>
        <p:txBody>
          <a:bodyPr wrap="none" rtlCol="0">
            <a:spAutoFit/>
          </a:bodyPr>
          <a:lstStyle/>
          <a:p>
            <a:pPr lvl="1"/>
            <a:r>
              <a:rPr lang="pt-BR" sz="570" b="1" dirty="0">
                <a:effectLst>
                  <a:glow rad="63500">
                    <a:schemeClr val="bg1">
                      <a:alpha val="80000"/>
                    </a:schemeClr>
                  </a:glow>
                </a:effectLst>
              </a:rPr>
              <a:t>FRANCE</a:t>
            </a:r>
            <a:endParaRPr lang="en-IN" sz="570" b="1" dirty="0">
              <a:effectLst>
                <a:glow rad="63500">
                  <a:schemeClr val="bg1">
                    <a:alpha val="80000"/>
                  </a:schemeClr>
                </a:glow>
              </a:effectLst>
            </a:endParaRPr>
          </a:p>
        </p:txBody>
      </p:sp>
      <p:sp>
        <p:nvSpPr>
          <p:cNvPr id="58" name="TextBox 57"/>
          <p:cNvSpPr txBox="1"/>
          <p:nvPr/>
        </p:nvSpPr>
        <p:spPr>
          <a:xfrm>
            <a:off x="2419579" y="3997334"/>
            <a:ext cx="401072" cy="169277"/>
          </a:xfrm>
          <a:prstGeom prst="rect">
            <a:avLst/>
          </a:prstGeom>
          <a:noFill/>
          <a:effectLst>
            <a:glow rad="127000">
              <a:schemeClr val="bg1"/>
            </a:glow>
          </a:effectLst>
        </p:spPr>
        <p:txBody>
          <a:bodyPr wrap="none" rtlCol="0">
            <a:spAutoFit/>
          </a:bodyPr>
          <a:lstStyle/>
          <a:p>
            <a:pPr lvl="1"/>
            <a:r>
              <a:rPr lang="pt-BR" sz="500" b="1" dirty="0" smtClean="0">
                <a:effectLst>
                  <a:glow rad="63500">
                    <a:schemeClr val="bg1">
                      <a:alpha val="80000"/>
                    </a:schemeClr>
                  </a:glow>
                </a:effectLst>
              </a:rPr>
              <a:t>SWITZ.</a:t>
            </a:r>
            <a:endParaRPr lang="en-IN" sz="500" b="1" dirty="0">
              <a:effectLst>
                <a:glow rad="63500">
                  <a:schemeClr val="bg1">
                    <a:alpha val="80000"/>
                  </a:schemeClr>
                </a:glow>
              </a:effectLst>
            </a:endParaRPr>
          </a:p>
        </p:txBody>
      </p:sp>
      <p:sp>
        <p:nvSpPr>
          <p:cNvPr id="59" name="TextBox 58"/>
          <p:cNvSpPr txBox="1"/>
          <p:nvPr/>
        </p:nvSpPr>
        <p:spPr>
          <a:xfrm>
            <a:off x="2608511" y="4260201"/>
            <a:ext cx="413896" cy="187744"/>
          </a:xfrm>
          <a:prstGeom prst="rect">
            <a:avLst/>
          </a:prstGeom>
          <a:noFill/>
          <a:effectLst>
            <a:glow rad="127000">
              <a:schemeClr val="bg1"/>
            </a:glow>
          </a:effectLst>
        </p:spPr>
        <p:txBody>
          <a:bodyPr wrap="none" rtlCol="0">
            <a:spAutoFit/>
          </a:bodyPr>
          <a:lstStyle/>
          <a:p>
            <a:pPr lvl="1"/>
            <a:r>
              <a:rPr lang="pt-BR" sz="620" b="1" dirty="0">
                <a:effectLst>
                  <a:glow rad="63500">
                    <a:schemeClr val="bg1">
                      <a:alpha val="80000"/>
                    </a:schemeClr>
                  </a:glow>
                </a:effectLst>
              </a:rPr>
              <a:t>ITALY</a:t>
            </a:r>
            <a:endParaRPr lang="en-IN" sz="620" b="1" dirty="0">
              <a:effectLst>
                <a:glow rad="63500">
                  <a:schemeClr val="bg1">
                    <a:alpha val="80000"/>
                  </a:schemeClr>
                </a:glow>
              </a:effectLst>
            </a:endParaRPr>
          </a:p>
        </p:txBody>
      </p:sp>
      <p:sp>
        <p:nvSpPr>
          <p:cNvPr id="60" name="TextBox 59"/>
          <p:cNvSpPr txBox="1"/>
          <p:nvPr/>
        </p:nvSpPr>
        <p:spPr>
          <a:xfrm>
            <a:off x="2922865" y="4426047"/>
            <a:ext cx="473206" cy="169277"/>
          </a:xfrm>
          <a:prstGeom prst="rect">
            <a:avLst/>
          </a:prstGeom>
          <a:noFill/>
          <a:effectLst>
            <a:glow rad="127000">
              <a:schemeClr val="bg1"/>
            </a:glow>
          </a:effectLst>
        </p:spPr>
        <p:txBody>
          <a:bodyPr wrap="none" rtlCol="0">
            <a:spAutoFit/>
          </a:bodyPr>
          <a:lstStyle/>
          <a:p>
            <a:pPr lvl="1"/>
            <a:r>
              <a:rPr lang="pt-BR" sz="500" b="1" dirty="0">
                <a:effectLst>
                  <a:glow rad="63500">
                    <a:schemeClr val="bg1">
                      <a:alpha val="80000"/>
                    </a:schemeClr>
                  </a:glow>
                </a:effectLst>
              </a:rPr>
              <a:t>ALBANIA</a:t>
            </a:r>
            <a:endParaRPr lang="en-IN" sz="500" b="1" dirty="0">
              <a:effectLst>
                <a:glow rad="63500">
                  <a:schemeClr val="bg1">
                    <a:alpha val="80000"/>
                  </a:schemeClr>
                </a:glow>
              </a:effectLst>
            </a:endParaRPr>
          </a:p>
        </p:txBody>
      </p:sp>
      <p:sp>
        <p:nvSpPr>
          <p:cNvPr id="61" name="TextBox 60"/>
          <p:cNvSpPr txBox="1"/>
          <p:nvPr/>
        </p:nvSpPr>
        <p:spPr>
          <a:xfrm>
            <a:off x="2874676" y="4346191"/>
            <a:ext cx="389850" cy="169277"/>
          </a:xfrm>
          <a:prstGeom prst="rect">
            <a:avLst/>
          </a:prstGeom>
          <a:noFill/>
          <a:effectLst>
            <a:glow rad="127000">
              <a:schemeClr val="bg1"/>
            </a:glow>
          </a:effectLst>
        </p:spPr>
        <p:txBody>
          <a:bodyPr wrap="none" rtlCol="0">
            <a:spAutoFit/>
          </a:bodyPr>
          <a:lstStyle/>
          <a:p>
            <a:pPr lvl="1"/>
            <a:r>
              <a:rPr lang="pt-BR" sz="500" b="1" dirty="0">
                <a:effectLst>
                  <a:glow rad="63500">
                    <a:schemeClr val="bg1">
                      <a:alpha val="80000"/>
                    </a:schemeClr>
                  </a:glow>
                </a:effectLst>
              </a:rPr>
              <a:t>MONT.</a:t>
            </a:r>
            <a:endParaRPr lang="en-IN" sz="500" b="1" dirty="0">
              <a:effectLst>
                <a:glow rad="63500">
                  <a:schemeClr val="bg1">
                    <a:alpha val="80000"/>
                  </a:schemeClr>
                </a:glow>
              </a:effectLst>
            </a:endParaRPr>
          </a:p>
        </p:txBody>
      </p:sp>
      <p:sp>
        <p:nvSpPr>
          <p:cNvPr id="62" name="TextBox 61"/>
          <p:cNvSpPr txBox="1"/>
          <p:nvPr/>
        </p:nvSpPr>
        <p:spPr>
          <a:xfrm>
            <a:off x="3193515" y="4303682"/>
            <a:ext cx="341760" cy="169277"/>
          </a:xfrm>
          <a:prstGeom prst="rect">
            <a:avLst/>
          </a:prstGeom>
          <a:noFill/>
          <a:effectLst>
            <a:glow rad="127000">
              <a:schemeClr val="bg1"/>
            </a:glow>
          </a:effectLst>
        </p:spPr>
        <p:txBody>
          <a:bodyPr wrap="none" rtlCol="0">
            <a:spAutoFit/>
          </a:bodyPr>
          <a:lstStyle/>
          <a:p>
            <a:pPr lvl="1"/>
            <a:r>
              <a:rPr lang="pt-BR" sz="500" b="1" dirty="0">
                <a:effectLst>
                  <a:glow rad="63500">
                    <a:schemeClr val="bg1">
                      <a:alpha val="80000"/>
                    </a:schemeClr>
                  </a:glow>
                </a:effectLst>
              </a:rPr>
              <a:t>KOS.</a:t>
            </a:r>
            <a:endParaRPr lang="en-IN" sz="500" b="1" dirty="0">
              <a:effectLst>
                <a:glow rad="63500">
                  <a:schemeClr val="bg1">
                    <a:alpha val="80000"/>
                  </a:schemeClr>
                </a:glow>
              </a:effectLst>
            </a:endParaRPr>
          </a:p>
        </p:txBody>
      </p:sp>
      <p:sp>
        <p:nvSpPr>
          <p:cNvPr id="63" name="TextBox 62"/>
          <p:cNvSpPr txBox="1"/>
          <p:nvPr/>
        </p:nvSpPr>
        <p:spPr>
          <a:xfrm>
            <a:off x="2916014" y="4200745"/>
            <a:ext cx="367408" cy="230832"/>
          </a:xfrm>
          <a:prstGeom prst="rect">
            <a:avLst/>
          </a:prstGeom>
          <a:noFill/>
          <a:effectLst>
            <a:glow rad="127000">
              <a:schemeClr val="bg1"/>
            </a:glow>
          </a:effectLst>
        </p:spPr>
        <p:txBody>
          <a:bodyPr wrap="none" rtlCol="0">
            <a:spAutoFit/>
          </a:bodyPr>
          <a:lstStyle/>
          <a:p>
            <a:pPr lvl="1"/>
            <a:r>
              <a:rPr lang="pt-BR" sz="450" b="1" dirty="0">
                <a:effectLst>
                  <a:glow rad="63500">
                    <a:schemeClr val="bg1">
                      <a:alpha val="80000"/>
                    </a:schemeClr>
                  </a:glow>
                </a:effectLst>
              </a:rPr>
              <a:t>BOS &amp;</a:t>
            </a:r>
          </a:p>
          <a:p>
            <a:pPr lvl="1"/>
            <a:r>
              <a:rPr lang="pt-BR" sz="450" b="1" dirty="0">
                <a:effectLst>
                  <a:glow rad="63500">
                    <a:schemeClr val="bg1">
                      <a:alpha val="80000"/>
                    </a:schemeClr>
                  </a:glow>
                </a:effectLst>
              </a:rPr>
              <a:t>HERZ.</a:t>
            </a:r>
            <a:endParaRPr lang="en-IN" sz="450" b="1" dirty="0">
              <a:effectLst>
                <a:glow rad="63500">
                  <a:schemeClr val="bg1">
                    <a:alpha val="80000"/>
                  </a:schemeClr>
                </a:glow>
              </a:effectLst>
            </a:endParaRPr>
          </a:p>
        </p:txBody>
      </p:sp>
      <p:sp>
        <p:nvSpPr>
          <p:cNvPr id="64" name="TextBox 63"/>
          <p:cNvSpPr txBox="1"/>
          <p:nvPr/>
        </p:nvSpPr>
        <p:spPr>
          <a:xfrm>
            <a:off x="3236775" y="4388320"/>
            <a:ext cx="348172" cy="169277"/>
          </a:xfrm>
          <a:prstGeom prst="rect">
            <a:avLst/>
          </a:prstGeom>
          <a:noFill/>
          <a:effectLst>
            <a:glow rad="127000">
              <a:schemeClr val="bg1"/>
            </a:glow>
          </a:effectLst>
        </p:spPr>
        <p:txBody>
          <a:bodyPr wrap="none" rtlCol="0">
            <a:spAutoFit/>
          </a:bodyPr>
          <a:lstStyle/>
          <a:p>
            <a:pPr lvl="1"/>
            <a:r>
              <a:rPr lang="pt-BR" sz="500" b="1" dirty="0" smtClean="0">
                <a:effectLst>
                  <a:glow rad="63500">
                    <a:schemeClr val="bg1">
                      <a:alpha val="80000"/>
                    </a:schemeClr>
                  </a:glow>
                </a:effectLst>
              </a:rPr>
              <a:t>MAC.</a:t>
            </a:r>
            <a:endParaRPr lang="en-IN" sz="500" b="1" dirty="0">
              <a:effectLst>
                <a:glow rad="63500">
                  <a:schemeClr val="bg1">
                    <a:alpha val="80000"/>
                  </a:schemeClr>
                </a:glow>
              </a:effectLst>
            </a:endParaRPr>
          </a:p>
        </p:txBody>
      </p:sp>
      <p:sp>
        <p:nvSpPr>
          <p:cNvPr id="65" name="TextBox 64"/>
          <p:cNvSpPr txBox="1"/>
          <p:nvPr/>
        </p:nvSpPr>
        <p:spPr>
          <a:xfrm>
            <a:off x="3138094" y="4196127"/>
            <a:ext cx="428322" cy="169277"/>
          </a:xfrm>
          <a:prstGeom prst="rect">
            <a:avLst/>
          </a:prstGeom>
          <a:noFill/>
          <a:effectLst>
            <a:glow rad="127000">
              <a:schemeClr val="bg1"/>
            </a:glow>
          </a:effectLst>
        </p:spPr>
        <p:txBody>
          <a:bodyPr wrap="none" rtlCol="0">
            <a:spAutoFit/>
          </a:bodyPr>
          <a:lstStyle/>
          <a:p>
            <a:pPr lvl="1"/>
            <a:r>
              <a:rPr lang="pt-BR" sz="500" b="1" dirty="0">
                <a:effectLst>
                  <a:glow rad="63500">
                    <a:schemeClr val="bg1">
                      <a:alpha val="80000"/>
                    </a:schemeClr>
                  </a:glow>
                </a:effectLst>
              </a:rPr>
              <a:t>SERBIA</a:t>
            </a:r>
            <a:endParaRPr lang="en-IN" sz="500" b="1" dirty="0">
              <a:effectLst>
                <a:glow rad="63500">
                  <a:schemeClr val="bg1">
                    <a:alpha val="80000"/>
                  </a:schemeClr>
                </a:glow>
              </a:effectLst>
            </a:endParaRPr>
          </a:p>
        </p:txBody>
      </p:sp>
      <p:sp>
        <p:nvSpPr>
          <p:cNvPr id="66" name="TextBox 65"/>
          <p:cNvSpPr txBox="1"/>
          <p:nvPr/>
        </p:nvSpPr>
        <p:spPr>
          <a:xfrm>
            <a:off x="2869422" y="4125194"/>
            <a:ext cx="476412" cy="169277"/>
          </a:xfrm>
          <a:prstGeom prst="rect">
            <a:avLst/>
          </a:prstGeom>
          <a:noFill/>
          <a:effectLst>
            <a:glow rad="127000">
              <a:schemeClr val="bg1"/>
            </a:glow>
          </a:effectLst>
        </p:spPr>
        <p:txBody>
          <a:bodyPr wrap="none" rtlCol="0">
            <a:spAutoFit/>
          </a:bodyPr>
          <a:lstStyle/>
          <a:p>
            <a:pPr lvl="1"/>
            <a:r>
              <a:rPr lang="pt-BR" sz="500" b="1" dirty="0">
                <a:effectLst>
                  <a:glow rad="63500">
                    <a:schemeClr val="bg1">
                      <a:alpha val="80000"/>
                    </a:schemeClr>
                  </a:glow>
                </a:effectLst>
              </a:rPr>
              <a:t>CROATIA</a:t>
            </a:r>
            <a:endParaRPr lang="en-IN" sz="500" b="1" dirty="0">
              <a:effectLst>
                <a:glow rad="63500">
                  <a:schemeClr val="bg1">
                    <a:alpha val="80000"/>
                  </a:schemeClr>
                </a:glow>
              </a:effectLst>
            </a:endParaRPr>
          </a:p>
        </p:txBody>
      </p:sp>
      <p:sp>
        <p:nvSpPr>
          <p:cNvPr id="67" name="TextBox 66"/>
          <p:cNvSpPr txBox="1"/>
          <p:nvPr/>
        </p:nvSpPr>
        <p:spPr>
          <a:xfrm>
            <a:off x="2823988" y="4040624"/>
            <a:ext cx="333746" cy="169277"/>
          </a:xfrm>
          <a:prstGeom prst="rect">
            <a:avLst/>
          </a:prstGeom>
          <a:noFill/>
          <a:effectLst>
            <a:glow rad="127000">
              <a:schemeClr val="bg1"/>
            </a:glow>
          </a:effectLst>
        </p:spPr>
        <p:txBody>
          <a:bodyPr wrap="none" rtlCol="0">
            <a:spAutoFit/>
          </a:bodyPr>
          <a:lstStyle/>
          <a:p>
            <a:pPr lvl="1"/>
            <a:r>
              <a:rPr lang="pt-BR" sz="500" b="1" dirty="0" smtClean="0">
                <a:effectLst>
                  <a:glow rad="63500">
                    <a:schemeClr val="bg1">
                      <a:alpha val="80000"/>
                    </a:schemeClr>
                  </a:glow>
                </a:effectLst>
              </a:rPr>
              <a:t>SLO.</a:t>
            </a:r>
            <a:endParaRPr lang="en-IN" sz="500" b="1" dirty="0">
              <a:effectLst>
                <a:glow rad="63500">
                  <a:schemeClr val="bg1">
                    <a:alpha val="80000"/>
                  </a:schemeClr>
                </a:glow>
              </a:effectLst>
            </a:endParaRPr>
          </a:p>
        </p:txBody>
      </p:sp>
      <p:sp>
        <p:nvSpPr>
          <p:cNvPr id="68" name="TextBox 67"/>
          <p:cNvSpPr txBox="1"/>
          <p:nvPr/>
        </p:nvSpPr>
        <p:spPr>
          <a:xfrm>
            <a:off x="3013409" y="3989871"/>
            <a:ext cx="542136" cy="176972"/>
          </a:xfrm>
          <a:prstGeom prst="rect">
            <a:avLst/>
          </a:prstGeom>
          <a:noFill/>
          <a:effectLst>
            <a:glow rad="127000">
              <a:schemeClr val="bg1"/>
            </a:glow>
          </a:effectLst>
        </p:spPr>
        <p:txBody>
          <a:bodyPr wrap="none" rtlCol="0">
            <a:spAutoFit/>
          </a:bodyPr>
          <a:lstStyle/>
          <a:p>
            <a:pPr lvl="1"/>
            <a:r>
              <a:rPr lang="pt-BR" sz="550" b="1" dirty="0">
                <a:effectLst>
                  <a:glow rad="63500">
                    <a:schemeClr val="bg1">
                      <a:alpha val="80000"/>
                    </a:schemeClr>
                  </a:glow>
                </a:effectLst>
              </a:rPr>
              <a:t>HUNGARY</a:t>
            </a:r>
            <a:endParaRPr lang="en-IN" sz="550" b="1" dirty="0">
              <a:effectLst>
                <a:glow rad="63500">
                  <a:schemeClr val="bg1">
                    <a:alpha val="80000"/>
                  </a:schemeClr>
                </a:glow>
              </a:effectLst>
            </a:endParaRPr>
          </a:p>
        </p:txBody>
      </p:sp>
      <p:sp>
        <p:nvSpPr>
          <p:cNvPr id="69" name="TextBox 68"/>
          <p:cNvSpPr txBox="1"/>
          <p:nvPr/>
        </p:nvSpPr>
        <p:spPr>
          <a:xfrm>
            <a:off x="2692387" y="3952120"/>
            <a:ext cx="498855" cy="176972"/>
          </a:xfrm>
          <a:prstGeom prst="rect">
            <a:avLst/>
          </a:prstGeom>
          <a:noFill/>
          <a:effectLst>
            <a:glow rad="127000">
              <a:schemeClr val="bg1"/>
            </a:glow>
          </a:effectLst>
        </p:spPr>
        <p:txBody>
          <a:bodyPr wrap="none" rtlCol="0">
            <a:spAutoFit/>
          </a:bodyPr>
          <a:lstStyle/>
          <a:p>
            <a:pPr lvl="1"/>
            <a:r>
              <a:rPr lang="pt-BR" sz="550" b="1" dirty="0">
                <a:effectLst>
                  <a:glow rad="63500">
                    <a:schemeClr val="bg1">
                      <a:alpha val="80000"/>
                    </a:schemeClr>
                  </a:glow>
                </a:effectLst>
              </a:rPr>
              <a:t>AUSTRIA</a:t>
            </a:r>
            <a:endParaRPr lang="en-IN" sz="550" b="1" dirty="0">
              <a:effectLst>
                <a:glow rad="63500">
                  <a:schemeClr val="bg1">
                    <a:alpha val="80000"/>
                  </a:schemeClr>
                </a:glow>
              </a:effectLst>
            </a:endParaRPr>
          </a:p>
        </p:txBody>
      </p:sp>
      <p:sp>
        <p:nvSpPr>
          <p:cNvPr id="70" name="TextBox 69"/>
          <p:cNvSpPr txBox="1"/>
          <p:nvPr/>
        </p:nvSpPr>
        <p:spPr>
          <a:xfrm>
            <a:off x="1462884" y="3534281"/>
            <a:ext cx="510076" cy="180049"/>
          </a:xfrm>
          <a:prstGeom prst="rect">
            <a:avLst/>
          </a:prstGeom>
          <a:noFill/>
          <a:effectLst>
            <a:glow rad="127000">
              <a:schemeClr val="bg1"/>
            </a:glow>
          </a:effectLst>
        </p:spPr>
        <p:txBody>
          <a:bodyPr wrap="none" rtlCol="0">
            <a:spAutoFit/>
          </a:bodyPr>
          <a:lstStyle/>
          <a:p>
            <a:pPr lvl="1"/>
            <a:r>
              <a:rPr lang="pt-BR" sz="570" b="1" dirty="0">
                <a:effectLst>
                  <a:glow rad="63500">
                    <a:schemeClr val="bg1">
                      <a:alpha val="80000"/>
                    </a:schemeClr>
                  </a:glow>
                </a:effectLst>
              </a:rPr>
              <a:t>IRELAND</a:t>
            </a:r>
            <a:endParaRPr lang="en-IN" sz="570" b="1" dirty="0">
              <a:effectLst>
                <a:glow rad="63500">
                  <a:schemeClr val="bg1">
                    <a:alpha val="80000"/>
                  </a:schemeClr>
                </a:glow>
              </a:effectLst>
            </a:endParaRPr>
          </a:p>
        </p:txBody>
      </p:sp>
      <p:sp>
        <p:nvSpPr>
          <p:cNvPr id="71" name="TextBox 70"/>
          <p:cNvSpPr txBox="1"/>
          <p:nvPr/>
        </p:nvSpPr>
        <p:spPr>
          <a:xfrm>
            <a:off x="1192992" y="4428858"/>
            <a:ext cx="593432" cy="180049"/>
          </a:xfrm>
          <a:prstGeom prst="rect">
            <a:avLst/>
          </a:prstGeom>
          <a:noFill/>
          <a:effectLst>
            <a:glow rad="127000">
              <a:schemeClr val="bg1"/>
            </a:glow>
          </a:effectLst>
        </p:spPr>
        <p:txBody>
          <a:bodyPr wrap="none" rtlCol="0">
            <a:spAutoFit/>
          </a:bodyPr>
          <a:lstStyle/>
          <a:p>
            <a:pPr lvl="1"/>
            <a:r>
              <a:rPr lang="pt-BR" sz="550" b="1" dirty="0">
                <a:effectLst>
                  <a:glow rad="63500">
                    <a:schemeClr val="bg1">
                      <a:alpha val="80000"/>
                    </a:schemeClr>
                  </a:glow>
                </a:effectLst>
              </a:rPr>
              <a:t>PORTUGAL</a:t>
            </a:r>
            <a:endParaRPr lang="en-IN" sz="550" b="1" dirty="0">
              <a:effectLst>
                <a:glow rad="63500">
                  <a:schemeClr val="bg1">
                    <a:alpha val="80000"/>
                  </a:schemeClr>
                </a:glow>
              </a:effectLst>
            </a:endParaRPr>
          </a:p>
        </p:txBody>
      </p:sp>
      <p:sp>
        <p:nvSpPr>
          <p:cNvPr id="72" name="TextBox 71"/>
          <p:cNvSpPr txBox="1"/>
          <p:nvPr/>
        </p:nvSpPr>
        <p:spPr>
          <a:xfrm>
            <a:off x="1571360" y="4520421"/>
            <a:ext cx="420308" cy="184666"/>
          </a:xfrm>
          <a:prstGeom prst="rect">
            <a:avLst/>
          </a:prstGeom>
          <a:noFill/>
          <a:effectLst>
            <a:glow rad="127000">
              <a:schemeClr val="bg1"/>
            </a:glow>
          </a:effectLst>
        </p:spPr>
        <p:txBody>
          <a:bodyPr wrap="none" rtlCol="0">
            <a:spAutoFit/>
          </a:bodyPr>
          <a:lstStyle/>
          <a:p>
            <a:pPr lvl="1"/>
            <a:r>
              <a:rPr lang="pt-BR" sz="600" b="1" dirty="0">
                <a:effectLst>
                  <a:glow rad="63500">
                    <a:schemeClr val="bg1">
                      <a:alpha val="80000"/>
                    </a:schemeClr>
                  </a:glow>
                </a:effectLst>
              </a:rPr>
              <a:t>SPAIN</a:t>
            </a:r>
            <a:endParaRPr lang="en-IN" sz="600" b="1" dirty="0">
              <a:effectLst>
                <a:glow rad="63500">
                  <a:schemeClr val="bg1">
                    <a:alpha val="80000"/>
                  </a:schemeClr>
                </a:glow>
              </a:effectLst>
            </a:endParaRPr>
          </a:p>
        </p:txBody>
      </p:sp>
      <p:sp>
        <p:nvSpPr>
          <p:cNvPr id="73" name="TextBox 72"/>
          <p:cNvSpPr txBox="1"/>
          <p:nvPr/>
        </p:nvSpPr>
        <p:spPr>
          <a:xfrm>
            <a:off x="1674834" y="4077634"/>
            <a:ext cx="389850" cy="246221"/>
          </a:xfrm>
          <a:prstGeom prst="rect">
            <a:avLst/>
          </a:prstGeom>
          <a:noFill/>
        </p:spPr>
        <p:txBody>
          <a:bodyPr wrap="none" rtlCol="0">
            <a:spAutoFit/>
          </a:bodyPr>
          <a:lstStyle/>
          <a:p>
            <a:pPr algn="ctr"/>
            <a:r>
              <a:rPr lang="en-IN" sz="500" b="1" i="1" dirty="0">
                <a:solidFill>
                  <a:srgbClr val="14B6F2"/>
                </a:solidFill>
              </a:rPr>
              <a:t>Bay of</a:t>
            </a:r>
          </a:p>
          <a:p>
            <a:pPr algn="ctr"/>
            <a:r>
              <a:rPr lang="en-IN" sz="500" b="1" i="1" dirty="0">
                <a:solidFill>
                  <a:srgbClr val="14B6F2"/>
                </a:solidFill>
              </a:rPr>
              <a:t>Biscay</a:t>
            </a:r>
          </a:p>
        </p:txBody>
      </p:sp>
      <p:sp>
        <p:nvSpPr>
          <p:cNvPr id="74" name="TextBox 73"/>
          <p:cNvSpPr txBox="1"/>
          <p:nvPr/>
        </p:nvSpPr>
        <p:spPr>
          <a:xfrm>
            <a:off x="1330721" y="5041548"/>
            <a:ext cx="561372" cy="176972"/>
          </a:xfrm>
          <a:prstGeom prst="rect">
            <a:avLst/>
          </a:prstGeom>
          <a:noFill/>
          <a:effectLst>
            <a:glow rad="127000">
              <a:schemeClr val="bg1"/>
            </a:glow>
          </a:effectLst>
        </p:spPr>
        <p:txBody>
          <a:bodyPr wrap="none" rtlCol="0">
            <a:spAutoFit/>
          </a:bodyPr>
          <a:lstStyle/>
          <a:p>
            <a:pPr lvl="1"/>
            <a:r>
              <a:rPr lang="pt-BR" sz="550" b="1" dirty="0">
                <a:solidFill>
                  <a:schemeClr val="bg1">
                    <a:lumMod val="50000"/>
                  </a:schemeClr>
                </a:solidFill>
                <a:effectLst>
                  <a:glow rad="63500">
                    <a:schemeClr val="bg1">
                      <a:alpha val="80000"/>
                    </a:schemeClr>
                  </a:glow>
                </a:effectLst>
              </a:rPr>
              <a:t>MOROCCO</a:t>
            </a:r>
            <a:endParaRPr lang="en-IN" sz="550" b="1" dirty="0">
              <a:solidFill>
                <a:schemeClr val="bg1">
                  <a:lumMod val="50000"/>
                </a:schemeClr>
              </a:solidFill>
              <a:effectLst>
                <a:glow rad="63500">
                  <a:schemeClr val="bg1">
                    <a:alpha val="80000"/>
                  </a:schemeClr>
                </a:glow>
              </a:effectLst>
            </a:endParaRPr>
          </a:p>
        </p:txBody>
      </p:sp>
      <p:sp>
        <p:nvSpPr>
          <p:cNvPr id="75" name="TextBox 74"/>
          <p:cNvSpPr txBox="1"/>
          <p:nvPr/>
        </p:nvSpPr>
        <p:spPr>
          <a:xfrm>
            <a:off x="1910536" y="5040056"/>
            <a:ext cx="502061" cy="176972"/>
          </a:xfrm>
          <a:prstGeom prst="rect">
            <a:avLst/>
          </a:prstGeom>
          <a:noFill/>
          <a:effectLst>
            <a:glow rad="127000">
              <a:schemeClr val="bg1"/>
            </a:glow>
          </a:effectLst>
        </p:spPr>
        <p:txBody>
          <a:bodyPr wrap="none" rtlCol="0">
            <a:spAutoFit/>
          </a:bodyPr>
          <a:lstStyle/>
          <a:p>
            <a:pPr lvl="1"/>
            <a:r>
              <a:rPr lang="pt-BR" sz="550" b="1" dirty="0">
                <a:solidFill>
                  <a:srgbClr val="6D6E72"/>
                </a:solidFill>
                <a:effectLst>
                  <a:glow rad="63500">
                    <a:schemeClr val="bg1">
                      <a:alpha val="80000"/>
                    </a:schemeClr>
                  </a:glow>
                </a:effectLst>
              </a:rPr>
              <a:t>ALGERIA</a:t>
            </a:r>
            <a:endParaRPr lang="en-IN" sz="550" b="1" dirty="0">
              <a:solidFill>
                <a:srgbClr val="6D6E72"/>
              </a:solidFill>
              <a:effectLst>
                <a:glow rad="63500">
                  <a:schemeClr val="bg1">
                    <a:alpha val="80000"/>
                  </a:schemeClr>
                </a:glow>
              </a:effectLst>
            </a:endParaRPr>
          </a:p>
        </p:txBody>
      </p:sp>
      <p:sp>
        <p:nvSpPr>
          <p:cNvPr id="76" name="TextBox 75"/>
          <p:cNvSpPr txBox="1"/>
          <p:nvPr/>
        </p:nvSpPr>
        <p:spPr>
          <a:xfrm>
            <a:off x="2407788" y="4967539"/>
            <a:ext cx="466794" cy="176972"/>
          </a:xfrm>
          <a:prstGeom prst="rect">
            <a:avLst/>
          </a:prstGeom>
          <a:noFill/>
          <a:effectLst>
            <a:glow rad="127000">
              <a:schemeClr val="bg1"/>
            </a:glow>
          </a:effectLst>
        </p:spPr>
        <p:txBody>
          <a:bodyPr wrap="none" rtlCol="0">
            <a:spAutoFit/>
          </a:bodyPr>
          <a:lstStyle/>
          <a:p>
            <a:pPr lvl="1"/>
            <a:r>
              <a:rPr lang="pt-BR" sz="550" b="1" dirty="0">
                <a:solidFill>
                  <a:srgbClr val="6D6E72"/>
                </a:solidFill>
                <a:effectLst>
                  <a:glow rad="63500">
                    <a:schemeClr val="bg1">
                      <a:alpha val="80000"/>
                    </a:schemeClr>
                  </a:glow>
                </a:effectLst>
              </a:rPr>
              <a:t>TUNISIA</a:t>
            </a:r>
            <a:endParaRPr lang="en-IN" sz="550" b="1" dirty="0">
              <a:solidFill>
                <a:srgbClr val="6D6E72"/>
              </a:solidFill>
              <a:effectLst>
                <a:glow rad="63500">
                  <a:schemeClr val="bg1">
                    <a:alpha val="80000"/>
                  </a:schemeClr>
                </a:glow>
              </a:effectLst>
            </a:endParaRPr>
          </a:p>
        </p:txBody>
      </p:sp>
      <p:sp>
        <p:nvSpPr>
          <p:cNvPr id="77" name="TextBox 76"/>
          <p:cNvSpPr txBox="1"/>
          <p:nvPr/>
        </p:nvSpPr>
        <p:spPr>
          <a:xfrm>
            <a:off x="2817439" y="5286838"/>
            <a:ext cx="415498" cy="184666"/>
          </a:xfrm>
          <a:prstGeom prst="rect">
            <a:avLst/>
          </a:prstGeom>
          <a:noFill/>
          <a:effectLst>
            <a:glow rad="127000">
              <a:schemeClr val="bg1"/>
            </a:glow>
          </a:effectLst>
        </p:spPr>
        <p:txBody>
          <a:bodyPr wrap="none" rtlCol="0">
            <a:spAutoFit/>
          </a:bodyPr>
          <a:lstStyle/>
          <a:p>
            <a:pPr lvl="1"/>
            <a:r>
              <a:rPr lang="pt-BR" sz="600" b="1" dirty="0">
                <a:solidFill>
                  <a:srgbClr val="6D6E72"/>
                </a:solidFill>
                <a:effectLst>
                  <a:glow rad="63500">
                    <a:schemeClr val="bg1">
                      <a:alpha val="80000"/>
                    </a:schemeClr>
                  </a:glow>
                </a:effectLst>
              </a:rPr>
              <a:t>LIBYA</a:t>
            </a:r>
            <a:endParaRPr lang="en-IN" sz="600" b="1" dirty="0">
              <a:solidFill>
                <a:srgbClr val="6D6E72"/>
              </a:solidFill>
              <a:effectLst>
                <a:glow rad="63500">
                  <a:schemeClr val="bg1">
                    <a:alpha val="80000"/>
                  </a:schemeClr>
                </a:glow>
              </a:effectLst>
            </a:endParaRPr>
          </a:p>
        </p:txBody>
      </p:sp>
      <p:sp>
        <p:nvSpPr>
          <p:cNvPr id="78" name="TextBox 77"/>
          <p:cNvSpPr txBox="1"/>
          <p:nvPr/>
        </p:nvSpPr>
        <p:spPr>
          <a:xfrm>
            <a:off x="3535275" y="5332081"/>
            <a:ext cx="444352" cy="184666"/>
          </a:xfrm>
          <a:prstGeom prst="rect">
            <a:avLst/>
          </a:prstGeom>
          <a:noFill/>
          <a:effectLst>
            <a:glow rad="127000">
              <a:schemeClr val="bg1"/>
            </a:glow>
          </a:effectLst>
        </p:spPr>
        <p:txBody>
          <a:bodyPr wrap="none" rtlCol="0">
            <a:spAutoFit/>
          </a:bodyPr>
          <a:lstStyle/>
          <a:p>
            <a:pPr lvl="1"/>
            <a:r>
              <a:rPr lang="pt-BR" sz="600" b="1" dirty="0">
                <a:solidFill>
                  <a:srgbClr val="6D6E72"/>
                </a:solidFill>
                <a:effectLst>
                  <a:glow rad="63500">
                    <a:schemeClr val="bg1">
                      <a:alpha val="80000"/>
                    </a:schemeClr>
                  </a:glow>
                </a:effectLst>
              </a:rPr>
              <a:t>EGYPT</a:t>
            </a:r>
            <a:endParaRPr lang="en-IN" sz="600" b="1" dirty="0">
              <a:solidFill>
                <a:srgbClr val="6D6E72"/>
              </a:solidFill>
              <a:effectLst>
                <a:glow rad="63500">
                  <a:schemeClr val="bg1">
                    <a:alpha val="80000"/>
                  </a:schemeClr>
                </a:glow>
              </a:effectLst>
            </a:endParaRPr>
          </a:p>
        </p:txBody>
      </p:sp>
      <p:sp>
        <p:nvSpPr>
          <p:cNvPr id="79" name="TextBox 78"/>
          <p:cNvSpPr txBox="1"/>
          <p:nvPr/>
        </p:nvSpPr>
        <p:spPr>
          <a:xfrm>
            <a:off x="4448444" y="5482660"/>
            <a:ext cx="486030" cy="276999"/>
          </a:xfrm>
          <a:prstGeom prst="rect">
            <a:avLst/>
          </a:prstGeom>
          <a:noFill/>
          <a:effectLst>
            <a:glow rad="127000">
              <a:schemeClr val="bg1"/>
            </a:glow>
          </a:effectLst>
        </p:spPr>
        <p:txBody>
          <a:bodyPr wrap="none" rtlCol="0">
            <a:spAutoFit/>
          </a:bodyPr>
          <a:lstStyle/>
          <a:p>
            <a:pPr lvl="1" algn="ctr"/>
            <a:r>
              <a:rPr lang="pt-BR" sz="600" b="1" dirty="0">
                <a:solidFill>
                  <a:srgbClr val="6D6E72"/>
                </a:solidFill>
                <a:effectLst>
                  <a:glow rad="63500">
                    <a:schemeClr val="bg1">
                      <a:alpha val="80000"/>
                    </a:schemeClr>
                  </a:glow>
                </a:effectLst>
              </a:rPr>
              <a:t>SAUDI</a:t>
            </a:r>
          </a:p>
          <a:p>
            <a:pPr lvl="1" algn="ctr"/>
            <a:r>
              <a:rPr lang="pt-BR" sz="600" b="1" dirty="0">
                <a:solidFill>
                  <a:srgbClr val="6D6E72"/>
                </a:solidFill>
                <a:effectLst>
                  <a:glow rad="63500">
                    <a:schemeClr val="bg1">
                      <a:alpha val="80000"/>
                    </a:schemeClr>
                  </a:glow>
                </a:effectLst>
              </a:rPr>
              <a:t>ARABIA</a:t>
            </a:r>
            <a:endParaRPr lang="en-IN" sz="600" b="1" dirty="0">
              <a:solidFill>
                <a:srgbClr val="6D6E72"/>
              </a:solidFill>
              <a:effectLst>
                <a:glow rad="63500">
                  <a:schemeClr val="bg1">
                    <a:alpha val="80000"/>
                  </a:schemeClr>
                </a:glow>
              </a:effectLst>
            </a:endParaRPr>
          </a:p>
        </p:txBody>
      </p:sp>
      <p:sp>
        <p:nvSpPr>
          <p:cNvPr id="80" name="TextBox 79"/>
          <p:cNvSpPr txBox="1"/>
          <p:nvPr/>
        </p:nvSpPr>
        <p:spPr>
          <a:xfrm>
            <a:off x="5156269" y="5704555"/>
            <a:ext cx="410690" cy="184666"/>
          </a:xfrm>
          <a:prstGeom prst="rect">
            <a:avLst/>
          </a:prstGeom>
          <a:noFill/>
          <a:effectLst>
            <a:glow rad="127000">
              <a:schemeClr val="bg1"/>
            </a:glow>
          </a:effectLst>
        </p:spPr>
        <p:txBody>
          <a:bodyPr wrap="none" rtlCol="0">
            <a:spAutoFit/>
          </a:bodyPr>
          <a:lstStyle/>
          <a:p>
            <a:pPr lvl="1" algn="ctr"/>
            <a:r>
              <a:rPr lang="pt-BR" sz="600" b="1" dirty="0">
                <a:solidFill>
                  <a:srgbClr val="6D6E72"/>
                </a:solidFill>
                <a:effectLst>
                  <a:glow rad="63500">
                    <a:schemeClr val="bg1">
                      <a:alpha val="80000"/>
                    </a:schemeClr>
                  </a:glow>
                </a:effectLst>
              </a:rPr>
              <a:t>U.A.E.</a:t>
            </a:r>
            <a:endParaRPr lang="en-IN" sz="600" b="1" dirty="0">
              <a:solidFill>
                <a:srgbClr val="6D6E72"/>
              </a:solidFill>
              <a:effectLst>
                <a:glow rad="63500">
                  <a:schemeClr val="bg1">
                    <a:alpha val="80000"/>
                  </a:schemeClr>
                </a:glow>
              </a:effectLst>
            </a:endParaRPr>
          </a:p>
        </p:txBody>
      </p:sp>
      <p:sp>
        <p:nvSpPr>
          <p:cNvPr id="81" name="TextBox 80"/>
          <p:cNvSpPr txBox="1"/>
          <p:nvPr/>
        </p:nvSpPr>
        <p:spPr>
          <a:xfrm>
            <a:off x="5440661" y="5829513"/>
            <a:ext cx="420308" cy="184666"/>
          </a:xfrm>
          <a:prstGeom prst="rect">
            <a:avLst/>
          </a:prstGeom>
          <a:noFill/>
          <a:effectLst>
            <a:glow rad="127000">
              <a:schemeClr val="bg1"/>
            </a:glow>
          </a:effectLst>
        </p:spPr>
        <p:txBody>
          <a:bodyPr wrap="none" rtlCol="0">
            <a:spAutoFit/>
          </a:bodyPr>
          <a:lstStyle/>
          <a:p>
            <a:pPr lvl="1" algn="ctr"/>
            <a:r>
              <a:rPr lang="pt-BR" sz="600" b="1" dirty="0">
                <a:solidFill>
                  <a:srgbClr val="6D6E72"/>
                </a:solidFill>
                <a:effectLst>
                  <a:glow rad="63500">
                    <a:schemeClr val="bg1">
                      <a:alpha val="80000"/>
                    </a:schemeClr>
                  </a:glow>
                </a:effectLst>
              </a:rPr>
              <a:t>OMAN</a:t>
            </a:r>
            <a:endParaRPr lang="en-IN" sz="600" b="1" dirty="0">
              <a:solidFill>
                <a:srgbClr val="6D6E72"/>
              </a:solidFill>
              <a:effectLst>
                <a:glow rad="63500">
                  <a:schemeClr val="bg1">
                    <a:alpha val="80000"/>
                  </a:schemeClr>
                </a:glow>
              </a:effectLst>
            </a:endParaRPr>
          </a:p>
        </p:txBody>
      </p:sp>
      <p:sp>
        <p:nvSpPr>
          <p:cNvPr id="82" name="TextBox 81"/>
          <p:cNvSpPr txBox="1"/>
          <p:nvPr/>
        </p:nvSpPr>
        <p:spPr>
          <a:xfrm>
            <a:off x="5827297" y="6072968"/>
            <a:ext cx="542136" cy="323165"/>
          </a:xfrm>
          <a:prstGeom prst="rect">
            <a:avLst/>
          </a:prstGeom>
          <a:noFill/>
        </p:spPr>
        <p:txBody>
          <a:bodyPr wrap="none" rtlCol="0">
            <a:spAutoFit/>
          </a:bodyPr>
          <a:lstStyle/>
          <a:p>
            <a:pPr algn="ctr"/>
            <a:r>
              <a:rPr lang="en-IN" sz="750" b="1" i="1" dirty="0">
                <a:solidFill>
                  <a:srgbClr val="14B6F2"/>
                </a:solidFill>
              </a:rPr>
              <a:t>Arabian</a:t>
            </a:r>
          </a:p>
          <a:p>
            <a:pPr algn="ctr"/>
            <a:r>
              <a:rPr lang="en-IN" sz="750" b="1" i="1" dirty="0">
                <a:solidFill>
                  <a:srgbClr val="14B6F2"/>
                </a:solidFill>
              </a:rPr>
              <a:t>Sea</a:t>
            </a:r>
          </a:p>
        </p:txBody>
      </p:sp>
      <p:sp>
        <p:nvSpPr>
          <p:cNvPr id="83" name="TextBox 82"/>
          <p:cNvSpPr txBox="1"/>
          <p:nvPr/>
        </p:nvSpPr>
        <p:spPr>
          <a:xfrm>
            <a:off x="7408232" y="6046966"/>
            <a:ext cx="505267" cy="323165"/>
          </a:xfrm>
          <a:prstGeom prst="rect">
            <a:avLst/>
          </a:prstGeom>
          <a:noFill/>
        </p:spPr>
        <p:txBody>
          <a:bodyPr wrap="none" rtlCol="0">
            <a:spAutoFit/>
          </a:bodyPr>
          <a:lstStyle/>
          <a:p>
            <a:pPr algn="ctr"/>
            <a:r>
              <a:rPr lang="en-IN" sz="750" b="1" i="1" dirty="0">
                <a:solidFill>
                  <a:srgbClr val="14B6F2"/>
                </a:solidFill>
              </a:rPr>
              <a:t>Bay of</a:t>
            </a:r>
          </a:p>
          <a:p>
            <a:pPr algn="ctr"/>
            <a:r>
              <a:rPr lang="en-IN" sz="750" b="1" i="1" dirty="0">
                <a:solidFill>
                  <a:srgbClr val="14B6F2"/>
                </a:solidFill>
              </a:rPr>
              <a:t>Bengal</a:t>
            </a:r>
          </a:p>
        </p:txBody>
      </p:sp>
      <p:sp>
        <p:nvSpPr>
          <p:cNvPr id="5" name="TextBox 4"/>
          <p:cNvSpPr txBox="1"/>
          <p:nvPr/>
        </p:nvSpPr>
        <p:spPr>
          <a:xfrm>
            <a:off x="1383620" y="5773060"/>
            <a:ext cx="508473" cy="184666"/>
          </a:xfrm>
          <a:prstGeom prst="rect">
            <a:avLst/>
          </a:prstGeom>
          <a:noFill/>
        </p:spPr>
        <p:txBody>
          <a:bodyPr wrap="none" rtlCol="0">
            <a:spAutoFit/>
          </a:bodyPr>
          <a:lstStyle/>
          <a:p>
            <a:r>
              <a:rPr lang="en-IN" sz="600" b="1" dirty="0"/>
              <a:t>Albanian</a:t>
            </a:r>
          </a:p>
        </p:txBody>
      </p:sp>
      <p:sp>
        <p:nvSpPr>
          <p:cNvPr id="84" name="TextBox 83"/>
          <p:cNvSpPr txBox="1"/>
          <p:nvPr/>
        </p:nvSpPr>
        <p:spPr>
          <a:xfrm>
            <a:off x="1383620" y="5912952"/>
            <a:ext cx="540533" cy="184666"/>
          </a:xfrm>
          <a:prstGeom prst="rect">
            <a:avLst/>
          </a:prstGeom>
          <a:noFill/>
        </p:spPr>
        <p:txBody>
          <a:bodyPr wrap="none" rtlCol="0">
            <a:spAutoFit/>
          </a:bodyPr>
          <a:lstStyle/>
          <a:p>
            <a:r>
              <a:rPr lang="en-IN" sz="600" b="1" dirty="0"/>
              <a:t>Armenian</a:t>
            </a:r>
          </a:p>
        </p:txBody>
      </p:sp>
      <p:sp>
        <p:nvSpPr>
          <p:cNvPr id="85" name="TextBox 84"/>
          <p:cNvSpPr txBox="1"/>
          <p:nvPr/>
        </p:nvSpPr>
        <p:spPr>
          <a:xfrm>
            <a:off x="1383620" y="6030262"/>
            <a:ext cx="625492" cy="184666"/>
          </a:xfrm>
          <a:prstGeom prst="rect">
            <a:avLst/>
          </a:prstGeom>
          <a:noFill/>
        </p:spPr>
        <p:txBody>
          <a:bodyPr wrap="none" rtlCol="0">
            <a:spAutoFit/>
          </a:bodyPr>
          <a:lstStyle/>
          <a:p>
            <a:r>
              <a:rPr lang="en-IN" sz="600" b="1" dirty="0"/>
              <a:t>Balto-Slavic</a:t>
            </a:r>
          </a:p>
        </p:txBody>
      </p:sp>
      <p:sp>
        <p:nvSpPr>
          <p:cNvPr id="86" name="TextBox 85"/>
          <p:cNvSpPr txBox="1"/>
          <p:nvPr/>
        </p:nvSpPr>
        <p:spPr>
          <a:xfrm>
            <a:off x="1383620" y="6170019"/>
            <a:ext cx="394660" cy="184666"/>
          </a:xfrm>
          <a:prstGeom prst="rect">
            <a:avLst/>
          </a:prstGeom>
          <a:noFill/>
        </p:spPr>
        <p:txBody>
          <a:bodyPr wrap="none" rtlCol="0">
            <a:spAutoFit/>
          </a:bodyPr>
          <a:lstStyle/>
          <a:p>
            <a:r>
              <a:rPr lang="en-IN" sz="600" b="1" dirty="0"/>
              <a:t>Celtic</a:t>
            </a:r>
          </a:p>
        </p:txBody>
      </p:sp>
      <p:sp>
        <p:nvSpPr>
          <p:cNvPr id="87" name="TextBox 86"/>
          <p:cNvSpPr txBox="1"/>
          <p:nvPr/>
        </p:nvSpPr>
        <p:spPr>
          <a:xfrm>
            <a:off x="2100038" y="5773060"/>
            <a:ext cx="540533" cy="184666"/>
          </a:xfrm>
          <a:prstGeom prst="rect">
            <a:avLst/>
          </a:prstGeom>
          <a:noFill/>
        </p:spPr>
        <p:txBody>
          <a:bodyPr wrap="none" rtlCol="0">
            <a:spAutoFit/>
          </a:bodyPr>
          <a:lstStyle/>
          <a:p>
            <a:r>
              <a:rPr lang="en-IN" sz="600" b="1" dirty="0"/>
              <a:t>Germanic</a:t>
            </a:r>
          </a:p>
        </p:txBody>
      </p:sp>
      <p:sp>
        <p:nvSpPr>
          <p:cNvPr id="88" name="TextBox 87"/>
          <p:cNvSpPr txBox="1"/>
          <p:nvPr/>
        </p:nvSpPr>
        <p:spPr>
          <a:xfrm>
            <a:off x="2100038" y="5905809"/>
            <a:ext cx="404278" cy="184666"/>
          </a:xfrm>
          <a:prstGeom prst="rect">
            <a:avLst/>
          </a:prstGeom>
          <a:noFill/>
        </p:spPr>
        <p:txBody>
          <a:bodyPr wrap="none" rtlCol="0">
            <a:spAutoFit/>
          </a:bodyPr>
          <a:lstStyle/>
          <a:p>
            <a:r>
              <a:rPr lang="en-IN" sz="600" b="1" dirty="0"/>
              <a:t>Greek</a:t>
            </a:r>
          </a:p>
        </p:txBody>
      </p:sp>
      <p:sp>
        <p:nvSpPr>
          <p:cNvPr id="89" name="TextBox 88"/>
          <p:cNvSpPr txBox="1"/>
          <p:nvPr/>
        </p:nvSpPr>
        <p:spPr>
          <a:xfrm>
            <a:off x="2100038" y="6037405"/>
            <a:ext cx="622286" cy="184666"/>
          </a:xfrm>
          <a:prstGeom prst="rect">
            <a:avLst/>
          </a:prstGeom>
          <a:noFill/>
        </p:spPr>
        <p:txBody>
          <a:bodyPr wrap="none" rtlCol="0">
            <a:spAutoFit/>
          </a:bodyPr>
          <a:lstStyle/>
          <a:p>
            <a:r>
              <a:rPr lang="en-IN" sz="600" b="1" dirty="0"/>
              <a:t>Indo-Iranian</a:t>
            </a:r>
          </a:p>
        </p:txBody>
      </p:sp>
      <p:sp>
        <p:nvSpPr>
          <p:cNvPr id="90" name="TextBox 89"/>
          <p:cNvSpPr txBox="1"/>
          <p:nvPr/>
        </p:nvSpPr>
        <p:spPr>
          <a:xfrm>
            <a:off x="2100038" y="6170019"/>
            <a:ext cx="532518" cy="184666"/>
          </a:xfrm>
          <a:prstGeom prst="rect">
            <a:avLst/>
          </a:prstGeom>
          <a:noFill/>
        </p:spPr>
        <p:txBody>
          <a:bodyPr wrap="none" rtlCol="0">
            <a:spAutoFit/>
          </a:bodyPr>
          <a:lstStyle/>
          <a:p>
            <a:r>
              <a:rPr lang="en-IN" sz="600" b="1" dirty="0"/>
              <a:t>Romance</a:t>
            </a:r>
          </a:p>
        </p:txBody>
      </p:sp>
      <p:sp>
        <p:nvSpPr>
          <p:cNvPr id="91" name="TextBox 90"/>
          <p:cNvSpPr txBox="1"/>
          <p:nvPr/>
        </p:nvSpPr>
        <p:spPr>
          <a:xfrm>
            <a:off x="2829451" y="5773060"/>
            <a:ext cx="899605" cy="276999"/>
          </a:xfrm>
          <a:prstGeom prst="rect">
            <a:avLst/>
          </a:prstGeom>
          <a:noFill/>
        </p:spPr>
        <p:txBody>
          <a:bodyPr wrap="none" rtlCol="0">
            <a:spAutoFit/>
          </a:bodyPr>
          <a:lstStyle/>
          <a:p>
            <a:r>
              <a:rPr lang="en-IN" sz="600" b="1" dirty="0"/>
              <a:t>Non-Indo-European</a:t>
            </a:r>
          </a:p>
          <a:p>
            <a:r>
              <a:rPr lang="en-IN" sz="600" b="1" dirty="0"/>
              <a:t>languages</a:t>
            </a:r>
          </a:p>
        </p:txBody>
      </p:sp>
      <p:cxnSp>
        <p:nvCxnSpPr>
          <p:cNvPr id="93" name="Straight Connector 92"/>
          <p:cNvCxnSpPr/>
          <p:nvPr/>
        </p:nvCxnSpPr>
        <p:spPr>
          <a:xfrm>
            <a:off x="3850481" y="4071938"/>
            <a:ext cx="66473" cy="5715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V="1">
            <a:off x="3167724" y="4400550"/>
            <a:ext cx="63633" cy="2276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7656103" y="5415827"/>
            <a:ext cx="44860" cy="11343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4807700" y="6101412"/>
            <a:ext cx="260008" cy="200055"/>
          </a:xfrm>
          <a:prstGeom prst="rect">
            <a:avLst/>
          </a:prstGeom>
          <a:noFill/>
        </p:spPr>
        <p:txBody>
          <a:bodyPr wrap="none" rtlCol="0">
            <a:spAutoFit/>
          </a:bodyPr>
          <a:lstStyle/>
          <a:p>
            <a:r>
              <a:rPr lang="en-IN" sz="700" b="1" i="1" dirty="0" smtClean="0">
                <a:latin typeface="Arial Black" panose="020B0A04020102020204" pitchFamily="34" charset="0"/>
              </a:rPr>
              <a:t>N</a:t>
            </a:r>
            <a:endParaRPr lang="en-IN" sz="700" b="1" i="1" dirty="0">
              <a:latin typeface="Arial Black" panose="020B0A04020102020204" pitchFamily="34" charset="0"/>
            </a:endParaRPr>
          </a:p>
        </p:txBody>
      </p:sp>
      <p:sp>
        <p:nvSpPr>
          <p:cNvPr id="101" name="TextBox 100"/>
          <p:cNvSpPr txBox="1"/>
          <p:nvPr/>
        </p:nvSpPr>
        <p:spPr>
          <a:xfrm>
            <a:off x="4463393" y="4457993"/>
            <a:ext cx="484428" cy="169277"/>
          </a:xfrm>
          <a:prstGeom prst="rect">
            <a:avLst/>
          </a:prstGeom>
          <a:noFill/>
          <a:effectLst>
            <a:glow rad="127000">
              <a:schemeClr val="bg1"/>
            </a:glow>
          </a:effectLst>
        </p:spPr>
        <p:txBody>
          <a:bodyPr wrap="none" rtlCol="0">
            <a:spAutoFit/>
          </a:bodyPr>
          <a:lstStyle/>
          <a:p>
            <a:pPr lvl="1"/>
            <a:r>
              <a:rPr lang="pt-BR" sz="500" b="1" dirty="0">
                <a:effectLst>
                  <a:glow rad="63500">
                    <a:schemeClr val="bg1">
                      <a:alpha val="80000"/>
                    </a:schemeClr>
                  </a:glow>
                </a:effectLst>
              </a:rPr>
              <a:t>ARMENIA</a:t>
            </a:r>
            <a:endParaRPr lang="en-IN" sz="500" b="1" dirty="0">
              <a:effectLst>
                <a:glow rad="63500">
                  <a:schemeClr val="bg1">
                    <a:alpha val="80000"/>
                  </a:schemeClr>
                </a:glow>
              </a:effectLst>
            </a:endParaRPr>
          </a:p>
        </p:txBody>
      </p:sp>
      <p:sp>
        <p:nvSpPr>
          <p:cNvPr id="102" name="TextBox 101"/>
          <p:cNvSpPr txBox="1"/>
          <p:nvPr/>
        </p:nvSpPr>
        <p:spPr>
          <a:xfrm>
            <a:off x="4796992" y="4453260"/>
            <a:ext cx="377026" cy="169277"/>
          </a:xfrm>
          <a:prstGeom prst="rect">
            <a:avLst/>
          </a:prstGeom>
          <a:noFill/>
          <a:effectLst>
            <a:glow rad="127000">
              <a:schemeClr val="bg1"/>
            </a:glow>
          </a:effectLst>
        </p:spPr>
        <p:txBody>
          <a:bodyPr wrap="none" rtlCol="0">
            <a:spAutoFit/>
          </a:bodyPr>
          <a:lstStyle/>
          <a:p>
            <a:pPr lvl="1"/>
            <a:r>
              <a:rPr lang="pt-BR" sz="500" b="1" dirty="0">
                <a:effectLst>
                  <a:glow rad="63500">
                    <a:schemeClr val="bg1">
                      <a:alpha val="80000"/>
                    </a:schemeClr>
                  </a:glow>
                </a:effectLst>
              </a:rPr>
              <a:t>AZER.</a:t>
            </a:r>
            <a:endParaRPr lang="en-IN" sz="500" b="1" dirty="0">
              <a:effectLst>
                <a:glow rad="63500">
                  <a:schemeClr val="bg1">
                    <a:alpha val="80000"/>
                  </a:schemeClr>
                </a:glow>
              </a:effectLst>
            </a:endParaRPr>
          </a:p>
        </p:txBody>
      </p:sp>
      <p:sp>
        <p:nvSpPr>
          <p:cNvPr id="103" name="TextBox 102"/>
          <p:cNvSpPr txBox="1"/>
          <p:nvPr/>
        </p:nvSpPr>
        <p:spPr>
          <a:xfrm>
            <a:off x="4423355" y="4358484"/>
            <a:ext cx="487634" cy="169277"/>
          </a:xfrm>
          <a:prstGeom prst="rect">
            <a:avLst/>
          </a:prstGeom>
          <a:noFill/>
          <a:effectLst>
            <a:glow rad="127000">
              <a:schemeClr val="bg1"/>
            </a:glow>
          </a:effectLst>
        </p:spPr>
        <p:txBody>
          <a:bodyPr wrap="none" rtlCol="0">
            <a:spAutoFit/>
          </a:bodyPr>
          <a:lstStyle/>
          <a:p>
            <a:pPr lvl="1"/>
            <a:r>
              <a:rPr lang="pt-BR" sz="500" b="1" dirty="0">
                <a:effectLst>
                  <a:glow rad="63500">
                    <a:schemeClr val="bg1">
                      <a:alpha val="80000"/>
                    </a:schemeClr>
                  </a:glow>
                </a:effectLst>
              </a:rPr>
              <a:t>GEORGIA</a:t>
            </a:r>
            <a:endParaRPr lang="en-IN" sz="500" b="1" dirty="0">
              <a:effectLst>
                <a:glow rad="63500">
                  <a:schemeClr val="bg1">
                    <a:alpha val="80000"/>
                  </a:schemeClr>
                </a:glow>
              </a:effectLst>
            </a:endParaRPr>
          </a:p>
        </p:txBody>
      </p:sp>
    </p:spTree>
    <p:extLst>
      <p:ext uri="{BB962C8B-B14F-4D97-AF65-F5344CB8AC3E}">
        <p14:creationId xmlns:p14="http://schemas.microsoft.com/office/powerpoint/2010/main" val="38315192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p:txBody>
          <a:bodyPr/>
          <a:lstStyle/>
          <a:p>
            <a:r>
              <a:rPr lang="en-US" altLang="en-US" sz="3400" dirty="0"/>
              <a:t>5.1.4 Distribution of Indo-European Languages </a:t>
            </a:r>
            <a:r>
              <a:rPr lang="en-US" altLang="en-US" sz="2000" b="0" dirty="0"/>
              <a:t>(3 of 5)</a:t>
            </a:r>
            <a:endParaRPr lang="en-US" sz="2000" b="0" dirty="0"/>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a:xfrm>
            <a:off x="457200" y="1556326"/>
            <a:ext cx="8229600" cy="846905"/>
          </a:xfrm>
        </p:spPr>
        <p:txBody>
          <a:bodyPr/>
          <a:lstStyle/>
          <a:p>
            <a:pPr marL="432" indent="0">
              <a:buNone/>
            </a:pPr>
            <a:r>
              <a:rPr lang="en-US" b="1" dirty="0"/>
              <a:t>Figure 5-11: </a:t>
            </a:r>
            <a:r>
              <a:rPr lang="en-US" dirty="0"/>
              <a:t>India’s principal language is Hindi, but there are 22 other scheduled languages.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4800" y="2352629"/>
            <a:ext cx="3434400" cy="4178761"/>
          </a:xfrm>
          <a:prstGeom prst="rect">
            <a:avLst/>
          </a:prstGeom>
        </p:spPr>
      </p:pic>
      <p:sp>
        <p:nvSpPr>
          <p:cNvPr id="6" name="TextBox 5"/>
          <p:cNvSpPr txBox="1"/>
          <p:nvPr/>
        </p:nvSpPr>
        <p:spPr>
          <a:xfrm>
            <a:off x="3937269" y="4590356"/>
            <a:ext cx="478016" cy="200055"/>
          </a:xfrm>
          <a:prstGeom prst="rect">
            <a:avLst/>
          </a:prstGeom>
          <a:noFill/>
          <a:effectLst>
            <a:glow rad="127000">
              <a:schemeClr val="bg1"/>
            </a:glow>
          </a:effectLst>
        </p:spPr>
        <p:txBody>
          <a:bodyPr wrap="none" rtlCol="0">
            <a:spAutoFit/>
          </a:bodyPr>
          <a:lstStyle/>
          <a:p>
            <a:pPr lvl="1"/>
            <a:r>
              <a:rPr lang="pt-BR" sz="700" b="1" dirty="0">
                <a:effectLst>
                  <a:glow rad="63500">
                    <a:schemeClr val="bg1">
                      <a:alpha val="80000"/>
                    </a:schemeClr>
                  </a:glow>
                </a:effectLst>
              </a:rPr>
              <a:t>Telugu</a:t>
            </a:r>
            <a:endParaRPr lang="en-IN" sz="700" b="1" dirty="0">
              <a:effectLst>
                <a:glow rad="63500">
                  <a:schemeClr val="bg1">
                    <a:alpha val="80000"/>
                  </a:schemeClr>
                </a:glow>
              </a:effectLst>
            </a:endParaRPr>
          </a:p>
        </p:txBody>
      </p:sp>
      <p:sp>
        <p:nvSpPr>
          <p:cNvPr id="9" name="TextBox 8"/>
          <p:cNvSpPr txBox="1"/>
          <p:nvPr/>
        </p:nvSpPr>
        <p:spPr>
          <a:xfrm>
            <a:off x="3597855" y="2486424"/>
            <a:ext cx="569387" cy="200055"/>
          </a:xfrm>
          <a:prstGeom prst="rect">
            <a:avLst/>
          </a:prstGeom>
          <a:noFill/>
          <a:effectLst>
            <a:glow rad="127000">
              <a:schemeClr val="bg1"/>
            </a:glow>
          </a:effectLst>
        </p:spPr>
        <p:txBody>
          <a:bodyPr wrap="none" rtlCol="0">
            <a:spAutoFit/>
          </a:bodyPr>
          <a:lstStyle/>
          <a:p>
            <a:pPr lvl="1"/>
            <a:r>
              <a:rPr lang="pt-BR" sz="700" b="1" dirty="0">
                <a:effectLst>
                  <a:glow rad="63500">
                    <a:schemeClr val="accent3">
                      <a:lumMod val="20000"/>
                      <a:lumOff val="80000"/>
                      <a:alpha val="80000"/>
                    </a:schemeClr>
                  </a:glow>
                </a:effectLst>
              </a:rPr>
              <a:t>Kashmiri</a:t>
            </a:r>
            <a:endParaRPr lang="en-IN" sz="700" b="1" dirty="0">
              <a:effectLst>
                <a:glow rad="63500">
                  <a:schemeClr val="accent3">
                    <a:lumMod val="20000"/>
                    <a:lumOff val="80000"/>
                    <a:alpha val="80000"/>
                  </a:schemeClr>
                </a:glow>
              </a:effectLst>
            </a:endParaRPr>
          </a:p>
        </p:txBody>
      </p:sp>
      <p:sp>
        <p:nvSpPr>
          <p:cNvPr id="10" name="TextBox 9"/>
          <p:cNvSpPr txBox="1"/>
          <p:nvPr/>
        </p:nvSpPr>
        <p:spPr>
          <a:xfrm>
            <a:off x="3502988" y="2582117"/>
            <a:ext cx="393056" cy="200055"/>
          </a:xfrm>
          <a:prstGeom prst="rect">
            <a:avLst/>
          </a:prstGeom>
          <a:noFill/>
          <a:effectLst>
            <a:glow rad="127000">
              <a:srgbClr val="F3DBB6"/>
            </a:glow>
          </a:effectLst>
        </p:spPr>
        <p:txBody>
          <a:bodyPr wrap="none" rtlCol="0">
            <a:spAutoFit/>
          </a:bodyPr>
          <a:lstStyle/>
          <a:p>
            <a:pPr lvl="1"/>
            <a:r>
              <a:rPr lang="pt-BR" sz="700" b="1" dirty="0">
                <a:effectLst>
                  <a:glow rad="63500">
                    <a:schemeClr val="accent3">
                      <a:lumMod val="20000"/>
                      <a:lumOff val="80000"/>
                      <a:alpha val="87000"/>
                    </a:schemeClr>
                  </a:glow>
                </a:effectLst>
              </a:rPr>
              <a:t>Urdu</a:t>
            </a:r>
            <a:endParaRPr lang="en-IN" sz="700" b="1" dirty="0">
              <a:effectLst>
                <a:glow rad="63500">
                  <a:schemeClr val="accent3">
                    <a:lumMod val="20000"/>
                    <a:lumOff val="80000"/>
                    <a:alpha val="87000"/>
                  </a:schemeClr>
                </a:glow>
              </a:effectLst>
            </a:endParaRPr>
          </a:p>
        </p:txBody>
      </p:sp>
      <p:sp>
        <p:nvSpPr>
          <p:cNvPr id="11" name="TextBox 10"/>
          <p:cNvSpPr txBox="1"/>
          <p:nvPr/>
        </p:nvSpPr>
        <p:spPr>
          <a:xfrm>
            <a:off x="3739014" y="2576760"/>
            <a:ext cx="418704" cy="200055"/>
          </a:xfrm>
          <a:prstGeom prst="rect">
            <a:avLst/>
          </a:prstGeom>
          <a:noFill/>
          <a:effectLst>
            <a:glow rad="127000">
              <a:srgbClr val="F3DBB6"/>
            </a:glow>
          </a:effectLst>
        </p:spPr>
        <p:txBody>
          <a:bodyPr wrap="none" rtlCol="0">
            <a:spAutoFit/>
          </a:bodyPr>
          <a:lstStyle/>
          <a:p>
            <a:pPr lvl="1"/>
            <a:r>
              <a:rPr lang="pt-BR" sz="700" b="1" dirty="0">
                <a:effectLst>
                  <a:glow rad="63500">
                    <a:schemeClr val="accent3">
                      <a:lumMod val="20000"/>
                      <a:lumOff val="80000"/>
                      <a:alpha val="87000"/>
                    </a:schemeClr>
                  </a:glow>
                </a:effectLst>
              </a:rPr>
              <a:t>Dogri</a:t>
            </a:r>
            <a:endParaRPr lang="en-IN" sz="700" b="1" dirty="0">
              <a:effectLst>
                <a:glow rad="63500">
                  <a:schemeClr val="accent3">
                    <a:lumMod val="20000"/>
                    <a:lumOff val="80000"/>
                    <a:alpha val="87000"/>
                  </a:schemeClr>
                </a:glow>
              </a:effectLst>
            </a:endParaRPr>
          </a:p>
        </p:txBody>
      </p:sp>
      <p:sp>
        <p:nvSpPr>
          <p:cNvPr id="12" name="TextBox 11"/>
          <p:cNvSpPr txBox="1"/>
          <p:nvPr/>
        </p:nvSpPr>
        <p:spPr>
          <a:xfrm>
            <a:off x="3520256" y="3011933"/>
            <a:ext cx="503664" cy="200055"/>
          </a:xfrm>
          <a:prstGeom prst="rect">
            <a:avLst/>
          </a:prstGeom>
          <a:noFill/>
          <a:effectLst>
            <a:glow rad="127000">
              <a:srgbClr val="F3DBB6"/>
            </a:glow>
          </a:effectLst>
        </p:spPr>
        <p:txBody>
          <a:bodyPr wrap="none" rtlCol="0">
            <a:spAutoFit/>
          </a:bodyPr>
          <a:lstStyle/>
          <a:p>
            <a:pPr lvl="1"/>
            <a:r>
              <a:rPr lang="pt-BR" sz="700" b="1" dirty="0">
                <a:effectLst>
                  <a:glow rad="63500">
                    <a:schemeClr val="accent3">
                      <a:lumMod val="20000"/>
                      <a:lumOff val="80000"/>
                      <a:alpha val="87000"/>
                    </a:schemeClr>
                  </a:glow>
                </a:effectLst>
              </a:rPr>
              <a:t>Panjabi</a:t>
            </a:r>
            <a:endParaRPr lang="en-IN" sz="700" b="1" dirty="0">
              <a:effectLst>
                <a:glow rad="63500">
                  <a:schemeClr val="accent3">
                    <a:lumMod val="20000"/>
                    <a:lumOff val="80000"/>
                    <a:alpha val="87000"/>
                  </a:schemeClr>
                </a:glow>
              </a:effectLst>
            </a:endParaRPr>
          </a:p>
        </p:txBody>
      </p:sp>
      <p:sp>
        <p:nvSpPr>
          <p:cNvPr id="13" name="TextBox 12"/>
          <p:cNvSpPr txBox="1"/>
          <p:nvPr/>
        </p:nvSpPr>
        <p:spPr>
          <a:xfrm>
            <a:off x="4535406" y="3518313"/>
            <a:ext cx="503664" cy="200055"/>
          </a:xfrm>
          <a:prstGeom prst="rect">
            <a:avLst/>
          </a:prstGeom>
          <a:noFill/>
          <a:effectLst>
            <a:glow rad="127000">
              <a:srgbClr val="F3DBB6"/>
            </a:glow>
          </a:effectLst>
        </p:spPr>
        <p:txBody>
          <a:bodyPr wrap="none" rtlCol="0">
            <a:spAutoFit/>
          </a:bodyPr>
          <a:lstStyle/>
          <a:p>
            <a:pPr lvl="1"/>
            <a:r>
              <a:rPr lang="pt-BR" sz="700" b="1" dirty="0">
                <a:effectLst>
                  <a:glow rad="63500">
                    <a:schemeClr val="accent3">
                      <a:lumMod val="20000"/>
                      <a:lumOff val="80000"/>
                      <a:alpha val="87000"/>
                    </a:schemeClr>
                  </a:glow>
                </a:effectLst>
              </a:rPr>
              <a:t>Maithili</a:t>
            </a:r>
            <a:endParaRPr lang="en-IN" sz="700" b="1" dirty="0">
              <a:effectLst>
                <a:glow rad="63500">
                  <a:schemeClr val="accent3">
                    <a:lumMod val="20000"/>
                    <a:lumOff val="80000"/>
                    <a:alpha val="87000"/>
                  </a:schemeClr>
                </a:glow>
              </a:effectLst>
            </a:endParaRPr>
          </a:p>
        </p:txBody>
      </p:sp>
      <p:sp>
        <p:nvSpPr>
          <p:cNvPr id="14" name="TextBox 13"/>
          <p:cNvSpPr txBox="1"/>
          <p:nvPr/>
        </p:nvSpPr>
        <p:spPr>
          <a:xfrm>
            <a:off x="4394182" y="3624064"/>
            <a:ext cx="393056" cy="200055"/>
          </a:xfrm>
          <a:prstGeom prst="rect">
            <a:avLst/>
          </a:prstGeom>
          <a:noFill/>
          <a:effectLst>
            <a:glow rad="127000">
              <a:srgbClr val="F3DBB6"/>
            </a:glow>
          </a:effectLst>
        </p:spPr>
        <p:txBody>
          <a:bodyPr wrap="none" rtlCol="0">
            <a:spAutoFit/>
          </a:bodyPr>
          <a:lstStyle/>
          <a:p>
            <a:pPr lvl="1"/>
            <a:r>
              <a:rPr lang="pt-BR" sz="700" b="1" dirty="0">
                <a:effectLst>
                  <a:glow rad="63500">
                    <a:schemeClr val="accent3">
                      <a:lumMod val="20000"/>
                      <a:lumOff val="80000"/>
                      <a:alpha val="87000"/>
                    </a:schemeClr>
                  </a:glow>
                </a:effectLst>
              </a:rPr>
              <a:t>Urdu</a:t>
            </a:r>
            <a:endParaRPr lang="en-IN" sz="700" b="1" dirty="0">
              <a:effectLst>
                <a:glow rad="63500">
                  <a:schemeClr val="accent3">
                    <a:lumMod val="20000"/>
                    <a:lumOff val="80000"/>
                    <a:alpha val="87000"/>
                  </a:schemeClr>
                </a:glow>
              </a:effectLst>
            </a:endParaRPr>
          </a:p>
        </p:txBody>
      </p:sp>
      <p:sp>
        <p:nvSpPr>
          <p:cNvPr id="15" name="TextBox 14"/>
          <p:cNvSpPr txBox="1"/>
          <p:nvPr/>
        </p:nvSpPr>
        <p:spPr>
          <a:xfrm>
            <a:off x="4496576" y="3797925"/>
            <a:ext cx="479618" cy="200055"/>
          </a:xfrm>
          <a:prstGeom prst="rect">
            <a:avLst/>
          </a:prstGeom>
          <a:noFill/>
          <a:effectLst>
            <a:glow rad="76200">
              <a:schemeClr val="accent1">
                <a:lumMod val="20000"/>
                <a:lumOff val="80000"/>
                <a:alpha val="40000"/>
              </a:schemeClr>
            </a:glow>
          </a:effectLst>
        </p:spPr>
        <p:txBody>
          <a:bodyPr wrap="none" rtlCol="0">
            <a:spAutoFit/>
          </a:bodyPr>
          <a:lstStyle/>
          <a:p>
            <a:pPr lvl="1"/>
            <a:r>
              <a:rPr lang="pt-BR" sz="700" b="1" dirty="0">
                <a:effectLst>
                  <a:glow rad="63500">
                    <a:srgbClr val="E7E7F1">
                      <a:alpha val="86667"/>
                    </a:srgbClr>
                  </a:glow>
                </a:effectLst>
              </a:rPr>
              <a:t>Santali</a:t>
            </a:r>
            <a:endParaRPr lang="en-IN" sz="700" b="1" dirty="0">
              <a:effectLst>
                <a:glow rad="63500">
                  <a:srgbClr val="E7E7F1">
                    <a:alpha val="86667"/>
                  </a:srgbClr>
                </a:glow>
              </a:effectLst>
            </a:endParaRPr>
          </a:p>
        </p:txBody>
      </p:sp>
      <p:sp>
        <p:nvSpPr>
          <p:cNvPr id="16" name="TextBox 15"/>
          <p:cNvSpPr txBox="1"/>
          <p:nvPr/>
        </p:nvSpPr>
        <p:spPr>
          <a:xfrm>
            <a:off x="3590710" y="4231256"/>
            <a:ext cx="526106" cy="207749"/>
          </a:xfrm>
          <a:prstGeom prst="rect">
            <a:avLst/>
          </a:prstGeom>
          <a:noFill/>
          <a:effectLst>
            <a:glow rad="76200">
              <a:schemeClr val="accent1">
                <a:lumMod val="20000"/>
                <a:lumOff val="80000"/>
                <a:alpha val="40000"/>
              </a:schemeClr>
            </a:glow>
          </a:effectLst>
        </p:spPr>
        <p:txBody>
          <a:bodyPr wrap="none" rtlCol="0">
            <a:spAutoFit/>
          </a:bodyPr>
          <a:lstStyle/>
          <a:p>
            <a:pPr lvl="1"/>
            <a:r>
              <a:rPr lang="pt-BR" sz="750" b="1" dirty="0">
                <a:effectLst>
                  <a:glow rad="50800">
                    <a:srgbClr val="FEF9F4">
                      <a:alpha val="68000"/>
                    </a:srgbClr>
                  </a:glow>
                </a:effectLst>
              </a:rPr>
              <a:t>Marathi</a:t>
            </a:r>
            <a:endParaRPr lang="en-IN" sz="750" b="1" dirty="0">
              <a:effectLst>
                <a:glow rad="50800">
                  <a:srgbClr val="FEF9F4">
                    <a:alpha val="68000"/>
                  </a:srgbClr>
                </a:glow>
              </a:effectLst>
            </a:endParaRPr>
          </a:p>
        </p:txBody>
      </p:sp>
      <p:sp>
        <p:nvSpPr>
          <p:cNvPr id="17" name="TextBox 16"/>
          <p:cNvSpPr txBox="1"/>
          <p:nvPr/>
        </p:nvSpPr>
        <p:spPr>
          <a:xfrm>
            <a:off x="4551030" y="4219348"/>
            <a:ext cx="429926" cy="207749"/>
          </a:xfrm>
          <a:prstGeom prst="rect">
            <a:avLst/>
          </a:prstGeom>
          <a:noFill/>
          <a:effectLst>
            <a:glow rad="76200">
              <a:schemeClr val="accent1">
                <a:lumMod val="20000"/>
                <a:lumOff val="80000"/>
                <a:alpha val="40000"/>
              </a:schemeClr>
            </a:glow>
          </a:effectLst>
        </p:spPr>
        <p:txBody>
          <a:bodyPr wrap="none" rtlCol="0">
            <a:spAutoFit/>
          </a:bodyPr>
          <a:lstStyle/>
          <a:p>
            <a:pPr lvl="1"/>
            <a:r>
              <a:rPr lang="pt-BR" sz="750" b="1" dirty="0">
                <a:effectLst>
                  <a:glow rad="50800">
                    <a:srgbClr val="FEF9F4">
                      <a:alpha val="68000"/>
                    </a:srgbClr>
                  </a:glow>
                </a:effectLst>
              </a:rPr>
              <a:t>Oriya</a:t>
            </a:r>
            <a:endParaRPr lang="en-IN" sz="750" b="1" dirty="0">
              <a:effectLst>
                <a:glow rad="50800">
                  <a:srgbClr val="FEF9F4">
                    <a:alpha val="68000"/>
                  </a:srgbClr>
                </a:glow>
              </a:effectLst>
            </a:endParaRPr>
          </a:p>
        </p:txBody>
      </p:sp>
      <p:sp>
        <p:nvSpPr>
          <p:cNvPr id="18" name="TextBox 17"/>
          <p:cNvSpPr txBox="1"/>
          <p:nvPr/>
        </p:nvSpPr>
        <p:spPr>
          <a:xfrm>
            <a:off x="3404532" y="4713307"/>
            <a:ext cx="537327" cy="200055"/>
          </a:xfrm>
          <a:prstGeom prst="rect">
            <a:avLst/>
          </a:prstGeom>
          <a:noFill/>
          <a:effectLst>
            <a:glow rad="127000">
              <a:schemeClr val="bg1"/>
            </a:glow>
          </a:effectLst>
        </p:spPr>
        <p:txBody>
          <a:bodyPr wrap="none" rtlCol="0">
            <a:spAutoFit/>
          </a:bodyPr>
          <a:lstStyle/>
          <a:p>
            <a:pPr lvl="1"/>
            <a:r>
              <a:rPr lang="pt-BR" sz="700" b="1" dirty="0">
                <a:effectLst>
                  <a:glow rad="63500">
                    <a:schemeClr val="bg1">
                      <a:alpha val="80000"/>
                    </a:schemeClr>
                  </a:glow>
                </a:effectLst>
              </a:rPr>
              <a:t>Konkani</a:t>
            </a:r>
            <a:endParaRPr lang="en-IN" sz="700" b="1" dirty="0">
              <a:effectLst>
                <a:glow rad="63500">
                  <a:schemeClr val="bg1">
                    <a:alpha val="80000"/>
                  </a:schemeClr>
                </a:glow>
              </a:effectLst>
            </a:endParaRPr>
          </a:p>
        </p:txBody>
      </p:sp>
      <p:sp>
        <p:nvSpPr>
          <p:cNvPr id="19" name="TextBox 18"/>
          <p:cNvSpPr txBox="1"/>
          <p:nvPr/>
        </p:nvSpPr>
        <p:spPr>
          <a:xfrm>
            <a:off x="3590710" y="4841734"/>
            <a:ext cx="561372" cy="200055"/>
          </a:xfrm>
          <a:prstGeom prst="rect">
            <a:avLst/>
          </a:prstGeom>
          <a:noFill/>
          <a:effectLst>
            <a:glow rad="127000">
              <a:schemeClr val="bg1"/>
            </a:glow>
          </a:effectLst>
        </p:spPr>
        <p:txBody>
          <a:bodyPr wrap="none" rtlCol="0">
            <a:spAutoFit/>
          </a:bodyPr>
          <a:lstStyle/>
          <a:p>
            <a:pPr lvl="1"/>
            <a:r>
              <a:rPr lang="pt-BR" sz="700" b="1" dirty="0">
                <a:effectLst>
                  <a:glow rad="63500">
                    <a:schemeClr val="bg1">
                      <a:alpha val="80000"/>
                    </a:schemeClr>
                  </a:glow>
                </a:effectLst>
              </a:rPr>
              <a:t>Kannada</a:t>
            </a:r>
            <a:endParaRPr lang="en-IN" sz="700" b="1" dirty="0">
              <a:effectLst>
                <a:glow rad="63500">
                  <a:schemeClr val="bg1">
                    <a:alpha val="80000"/>
                  </a:schemeClr>
                </a:glow>
              </a:effectLst>
            </a:endParaRPr>
          </a:p>
        </p:txBody>
      </p:sp>
      <p:sp>
        <p:nvSpPr>
          <p:cNvPr id="20" name="TextBox 19"/>
          <p:cNvSpPr txBox="1"/>
          <p:nvPr/>
        </p:nvSpPr>
        <p:spPr>
          <a:xfrm>
            <a:off x="3499731" y="4950211"/>
            <a:ext cx="538930" cy="200055"/>
          </a:xfrm>
          <a:prstGeom prst="rect">
            <a:avLst/>
          </a:prstGeom>
          <a:noFill/>
          <a:effectLst>
            <a:glow rad="127000">
              <a:schemeClr val="bg1"/>
            </a:glow>
          </a:effectLst>
        </p:spPr>
        <p:txBody>
          <a:bodyPr wrap="none" rtlCol="0">
            <a:spAutoFit/>
          </a:bodyPr>
          <a:lstStyle/>
          <a:p>
            <a:pPr lvl="1"/>
            <a:r>
              <a:rPr lang="pt-BR" sz="700" b="1" dirty="0">
                <a:effectLst>
                  <a:glow rad="63500">
                    <a:schemeClr val="bg1">
                      <a:alpha val="80000"/>
                    </a:schemeClr>
                  </a:glow>
                </a:effectLst>
              </a:rPr>
              <a:t>Sanskrit</a:t>
            </a:r>
            <a:endParaRPr lang="en-IN" sz="700" b="1" dirty="0">
              <a:effectLst>
                <a:glow rad="63500">
                  <a:schemeClr val="bg1">
                    <a:alpha val="80000"/>
                  </a:schemeClr>
                </a:glow>
              </a:effectLst>
            </a:endParaRPr>
          </a:p>
        </p:txBody>
      </p:sp>
      <p:sp>
        <p:nvSpPr>
          <p:cNvPr id="22" name="TextBox 21"/>
          <p:cNvSpPr txBox="1"/>
          <p:nvPr/>
        </p:nvSpPr>
        <p:spPr>
          <a:xfrm>
            <a:off x="3841858" y="5301582"/>
            <a:ext cx="420308" cy="200055"/>
          </a:xfrm>
          <a:prstGeom prst="rect">
            <a:avLst/>
          </a:prstGeom>
          <a:noFill/>
          <a:effectLst>
            <a:glow rad="127000">
              <a:schemeClr val="bg1"/>
            </a:glow>
          </a:effectLst>
        </p:spPr>
        <p:txBody>
          <a:bodyPr wrap="none" rtlCol="0">
            <a:spAutoFit/>
          </a:bodyPr>
          <a:lstStyle/>
          <a:p>
            <a:pPr lvl="1"/>
            <a:r>
              <a:rPr lang="pt-BR" sz="700" b="1" dirty="0">
                <a:effectLst>
                  <a:glow rad="63500">
                    <a:schemeClr val="bg1">
                      <a:alpha val="80000"/>
                    </a:schemeClr>
                  </a:glow>
                </a:effectLst>
              </a:rPr>
              <a:t>Tamil</a:t>
            </a:r>
            <a:endParaRPr lang="en-IN" sz="700" b="1" dirty="0">
              <a:effectLst>
                <a:glow rad="63500">
                  <a:schemeClr val="bg1">
                    <a:alpha val="80000"/>
                  </a:schemeClr>
                </a:glow>
              </a:effectLst>
            </a:endParaRPr>
          </a:p>
        </p:txBody>
      </p:sp>
      <p:sp>
        <p:nvSpPr>
          <p:cNvPr id="23" name="TextBox 22"/>
          <p:cNvSpPr txBox="1"/>
          <p:nvPr/>
        </p:nvSpPr>
        <p:spPr>
          <a:xfrm>
            <a:off x="3297350" y="5391970"/>
            <a:ext cx="639919" cy="200055"/>
          </a:xfrm>
          <a:prstGeom prst="rect">
            <a:avLst/>
          </a:prstGeom>
          <a:noFill/>
          <a:effectLst>
            <a:glow rad="127000">
              <a:schemeClr val="bg1"/>
            </a:glow>
          </a:effectLst>
        </p:spPr>
        <p:txBody>
          <a:bodyPr wrap="none" rtlCol="0">
            <a:spAutoFit/>
          </a:bodyPr>
          <a:lstStyle/>
          <a:p>
            <a:pPr lvl="1"/>
            <a:r>
              <a:rPr lang="pt-BR" sz="700" b="1" dirty="0">
                <a:effectLst>
                  <a:glow rad="63500">
                    <a:schemeClr val="bg1">
                      <a:alpha val="80000"/>
                    </a:schemeClr>
                  </a:glow>
                </a:effectLst>
              </a:rPr>
              <a:t>Malayalam</a:t>
            </a:r>
            <a:endParaRPr lang="en-IN" sz="700" b="1" dirty="0">
              <a:effectLst>
                <a:glow rad="63500">
                  <a:schemeClr val="bg1">
                    <a:alpha val="80000"/>
                  </a:schemeClr>
                </a:glow>
              </a:effectLst>
            </a:endParaRPr>
          </a:p>
        </p:txBody>
      </p:sp>
      <p:sp>
        <p:nvSpPr>
          <p:cNvPr id="24" name="TextBox 23"/>
          <p:cNvSpPr txBox="1"/>
          <p:nvPr/>
        </p:nvSpPr>
        <p:spPr>
          <a:xfrm>
            <a:off x="5645325" y="5127719"/>
            <a:ext cx="445956" cy="207749"/>
          </a:xfrm>
          <a:prstGeom prst="rect">
            <a:avLst/>
          </a:prstGeom>
          <a:noFill/>
          <a:effectLst>
            <a:glow rad="76200">
              <a:schemeClr val="accent1">
                <a:lumMod val="20000"/>
                <a:lumOff val="80000"/>
                <a:alpha val="40000"/>
              </a:schemeClr>
            </a:glow>
          </a:effectLst>
        </p:spPr>
        <p:txBody>
          <a:bodyPr wrap="none" rtlCol="0">
            <a:spAutoFit/>
          </a:bodyPr>
          <a:lstStyle/>
          <a:p>
            <a:pPr lvl="1"/>
            <a:r>
              <a:rPr lang="pt-BR" sz="750" b="1" dirty="0">
                <a:effectLst>
                  <a:glow rad="50800">
                    <a:srgbClr val="FEF9F4">
                      <a:alpha val="68000"/>
                    </a:srgbClr>
                  </a:glow>
                </a:effectLst>
              </a:rPr>
              <a:t>HINDI</a:t>
            </a:r>
            <a:endParaRPr lang="en-IN" sz="750" b="1" dirty="0">
              <a:effectLst>
                <a:glow rad="50800">
                  <a:srgbClr val="FEF9F4">
                    <a:alpha val="68000"/>
                  </a:srgbClr>
                </a:glow>
              </a:effectLst>
            </a:endParaRPr>
          </a:p>
        </p:txBody>
      </p:sp>
      <p:sp>
        <p:nvSpPr>
          <p:cNvPr id="25" name="TextBox 24"/>
          <p:cNvSpPr txBox="1"/>
          <p:nvPr/>
        </p:nvSpPr>
        <p:spPr>
          <a:xfrm>
            <a:off x="4987306" y="3881685"/>
            <a:ext cx="675185" cy="223138"/>
          </a:xfrm>
          <a:prstGeom prst="rect">
            <a:avLst/>
          </a:prstGeom>
          <a:noFill/>
          <a:effectLst>
            <a:glow rad="76200">
              <a:schemeClr val="accent1">
                <a:lumMod val="20000"/>
                <a:lumOff val="80000"/>
                <a:alpha val="40000"/>
              </a:schemeClr>
            </a:glow>
          </a:effectLst>
        </p:spPr>
        <p:txBody>
          <a:bodyPr wrap="none" rtlCol="0">
            <a:spAutoFit/>
          </a:bodyPr>
          <a:lstStyle/>
          <a:p>
            <a:pPr lvl="1"/>
            <a:r>
              <a:rPr lang="pt-BR" sz="850" b="1" dirty="0">
                <a:effectLst>
                  <a:glow rad="50800">
                    <a:srgbClr val="FEF9F4">
                      <a:alpha val="68000"/>
                    </a:srgbClr>
                  </a:glow>
                </a:effectLst>
              </a:rPr>
              <a:t>BENGALI</a:t>
            </a:r>
            <a:endParaRPr lang="en-IN" sz="850" b="1" dirty="0">
              <a:effectLst>
                <a:glow rad="50800">
                  <a:srgbClr val="FEF9F4">
                    <a:alpha val="68000"/>
                  </a:srgbClr>
                </a:glow>
              </a:effectLst>
            </a:endParaRPr>
          </a:p>
        </p:txBody>
      </p:sp>
      <p:sp>
        <p:nvSpPr>
          <p:cNvPr id="26" name="TextBox 25"/>
          <p:cNvSpPr txBox="1"/>
          <p:nvPr/>
        </p:nvSpPr>
        <p:spPr>
          <a:xfrm>
            <a:off x="5536455" y="3591749"/>
            <a:ext cx="429926" cy="207749"/>
          </a:xfrm>
          <a:prstGeom prst="rect">
            <a:avLst/>
          </a:prstGeom>
          <a:noFill/>
          <a:effectLst>
            <a:glow rad="38100">
              <a:srgbClr val="FBC1CB">
                <a:alpha val="40000"/>
              </a:srgbClr>
            </a:glow>
          </a:effectLst>
        </p:spPr>
        <p:txBody>
          <a:bodyPr wrap="none" rtlCol="0">
            <a:spAutoFit/>
          </a:bodyPr>
          <a:lstStyle/>
          <a:p>
            <a:pPr lvl="1"/>
            <a:r>
              <a:rPr lang="pt-BR" sz="750" b="1" dirty="0">
                <a:effectLst>
                  <a:glow rad="50800">
                    <a:srgbClr val="FEF9F4">
                      <a:alpha val="68000"/>
                    </a:srgbClr>
                  </a:glow>
                </a:effectLst>
              </a:rPr>
              <a:t>Bodo</a:t>
            </a:r>
            <a:endParaRPr lang="en-IN" sz="750" b="1" dirty="0">
              <a:effectLst>
                <a:glow rad="50800">
                  <a:srgbClr val="FEF9F4">
                    <a:alpha val="68000"/>
                  </a:srgbClr>
                </a:glow>
              </a:effectLst>
            </a:endParaRPr>
          </a:p>
        </p:txBody>
      </p:sp>
      <p:sp>
        <p:nvSpPr>
          <p:cNvPr id="27" name="TextBox 26"/>
          <p:cNvSpPr txBox="1"/>
          <p:nvPr/>
        </p:nvSpPr>
        <p:spPr>
          <a:xfrm>
            <a:off x="5641325" y="3699240"/>
            <a:ext cx="587020" cy="207749"/>
          </a:xfrm>
          <a:prstGeom prst="rect">
            <a:avLst/>
          </a:prstGeom>
          <a:noFill/>
          <a:effectLst>
            <a:glow rad="38100">
              <a:srgbClr val="FBC1CB">
                <a:alpha val="40000"/>
              </a:srgbClr>
            </a:glow>
          </a:effectLst>
        </p:spPr>
        <p:txBody>
          <a:bodyPr wrap="none" rtlCol="0">
            <a:spAutoFit/>
          </a:bodyPr>
          <a:lstStyle/>
          <a:p>
            <a:pPr lvl="1"/>
            <a:r>
              <a:rPr lang="pt-BR" sz="750" b="1" dirty="0">
                <a:effectLst>
                  <a:glow rad="50800">
                    <a:srgbClr val="FEF9F4">
                      <a:alpha val="68000"/>
                    </a:srgbClr>
                  </a:glow>
                </a:effectLst>
              </a:rPr>
              <a:t>Manipuri</a:t>
            </a:r>
            <a:endParaRPr lang="en-IN" sz="750" b="1" dirty="0">
              <a:effectLst>
                <a:glow rad="50800">
                  <a:srgbClr val="FEF9F4">
                    <a:alpha val="68000"/>
                  </a:srgbClr>
                </a:glow>
              </a:effectLst>
            </a:endParaRPr>
          </a:p>
        </p:txBody>
      </p:sp>
      <p:sp>
        <p:nvSpPr>
          <p:cNvPr id="30" name="TextBox 29"/>
          <p:cNvSpPr txBox="1"/>
          <p:nvPr/>
        </p:nvSpPr>
        <p:spPr>
          <a:xfrm>
            <a:off x="5530105" y="3380438"/>
            <a:ext cx="627095" cy="200055"/>
          </a:xfrm>
          <a:prstGeom prst="rect">
            <a:avLst/>
          </a:prstGeom>
          <a:noFill/>
          <a:effectLst>
            <a:glow rad="127000">
              <a:srgbClr val="F3DBB6"/>
            </a:glow>
          </a:effectLst>
        </p:spPr>
        <p:txBody>
          <a:bodyPr wrap="none" rtlCol="0">
            <a:spAutoFit/>
          </a:bodyPr>
          <a:lstStyle/>
          <a:p>
            <a:pPr lvl="1"/>
            <a:r>
              <a:rPr lang="pt-BR" sz="700" b="1" dirty="0">
                <a:effectLst>
                  <a:glow rad="63500">
                    <a:schemeClr val="accent3">
                      <a:lumMod val="20000"/>
                      <a:lumOff val="80000"/>
                      <a:alpha val="87000"/>
                    </a:schemeClr>
                  </a:glow>
                </a:effectLst>
              </a:rPr>
              <a:t>Assamese</a:t>
            </a:r>
            <a:endParaRPr lang="en-IN" sz="700" b="1" dirty="0">
              <a:effectLst>
                <a:glow rad="63500">
                  <a:schemeClr val="accent3">
                    <a:lumMod val="20000"/>
                    <a:lumOff val="80000"/>
                    <a:alpha val="87000"/>
                  </a:schemeClr>
                </a:glow>
              </a:effectLst>
            </a:endParaRPr>
          </a:p>
        </p:txBody>
      </p:sp>
      <p:sp>
        <p:nvSpPr>
          <p:cNvPr id="31" name="TextBox 30"/>
          <p:cNvSpPr txBox="1"/>
          <p:nvPr/>
        </p:nvSpPr>
        <p:spPr>
          <a:xfrm>
            <a:off x="5063988" y="3461415"/>
            <a:ext cx="453970" cy="200055"/>
          </a:xfrm>
          <a:prstGeom prst="rect">
            <a:avLst/>
          </a:prstGeom>
          <a:noFill/>
          <a:effectLst>
            <a:glow rad="127000">
              <a:srgbClr val="F3DBB6"/>
            </a:glow>
          </a:effectLst>
        </p:spPr>
        <p:txBody>
          <a:bodyPr wrap="none" rtlCol="0">
            <a:spAutoFit/>
          </a:bodyPr>
          <a:lstStyle/>
          <a:p>
            <a:pPr lvl="1"/>
            <a:r>
              <a:rPr lang="pt-BR" sz="700" b="1" dirty="0">
                <a:effectLst>
                  <a:glow rad="63500">
                    <a:schemeClr val="accent3">
                      <a:lumMod val="20000"/>
                      <a:lumOff val="80000"/>
                      <a:alpha val="87000"/>
                    </a:schemeClr>
                  </a:glow>
                </a:effectLst>
              </a:rPr>
              <a:t>Nepali</a:t>
            </a:r>
            <a:endParaRPr lang="en-IN" sz="700" b="1" dirty="0">
              <a:effectLst>
                <a:glow rad="63500">
                  <a:schemeClr val="accent3">
                    <a:lumMod val="20000"/>
                    <a:lumOff val="80000"/>
                    <a:alpha val="87000"/>
                  </a:schemeClr>
                </a:glow>
              </a:effectLst>
            </a:endParaRPr>
          </a:p>
        </p:txBody>
      </p:sp>
      <p:sp>
        <p:nvSpPr>
          <p:cNvPr id="33" name="TextBox 32"/>
          <p:cNvSpPr txBox="1"/>
          <p:nvPr/>
        </p:nvSpPr>
        <p:spPr>
          <a:xfrm>
            <a:off x="5132055" y="3213394"/>
            <a:ext cx="588623" cy="207749"/>
          </a:xfrm>
          <a:prstGeom prst="rect">
            <a:avLst/>
          </a:prstGeom>
          <a:noFill/>
          <a:effectLst>
            <a:glow rad="76200">
              <a:schemeClr val="accent1">
                <a:lumMod val="20000"/>
                <a:lumOff val="80000"/>
                <a:alpha val="40000"/>
              </a:schemeClr>
            </a:glow>
          </a:effectLst>
        </p:spPr>
        <p:txBody>
          <a:bodyPr wrap="none" rtlCol="0">
            <a:spAutoFit/>
          </a:bodyPr>
          <a:lstStyle/>
          <a:p>
            <a:pPr lvl="1"/>
            <a:r>
              <a:rPr lang="pt-BR" sz="750" b="1" dirty="0">
                <a:solidFill>
                  <a:srgbClr val="6C6D71"/>
                </a:solidFill>
                <a:effectLst>
                  <a:glow rad="50800">
                    <a:srgbClr val="FEF9F4">
                      <a:alpha val="68000"/>
                    </a:srgbClr>
                  </a:glow>
                </a:effectLst>
              </a:rPr>
              <a:t>BHUTAN</a:t>
            </a:r>
            <a:endParaRPr lang="en-IN" sz="750" b="1" dirty="0">
              <a:solidFill>
                <a:srgbClr val="6C6D71"/>
              </a:solidFill>
              <a:effectLst>
                <a:glow rad="50800">
                  <a:srgbClr val="FEF9F4">
                    <a:alpha val="68000"/>
                  </a:srgbClr>
                </a:glow>
              </a:effectLst>
            </a:endParaRPr>
          </a:p>
        </p:txBody>
      </p:sp>
      <p:sp>
        <p:nvSpPr>
          <p:cNvPr id="34" name="TextBox 33"/>
          <p:cNvSpPr txBox="1"/>
          <p:nvPr/>
        </p:nvSpPr>
        <p:spPr>
          <a:xfrm>
            <a:off x="4906393" y="2943148"/>
            <a:ext cx="550151" cy="230832"/>
          </a:xfrm>
          <a:prstGeom prst="rect">
            <a:avLst/>
          </a:prstGeom>
          <a:noFill/>
          <a:effectLst>
            <a:glow rad="76200">
              <a:schemeClr val="accent1">
                <a:lumMod val="20000"/>
                <a:lumOff val="80000"/>
                <a:alpha val="40000"/>
              </a:schemeClr>
            </a:glow>
          </a:effectLst>
        </p:spPr>
        <p:txBody>
          <a:bodyPr wrap="none" rtlCol="0">
            <a:spAutoFit/>
          </a:bodyPr>
          <a:lstStyle/>
          <a:p>
            <a:pPr lvl="1"/>
            <a:r>
              <a:rPr lang="pt-BR" sz="900" b="1" dirty="0">
                <a:solidFill>
                  <a:srgbClr val="6C6D71"/>
                </a:solidFill>
                <a:effectLst>
                  <a:glow rad="50800">
                    <a:srgbClr val="FEF9F4">
                      <a:alpha val="68000"/>
                    </a:srgbClr>
                  </a:glow>
                </a:effectLst>
              </a:rPr>
              <a:t>CHINA</a:t>
            </a:r>
            <a:endParaRPr lang="en-IN" sz="900" b="1" dirty="0">
              <a:solidFill>
                <a:srgbClr val="6C6D71"/>
              </a:solidFill>
              <a:effectLst>
                <a:glow rad="50800">
                  <a:srgbClr val="FEF9F4">
                    <a:alpha val="68000"/>
                  </a:srgbClr>
                </a:glow>
              </a:effectLst>
            </a:endParaRPr>
          </a:p>
        </p:txBody>
      </p:sp>
      <p:sp>
        <p:nvSpPr>
          <p:cNvPr id="35" name="TextBox 34"/>
          <p:cNvSpPr txBox="1"/>
          <p:nvPr/>
        </p:nvSpPr>
        <p:spPr>
          <a:xfrm>
            <a:off x="4280368" y="3207057"/>
            <a:ext cx="510076" cy="207749"/>
          </a:xfrm>
          <a:prstGeom prst="rect">
            <a:avLst/>
          </a:prstGeom>
          <a:noFill/>
          <a:effectLst>
            <a:glow rad="76200">
              <a:schemeClr val="accent1">
                <a:lumMod val="20000"/>
                <a:lumOff val="80000"/>
                <a:alpha val="40000"/>
              </a:schemeClr>
            </a:glow>
          </a:effectLst>
        </p:spPr>
        <p:txBody>
          <a:bodyPr wrap="none" rtlCol="0">
            <a:spAutoFit/>
          </a:bodyPr>
          <a:lstStyle/>
          <a:p>
            <a:pPr lvl="1"/>
            <a:r>
              <a:rPr lang="pt-BR" sz="750" b="1" dirty="0">
                <a:solidFill>
                  <a:srgbClr val="6C6D71"/>
                </a:solidFill>
                <a:effectLst>
                  <a:glow rad="50800">
                    <a:srgbClr val="FEF9F4">
                      <a:alpha val="68000"/>
                    </a:srgbClr>
                  </a:glow>
                </a:effectLst>
              </a:rPr>
              <a:t>NEPAL</a:t>
            </a:r>
            <a:endParaRPr lang="en-IN" sz="750" b="1" dirty="0">
              <a:solidFill>
                <a:srgbClr val="6C6D71"/>
              </a:solidFill>
              <a:effectLst>
                <a:glow rad="50800">
                  <a:srgbClr val="FEF9F4">
                    <a:alpha val="68000"/>
                  </a:srgbClr>
                </a:glow>
              </a:effectLst>
            </a:endParaRPr>
          </a:p>
        </p:txBody>
      </p:sp>
      <p:sp>
        <p:nvSpPr>
          <p:cNvPr id="36" name="TextBox 35"/>
          <p:cNvSpPr txBox="1"/>
          <p:nvPr/>
        </p:nvSpPr>
        <p:spPr>
          <a:xfrm>
            <a:off x="2849936" y="3050016"/>
            <a:ext cx="675185" cy="207749"/>
          </a:xfrm>
          <a:prstGeom prst="rect">
            <a:avLst/>
          </a:prstGeom>
          <a:noFill/>
          <a:effectLst>
            <a:glow rad="76200">
              <a:schemeClr val="accent1">
                <a:lumMod val="20000"/>
                <a:lumOff val="80000"/>
                <a:alpha val="40000"/>
              </a:schemeClr>
            </a:glow>
          </a:effectLst>
        </p:spPr>
        <p:txBody>
          <a:bodyPr wrap="none" rtlCol="0">
            <a:spAutoFit/>
          </a:bodyPr>
          <a:lstStyle/>
          <a:p>
            <a:pPr lvl="1"/>
            <a:r>
              <a:rPr lang="pt-BR" sz="750" b="1" dirty="0">
                <a:solidFill>
                  <a:srgbClr val="6C6D71"/>
                </a:solidFill>
                <a:effectLst>
                  <a:glow rad="50800">
                    <a:srgbClr val="FEF9F4">
                      <a:alpha val="68000"/>
                    </a:srgbClr>
                  </a:glow>
                </a:effectLst>
              </a:rPr>
              <a:t>PAKISTAN</a:t>
            </a:r>
            <a:endParaRPr lang="en-IN" sz="750" b="1" dirty="0">
              <a:solidFill>
                <a:srgbClr val="6C6D71"/>
              </a:solidFill>
              <a:effectLst>
                <a:glow rad="50800">
                  <a:srgbClr val="FEF9F4">
                    <a:alpha val="68000"/>
                  </a:srgbClr>
                </a:glow>
              </a:effectLst>
            </a:endParaRPr>
          </a:p>
        </p:txBody>
      </p:sp>
      <p:sp>
        <p:nvSpPr>
          <p:cNvPr id="37" name="TextBox 36"/>
          <p:cNvSpPr txBox="1"/>
          <p:nvPr/>
        </p:nvSpPr>
        <p:spPr>
          <a:xfrm>
            <a:off x="5109298" y="4250024"/>
            <a:ext cx="813043" cy="200055"/>
          </a:xfrm>
          <a:prstGeom prst="rect">
            <a:avLst/>
          </a:prstGeom>
          <a:noFill/>
          <a:effectLst>
            <a:glow rad="76200">
              <a:schemeClr val="accent1">
                <a:lumMod val="20000"/>
                <a:lumOff val="80000"/>
                <a:alpha val="40000"/>
              </a:schemeClr>
            </a:glow>
          </a:effectLst>
        </p:spPr>
        <p:txBody>
          <a:bodyPr wrap="none" rtlCol="0">
            <a:spAutoFit/>
          </a:bodyPr>
          <a:lstStyle/>
          <a:p>
            <a:pPr lvl="1"/>
            <a:r>
              <a:rPr lang="pt-BR" sz="700" b="1" dirty="0">
                <a:solidFill>
                  <a:srgbClr val="5E676E"/>
                </a:solidFill>
                <a:effectLst>
                  <a:glow rad="50800">
                    <a:srgbClr val="FEF9F4">
                      <a:alpha val="68000"/>
                    </a:srgbClr>
                  </a:glow>
                </a:effectLst>
              </a:rPr>
              <a:t>BANGLADESH</a:t>
            </a:r>
            <a:endParaRPr lang="en-IN" sz="700" b="1" dirty="0">
              <a:solidFill>
                <a:srgbClr val="5E676E"/>
              </a:solidFill>
              <a:effectLst>
                <a:glow rad="50800">
                  <a:srgbClr val="FEF9F4">
                    <a:alpha val="68000"/>
                  </a:srgbClr>
                </a:glow>
              </a:effectLst>
            </a:endParaRPr>
          </a:p>
        </p:txBody>
      </p:sp>
      <p:sp>
        <p:nvSpPr>
          <p:cNvPr id="38" name="TextBox 37"/>
          <p:cNvSpPr txBox="1"/>
          <p:nvPr/>
        </p:nvSpPr>
        <p:spPr>
          <a:xfrm>
            <a:off x="5643738" y="4112371"/>
            <a:ext cx="673582" cy="204671"/>
          </a:xfrm>
          <a:prstGeom prst="rect">
            <a:avLst/>
          </a:prstGeom>
          <a:noFill/>
          <a:effectLst>
            <a:glow rad="76200">
              <a:schemeClr val="accent1">
                <a:lumMod val="20000"/>
                <a:lumOff val="80000"/>
                <a:alpha val="40000"/>
              </a:schemeClr>
            </a:glow>
          </a:effectLst>
        </p:spPr>
        <p:txBody>
          <a:bodyPr wrap="none" rtlCol="0">
            <a:spAutoFit/>
          </a:bodyPr>
          <a:lstStyle/>
          <a:p>
            <a:pPr lvl="1"/>
            <a:r>
              <a:rPr lang="pt-BR" sz="730" b="1" dirty="0">
                <a:solidFill>
                  <a:srgbClr val="6C6D71"/>
                </a:solidFill>
                <a:effectLst>
                  <a:glow rad="50800">
                    <a:srgbClr val="FEF9F4">
                      <a:alpha val="68000"/>
                    </a:srgbClr>
                  </a:glow>
                </a:effectLst>
              </a:rPr>
              <a:t>MYANMAR</a:t>
            </a:r>
            <a:endParaRPr lang="en-IN" sz="730" b="1" dirty="0">
              <a:solidFill>
                <a:srgbClr val="6C6D71"/>
              </a:solidFill>
              <a:effectLst>
                <a:glow rad="50800">
                  <a:srgbClr val="FEF9F4">
                    <a:alpha val="68000"/>
                  </a:srgbClr>
                </a:glow>
              </a:effectLst>
            </a:endParaRPr>
          </a:p>
        </p:txBody>
      </p:sp>
      <p:sp>
        <p:nvSpPr>
          <p:cNvPr id="40" name="TextBox 39"/>
          <p:cNvSpPr txBox="1"/>
          <p:nvPr/>
        </p:nvSpPr>
        <p:spPr>
          <a:xfrm>
            <a:off x="3006933" y="3681630"/>
            <a:ext cx="458780" cy="200055"/>
          </a:xfrm>
          <a:prstGeom prst="rect">
            <a:avLst/>
          </a:prstGeom>
          <a:noFill/>
          <a:effectLst>
            <a:glow rad="127000">
              <a:srgbClr val="F3DBB6"/>
            </a:glow>
          </a:effectLst>
        </p:spPr>
        <p:txBody>
          <a:bodyPr wrap="none" rtlCol="0">
            <a:spAutoFit/>
          </a:bodyPr>
          <a:lstStyle/>
          <a:p>
            <a:pPr lvl="1"/>
            <a:r>
              <a:rPr lang="pt-BR" sz="700" b="1" dirty="0">
                <a:effectLst>
                  <a:glow rad="63500">
                    <a:schemeClr val="accent3">
                      <a:lumMod val="20000"/>
                      <a:lumOff val="80000"/>
                      <a:alpha val="87000"/>
                    </a:schemeClr>
                  </a:glow>
                </a:effectLst>
              </a:rPr>
              <a:t>Sindhi</a:t>
            </a:r>
            <a:endParaRPr lang="en-IN" sz="700" b="1" dirty="0">
              <a:effectLst>
                <a:glow rad="63500">
                  <a:schemeClr val="accent3">
                    <a:lumMod val="20000"/>
                    <a:lumOff val="80000"/>
                    <a:alpha val="87000"/>
                  </a:schemeClr>
                </a:glow>
              </a:effectLst>
            </a:endParaRPr>
          </a:p>
        </p:txBody>
      </p:sp>
      <p:sp>
        <p:nvSpPr>
          <p:cNvPr id="41" name="TextBox 40"/>
          <p:cNvSpPr txBox="1"/>
          <p:nvPr/>
        </p:nvSpPr>
        <p:spPr>
          <a:xfrm>
            <a:off x="3117608" y="3954434"/>
            <a:ext cx="526106" cy="200055"/>
          </a:xfrm>
          <a:prstGeom prst="rect">
            <a:avLst/>
          </a:prstGeom>
          <a:noFill/>
          <a:effectLst>
            <a:glow rad="127000">
              <a:srgbClr val="F3DBB6"/>
            </a:glow>
          </a:effectLst>
        </p:spPr>
        <p:txBody>
          <a:bodyPr wrap="none" rtlCol="0">
            <a:spAutoFit/>
          </a:bodyPr>
          <a:lstStyle/>
          <a:p>
            <a:pPr lvl="1"/>
            <a:r>
              <a:rPr lang="pt-BR" sz="700" b="1" dirty="0">
                <a:effectLst>
                  <a:glow rad="63500">
                    <a:schemeClr val="accent3">
                      <a:lumMod val="20000"/>
                      <a:lumOff val="80000"/>
                      <a:alpha val="87000"/>
                    </a:schemeClr>
                  </a:glow>
                </a:effectLst>
              </a:rPr>
              <a:t>Gujarati</a:t>
            </a:r>
            <a:endParaRPr lang="en-IN" sz="700" b="1" dirty="0">
              <a:effectLst>
                <a:glow rad="63500">
                  <a:schemeClr val="accent3">
                    <a:lumMod val="20000"/>
                    <a:lumOff val="80000"/>
                    <a:alpha val="87000"/>
                  </a:schemeClr>
                </a:glow>
              </a:effectLst>
            </a:endParaRPr>
          </a:p>
        </p:txBody>
      </p:sp>
      <p:sp>
        <p:nvSpPr>
          <p:cNvPr id="42" name="TextBox 41"/>
          <p:cNvSpPr txBox="1"/>
          <p:nvPr/>
        </p:nvSpPr>
        <p:spPr>
          <a:xfrm>
            <a:off x="3446370" y="3470679"/>
            <a:ext cx="1122423" cy="276999"/>
          </a:xfrm>
          <a:prstGeom prst="rect">
            <a:avLst/>
          </a:prstGeom>
          <a:noFill/>
          <a:effectLst>
            <a:glow rad="76200">
              <a:schemeClr val="accent1">
                <a:lumMod val="20000"/>
                <a:lumOff val="80000"/>
                <a:alpha val="40000"/>
              </a:schemeClr>
            </a:glow>
          </a:effectLst>
        </p:spPr>
        <p:txBody>
          <a:bodyPr wrap="none" rtlCol="0">
            <a:spAutoFit/>
          </a:bodyPr>
          <a:lstStyle/>
          <a:p>
            <a:pPr lvl="1"/>
            <a:r>
              <a:rPr lang="pt-BR" sz="1200" b="1" dirty="0">
                <a:effectLst>
                  <a:glow rad="50800">
                    <a:srgbClr val="FEF9F4">
                      <a:alpha val="68000"/>
                    </a:srgbClr>
                  </a:glow>
                </a:effectLst>
              </a:rPr>
              <a:t>H </a:t>
            </a:r>
            <a:r>
              <a:rPr lang="pt-BR" sz="1200" b="1" dirty="0" smtClean="0">
                <a:effectLst>
                  <a:glow rad="50800">
                    <a:srgbClr val="FEF9F4">
                      <a:alpha val="68000"/>
                    </a:srgbClr>
                  </a:glow>
                </a:effectLst>
              </a:rPr>
              <a:t>  I   N   D   I</a:t>
            </a:r>
            <a:endParaRPr lang="en-IN" sz="1200" b="1" dirty="0">
              <a:effectLst>
                <a:glow rad="50800">
                  <a:srgbClr val="FEF9F4">
                    <a:alpha val="68000"/>
                  </a:srgbClr>
                </a:glow>
              </a:effectLst>
            </a:endParaRPr>
          </a:p>
        </p:txBody>
      </p:sp>
      <p:sp>
        <p:nvSpPr>
          <p:cNvPr id="43" name="TextBox 42"/>
          <p:cNvSpPr txBox="1"/>
          <p:nvPr/>
        </p:nvSpPr>
        <p:spPr>
          <a:xfrm>
            <a:off x="2827907" y="4822747"/>
            <a:ext cx="614271" cy="369332"/>
          </a:xfrm>
          <a:prstGeom prst="rect">
            <a:avLst/>
          </a:prstGeom>
          <a:noFill/>
        </p:spPr>
        <p:txBody>
          <a:bodyPr wrap="none" rtlCol="0">
            <a:spAutoFit/>
          </a:bodyPr>
          <a:lstStyle/>
          <a:p>
            <a:pPr algn="ctr"/>
            <a:r>
              <a:rPr lang="en-IN" sz="900" b="1" i="1" dirty="0" smtClean="0">
                <a:solidFill>
                  <a:srgbClr val="14B6F2"/>
                </a:solidFill>
              </a:rPr>
              <a:t>Arabian</a:t>
            </a:r>
          </a:p>
          <a:p>
            <a:pPr algn="ctr"/>
            <a:r>
              <a:rPr lang="en-IN" sz="900" b="1" i="1" dirty="0" smtClean="0">
                <a:solidFill>
                  <a:srgbClr val="14B6F2"/>
                </a:solidFill>
              </a:rPr>
              <a:t>Sea</a:t>
            </a:r>
            <a:endParaRPr lang="en-IN" sz="900" b="1" i="1" dirty="0">
              <a:solidFill>
                <a:srgbClr val="14B6F2"/>
              </a:solidFill>
            </a:endParaRPr>
          </a:p>
        </p:txBody>
      </p:sp>
      <p:sp>
        <p:nvSpPr>
          <p:cNvPr id="44" name="TextBox 43"/>
          <p:cNvSpPr txBox="1"/>
          <p:nvPr/>
        </p:nvSpPr>
        <p:spPr>
          <a:xfrm>
            <a:off x="4995324" y="2456099"/>
            <a:ext cx="227948" cy="184666"/>
          </a:xfrm>
          <a:prstGeom prst="rect">
            <a:avLst/>
          </a:prstGeom>
          <a:noFill/>
        </p:spPr>
        <p:txBody>
          <a:bodyPr wrap="none" rtlCol="0">
            <a:spAutoFit/>
          </a:bodyPr>
          <a:lstStyle/>
          <a:p>
            <a:r>
              <a:rPr lang="en-IN" sz="600" b="1" dirty="0" smtClean="0"/>
              <a:t>0</a:t>
            </a:r>
            <a:endParaRPr lang="en-IN" sz="600" b="1" dirty="0"/>
          </a:p>
        </p:txBody>
      </p:sp>
      <p:sp>
        <p:nvSpPr>
          <p:cNvPr id="45" name="TextBox 44"/>
          <p:cNvSpPr txBox="1"/>
          <p:nvPr/>
        </p:nvSpPr>
        <p:spPr>
          <a:xfrm>
            <a:off x="4857022" y="4728696"/>
            <a:ext cx="569387" cy="369332"/>
          </a:xfrm>
          <a:prstGeom prst="rect">
            <a:avLst/>
          </a:prstGeom>
          <a:noFill/>
        </p:spPr>
        <p:txBody>
          <a:bodyPr wrap="none" rtlCol="0">
            <a:spAutoFit/>
          </a:bodyPr>
          <a:lstStyle/>
          <a:p>
            <a:pPr algn="ctr"/>
            <a:r>
              <a:rPr lang="en-IN" sz="900" b="1" i="1" dirty="0" smtClean="0">
                <a:solidFill>
                  <a:srgbClr val="14B6F2"/>
                </a:solidFill>
              </a:rPr>
              <a:t>Bay of</a:t>
            </a:r>
          </a:p>
          <a:p>
            <a:pPr algn="ctr"/>
            <a:r>
              <a:rPr lang="en-IN" sz="900" b="1" i="1" dirty="0" smtClean="0">
                <a:solidFill>
                  <a:srgbClr val="14B6F2"/>
                </a:solidFill>
              </a:rPr>
              <a:t>Bengal</a:t>
            </a:r>
            <a:endParaRPr lang="en-IN" sz="900" b="1" i="1" dirty="0">
              <a:solidFill>
                <a:srgbClr val="14B6F2"/>
              </a:solidFill>
            </a:endParaRPr>
          </a:p>
        </p:txBody>
      </p:sp>
      <p:sp>
        <p:nvSpPr>
          <p:cNvPr id="46" name="TextBox 45"/>
          <p:cNvSpPr txBox="1"/>
          <p:nvPr/>
        </p:nvSpPr>
        <p:spPr>
          <a:xfrm>
            <a:off x="5252657" y="5702224"/>
            <a:ext cx="280846" cy="169277"/>
          </a:xfrm>
          <a:prstGeom prst="rect">
            <a:avLst/>
          </a:prstGeom>
          <a:noFill/>
          <a:effectLst>
            <a:glow rad="101600">
              <a:schemeClr val="accent3">
                <a:satMod val="175000"/>
                <a:alpha val="40000"/>
              </a:schemeClr>
            </a:glow>
          </a:effectLst>
        </p:spPr>
        <p:txBody>
          <a:bodyPr wrap="none" rtlCol="0">
            <a:spAutoFit/>
          </a:bodyPr>
          <a:lstStyle/>
          <a:p>
            <a:pPr algn="ctr"/>
            <a:r>
              <a:rPr lang="en-IN" sz="500" b="1" i="1" dirty="0" smtClean="0">
                <a:solidFill>
                  <a:srgbClr val="14B6F2"/>
                </a:solidFill>
                <a:effectLst>
                  <a:glow rad="101600">
                    <a:srgbClr val="BFD9F3"/>
                  </a:glow>
                </a:effectLst>
              </a:rPr>
              <a:t>90°</a:t>
            </a:r>
            <a:endParaRPr lang="en-IN" sz="500" b="1" i="1" dirty="0">
              <a:solidFill>
                <a:srgbClr val="14B6F2"/>
              </a:solidFill>
              <a:effectLst>
                <a:glow rad="101600">
                  <a:srgbClr val="BFD9F3"/>
                </a:glow>
              </a:effectLst>
            </a:endParaRPr>
          </a:p>
        </p:txBody>
      </p:sp>
      <p:sp>
        <p:nvSpPr>
          <p:cNvPr id="47" name="TextBox 46"/>
          <p:cNvSpPr txBox="1"/>
          <p:nvPr/>
        </p:nvSpPr>
        <p:spPr>
          <a:xfrm>
            <a:off x="2981747" y="5699049"/>
            <a:ext cx="280846" cy="169277"/>
          </a:xfrm>
          <a:prstGeom prst="rect">
            <a:avLst/>
          </a:prstGeom>
          <a:noFill/>
          <a:effectLst>
            <a:glow rad="101600">
              <a:schemeClr val="accent3">
                <a:satMod val="175000"/>
                <a:alpha val="40000"/>
              </a:schemeClr>
            </a:glow>
          </a:effectLst>
        </p:spPr>
        <p:txBody>
          <a:bodyPr wrap="none" rtlCol="0">
            <a:spAutoFit/>
          </a:bodyPr>
          <a:lstStyle/>
          <a:p>
            <a:pPr algn="ctr"/>
            <a:r>
              <a:rPr lang="en-IN" sz="500" b="1" i="1" dirty="0" smtClean="0">
                <a:solidFill>
                  <a:srgbClr val="14B6F2"/>
                </a:solidFill>
                <a:effectLst>
                  <a:glow rad="101600">
                    <a:srgbClr val="BFD9F3"/>
                  </a:glow>
                </a:effectLst>
              </a:rPr>
              <a:t>70°</a:t>
            </a:r>
            <a:endParaRPr lang="en-IN" sz="500" b="1" i="1" dirty="0">
              <a:solidFill>
                <a:srgbClr val="14B6F2"/>
              </a:solidFill>
              <a:effectLst>
                <a:glow rad="101600">
                  <a:srgbClr val="BFD9F3"/>
                </a:glow>
              </a:effectLst>
            </a:endParaRPr>
          </a:p>
        </p:txBody>
      </p:sp>
      <p:sp>
        <p:nvSpPr>
          <p:cNvPr id="48" name="TextBox 47"/>
          <p:cNvSpPr txBox="1"/>
          <p:nvPr/>
        </p:nvSpPr>
        <p:spPr>
          <a:xfrm>
            <a:off x="2801661" y="5484758"/>
            <a:ext cx="280846" cy="169277"/>
          </a:xfrm>
          <a:prstGeom prst="rect">
            <a:avLst/>
          </a:prstGeom>
          <a:noFill/>
          <a:effectLst>
            <a:glow rad="101600">
              <a:schemeClr val="accent3">
                <a:satMod val="175000"/>
                <a:alpha val="40000"/>
              </a:schemeClr>
            </a:glow>
          </a:effectLst>
        </p:spPr>
        <p:txBody>
          <a:bodyPr wrap="none" rtlCol="0">
            <a:spAutoFit/>
          </a:bodyPr>
          <a:lstStyle/>
          <a:p>
            <a:pPr algn="ctr"/>
            <a:r>
              <a:rPr lang="en-IN" sz="500" b="1" i="1" dirty="0" smtClean="0">
                <a:solidFill>
                  <a:srgbClr val="14B6F2"/>
                </a:solidFill>
                <a:effectLst>
                  <a:glow rad="101600">
                    <a:srgbClr val="BFD9F3"/>
                  </a:glow>
                </a:effectLst>
              </a:rPr>
              <a:t>10°</a:t>
            </a:r>
            <a:endParaRPr lang="en-IN" sz="500" b="1" i="1" dirty="0">
              <a:solidFill>
                <a:srgbClr val="14B6F2"/>
              </a:solidFill>
              <a:effectLst>
                <a:glow rad="101600">
                  <a:srgbClr val="BFD9F3"/>
                </a:glow>
              </a:effectLst>
            </a:endParaRPr>
          </a:p>
        </p:txBody>
      </p:sp>
      <p:sp>
        <p:nvSpPr>
          <p:cNvPr id="49" name="TextBox 48"/>
          <p:cNvSpPr txBox="1"/>
          <p:nvPr/>
        </p:nvSpPr>
        <p:spPr>
          <a:xfrm>
            <a:off x="2794124" y="4317042"/>
            <a:ext cx="280846" cy="169277"/>
          </a:xfrm>
          <a:prstGeom prst="rect">
            <a:avLst/>
          </a:prstGeom>
          <a:noFill/>
          <a:effectLst>
            <a:glow rad="101600">
              <a:schemeClr val="accent3">
                <a:satMod val="175000"/>
                <a:alpha val="40000"/>
              </a:schemeClr>
            </a:glow>
          </a:effectLst>
        </p:spPr>
        <p:txBody>
          <a:bodyPr wrap="none" rtlCol="0">
            <a:spAutoFit/>
          </a:bodyPr>
          <a:lstStyle/>
          <a:p>
            <a:pPr algn="ctr"/>
            <a:r>
              <a:rPr lang="en-IN" sz="500" b="1" i="1" dirty="0" smtClean="0">
                <a:solidFill>
                  <a:srgbClr val="14B6F2"/>
                </a:solidFill>
                <a:effectLst>
                  <a:glow rad="101600">
                    <a:srgbClr val="BFD9F3"/>
                  </a:glow>
                </a:effectLst>
              </a:rPr>
              <a:t>20°</a:t>
            </a:r>
            <a:endParaRPr lang="en-IN" sz="500" b="1" i="1" dirty="0">
              <a:solidFill>
                <a:srgbClr val="14B6F2"/>
              </a:solidFill>
              <a:effectLst>
                <a:glow rad="101600">
                  <a:srgbClr val="BFD9F3"/>
                </a:glow>
              </a:effectLst>
            </a:endParaRPr>
          </a:p>
        </p:txBody>
      </p:sp>
      <p:sp>
        <p:nvSpPr>
          <p:cNvPr id="50" name="TextBox 49"/>
          <p:cNvSpPr txBox="1"/>
          <p:nvPr/>
        </p:nvSpPr>
        <p:spPr>
          <a:xfrm>
            <a:off x="5387150" y="2453617"/>
            <a:ext cx="314510" cy="184666"/>
          </a:xfrm>
          <a:prstGeom prst="rect">
            <a:avLst/>
          </a:prstGeom>
          <a:noFill/>
        </p:spPr>
        <p:txBody>
          <a:bodyPr wrap="none" rtlCol="0">
            <a:spAutoFit/>
          </a:bodyPr>
          <a:lstStyle/>
          <a:p>
            <a:r>
              <a:rPr lang="en-IN" sz="600" b="1" dirty="0" smtClean="0"/>
              <a:t>250</a:t>
            </a:r>
            <a:endParaRPr lang="en-IN" sz="600" b="1" dirty="0"/>
          </a:p>
        </p:txBody>
      </p:sp>
      <p:sp>
        <p:nvSpPr>
          <p:cNvPr id="51" name="TextBox 50"/>
          <p:cNvSpPr txBox="1"/>
          <p:nvPr/>
        </p:nvSpPr>
        <p:spPr>
          <a:xfrm>
            <a:off x="5787499" y="2455130"/>
            <a:ext cx="527709" cy="184666"/>
          </a:xfrm>
          <a:prstGeom prst="rect">
            <a:avLst/>
          </a:prstGeom>
          <a:noFill/>
        </p:spPr>
        <p:txBody>
          <a:bodyPr wrap="none" rtlCol="0">
            <a:spAutoFit/>
          </a:bodyPr>
          <a:lstStyle/>
          <a:p>
            <a:r>
              <a:rPr lang="en-IN" sz="600" b="1" dirty="0" smtClean="0"/>
              <a:t>500 Miles</a:t>
            </a:r>
            <a:endParaRPr lang="en-IN" sz="600" b="1" dirty="0"/>
          </a:p>
        </p:txBody>
      </p:sp>
      <p:sp>
        <p:nvSpPr>
          <p:cNvPr id="52" name="TextBox 51"/>
          <p:cNvSpPr txBox="1"/>
          <p:nvPr/>
        </p:nvSpPr>
        <p:spPr>
          <a:xfrm>
            <a:off x="5481226" y="2627138"/>
            <a:ext cx="734496" cy="184666"/>
          </a:xfrm>
          <a:prstGeom prst="rect">
            <a:avLst/>
          </a:prstGeom>
          <a:noFill/>
        </p:spPr>
        <p:txBody>
          <a:bodyPr wrap="none" rtlCol="0">
            <a:spAutoFit/>
          </a:bodyPr>
          <a:lstStyle/>
          <a:p>
            <a:r>
              <a:rPr lang="en-IN" sz="600" b="1" dirty="0" smtClean="0"/>
              <a:t>500 </a:t>
            </a:r>
            <a:r>
              <a:rPr lang="en-IN" sz="600" b="1" dirty="0" err="1" smtClean="0"/>
              <a:t>Kilometers</a:t>
            </a:r>
            <a:endParaRPr lang="en-IN" sz="600" b="1" dirty="0"/>
          </a:p>
        </p:txBody>
      </p:sp>
      <p:sp>
        <p:nvSpPr>
          <p:cNvPr id="53" name="TextBox 52"/>
          <p:cNvSpPr txBox="1"/>
          <p:nvPr/>
        </p:nvSpPr>
        <p:spPr>
          <a:xfrm>
            <a:off x="5218993" y="2625633"/>
            <a:ext cx="314510" cy="184666"/>
          </a:xfrm>
          <a:prstGeom prst="rect">
            <a:avLst/>
          </a:prstGeom>
          <a:noFill/>
        </p:spPr>
        <p:txBody>
          <a:bodyPr wrap="none" rtlCol="0">
            <a:spAutoFit/>
          </a:bodyPr>
          <a:lstStyle/>
          <a:p>
            <a:r>
              <a:rPr lang="en-IN" sz="600" b="1" dirty="0" smtClean="0"/>
              <a:t>250</a:t>
            </a:r>
            <a:endParaRPr lang="en-IN" sz="600" b="1" dirty="0"/>
          </a:p>
        </p:txBody>
      </p:sp>
      <p:sp>
        <p:nvSpPr>
          <p:cNvPr id="54" name="TextBox 53"/>
          <p:cNvSpPr txBox="1"/>
          <p:nvPr/>
        </p:nvSpPr>
        <p:spPr>
          <a:xfrm>
            <a:off x="4994733" y="2625633"/>
            <a:ext cx="227948" cy="184666"/>
          </a:xfrm>
          <a:prstGeom prst="rect">
            <a:avLst/>
          </a:prstGeom>
          <a:noFill/>
        </p:spPr>
        <p:txBody>
          <a:bodyPr wrap="none" rtlCol="0">
            <a:spAutoFit/>
          </a:bodyPr>
          <a:lstStyle/>
          <a:p>
            <a:r>
              <a:rPr lang="en-IN" sz="600" b="1" dirty="0" smtClean="0"/>
              <a:t>0</a:t>
            </a:r>
            <a:endParaRPr lang="en-IN" sz="600" b="1" dirty="0"/>
          </a:p>
        </p:txBody>
      </p:sp>
      <p:cxnSp>
        <p:nvCxnSpPr>
          <p:cNvPr id="55" name="Straight Connector 54"/>
          <p:cNvCxnSpPr/>
          <p:nvPr/>
        </p:nvCxnSpPr>
        <p:spPr>
          <a:xfrm>
            <a:off x="5307346" y="3378232"/>
            <a:ext cx="52848" cy="9839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5318127" y="4090987"/>
            <a:ext cx="3966" cy="20641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5307441" y="3379859"/>
            <a:ext cx="52848" cy="9839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5318222" y="4092614"/>
            <a:ext cx="3966" cy="206415"/>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2759445" y="5881026"/>
            <a:ext cx="1018227" cy="323165"/>
          </a:xfrm>
          <a:prstGeom prst="rect">
            <a:avLst/>
          </a:prstGeom>
          <a:noFill/>
        </p:spPr>
        <p:txBody>
          <a:bodyPr wrap="none" rtlCol="0">
            <a:spAutoFit/>
          </a:bodyPr>
          <a:lstStyle/>
          <a:p>
            <a:r>
              <a:rPr lang="en-IN" sz="750" b="1" dirty="0">
                <a:latin typeface="Arial Black" panose="020B0A04020102020204" pitchFamily="34" charset="0"/>
              </a:rPr>
              <a:t>Indo-European</a:t>
            </a:r>
          </a:p>
          <a:p>
            <a:r>
              <a:rPr lang="en-IN" sz="750" b="1" dirty="0">
                <a:latin typeface="Arial Black" panose="020B0A04020102020204" pitchFamily="34" charset="0"/>
              </a:rPr>
              <a:t>language family</a:t>
            </a:r>
          </a:p>
        </p:txBody>
      </p:sp>
      <p:sp>
        <p:nvSpPr>
          <p:cNvPr id="62" name="TextBox 61"/>
          <p:cNvSpPr txBox="1"/>
          <p:nvPr/>
        </p:nvSpPr>
        <p:spPr>
          <a:xfrm>
            <a:off x="3850433" y="5867703"/>
            <a:ext cx="1441420" cy="207749"/>
          </a:xfrm>
          <a:prstGeom prst="rect">
            <a:avLst/>
          </a:prstGeom>
          <a:noFill/>
        </p:spPr>
        <p:txBody>
          <a:bodyPr wrap="none" rtlCol="0">
            <a:spAutoFit/>
          </a:bodyPr>
          <a:lstStyle/>
          <a:p>
            <a:r>
              <a:rPr lang="en-IN" sz="750" b="1" dirty="0">
                <a:latin typeface="Arial Black" panose="020B0A04020102020204" pitchFamily="34" charset="0"/>
              </a:rPr>
              <a:t>Other language families</a:t>
            </a:r>
          </a:p>
        </p:txBody>
      </p:sp>
      <p:sp>
        <p:nvSpPr>
          <p:cNvPr id="63" name="TextBox 62"/>
          <p:cNvSpPr txBox="1"/>
          <p:nvPr/>
        </p:nvSpPr>
        <p:spPr>
          <a:xfrm>
            <a:off x="3001483" y="6157327"/>
            <a:ext cx="441146" cy="215444"/>
          </a:xfrm>
          <a:prstGeom prst="rect">
            <a:avLst/>
          </a:prstGeom>
          <a:noFill/>
        </p:spPr>
        <p:txBody>
          <a:bodyPr wrap="none" rtlCol="0">
            <a:spAutoFit/>
          </a:bodyPr>
          <a:lstStyle/>
          <a:p>
            <a:r>
              <a:rPr lang="en-IN" sz="800" b="1" dirty="0"/>
              <a:t>Hindi</a:t>
            </a:r>
          </a:p>
        </p:txBody>
      </p:sp>
      <p:sp>
        <p:nvSpPr>
          <p:cNvPr id="64" name="TextBox 63"/>
          <p:cNvSpPr txBox="1"/>
          <p:nvPr/>
        </p:nvSpPr>
        <p:spPr>
          <a:xfrm>
            <a:off x="3001483" y="6333843"/>
            <a:ext cx="458780" cy="215444"/>
          </a:xfrm>
          <a:prstGeom prst="rect">
            <a:avLst/>
          </a:prstGeom>
          <a:noFill/>
        </p:spPr>
        <p:txBody>
          <a:bodyPr wrap="none" rtlCol="0">
            <a:spAutoFit/>
          </a:bodyPr>
          <a:lstStyle/>
          <a:p>
            <a:r>
              <a:rPr lang="en-IN" sz="800" b="1" dirty="0" smtClean="0"/>
              <a:t>Other</a:t>
            </a:r>
            <a:endParaRPr lang="en-IN" sz="800" b="1" dirty="0"/>
          </a:p>
        </p:txBody>
      </p:sp>
      <p:sp>
        <p:nvSpPr>
          <p:cNvPr id="65" name="TextBox 64"/>
          <p:cNvSpPr txBox="1"/>
          <p:nvPr/>
        </p:nvSpPr>
        <p:spPr>
          <a:xfrm>
            <a:off x="4094260" y="6027004"/>
            <a:ext cx="886781" cy="215444"/>
          </a:xfrm>
          <a:prstGeom prst="rect">
            <a:avLst/>
          </a:prstGeom>
          <a:noFill/>
        </p:spPr>
        <p:txBody>
          <a:bodyPr wrap="none" rtlCol="0">
            <a:spAutoFit/>
          </a:bodyPr>
          <a:lstStyle/>
          <a:p>
            <a:r>
              <a:rPr lang="en-IN" sz="800" b="1" dirty="0"/>
              <a:t>Austro-Asiatic</a:t>
            </a:r>
          </a:p>
        </p:txBody>
      </p:sp>
      <p:sp>
        <p:nvSpPr>
          <p:cNvPr id="66" name="TextBox 65"/>
          <p:cNvSpPr txBox="1"/>
          <p:nvPr/>
        </p:nvSpPr>
        <p:spPr>
          <a:xfrm>
            <a:off x="4094260" y="6195423"/>
            <a:ext cx="654346" cy="215444"/>
          </a:xfrm>
          <a:prstGeom prst="rect">
            <a:avLst/>
          </a:prstGeom>
          <a:noFill/>
        </p:spPr>
        <p:txBody>
          <a:bodyPr wrap="none" rtlCol="0">
            <a:spAutoFit/>
          </a:bodyPr>
          <a:lstStyle/>
          <a:p>
            <a:r>
              <a:rPr lang="en-IN" sz="800" b="1" dirty="0"/>
              <a:t>Dravidian</a:t>
            </a:r>
          </a:p>
        </p:txBody>
      </p:sp>
      <p:sp>
        <p:nvSpPr>
          <p:cNvPr id="67" name="TextBox 66"/>
          <p:cNvSpPr txBox="1"/>
          <p:nvPr/>
        </p:nvSpPr>
        <p:spPr>
          <a:xfrm>
            <a:off x="4094260" y="6367530"/>
            <a:ext cx="806631" cy="215444"/>
          </a:xfrm>
          <a:prstGeom prst="rect">
            <a:avLst/>
          </a:prstGeom>
          <a:noFill/>
        </p:spPr>
        <p:txBody>
          <a:bodyPr wrap="none" rtlCol="0">
            <a:spAutoFit/>
          </a:bodyPr>
          <a:lstStyle/>
          <a:p>
            <a:r>
              <a:rPr lang="en-IN" sz="800" b="1" dirty="0"/>
              <a:t>Sino-Tibetan</a:t>
            </a:r>
          </a:p>
        </p:txBody>
      </p:sp>
      <p:sp>
        <p:nvSpPr>
          <p:cNvPr id="68" name="TextBox 67"/>
          <p:cNvSpPr txBox="1"/>
          <p:nvPr/>
        </p:nvSpPr>
        <p:spPr>
          <a:xfrm>
            <a:off x="5103382" y="6072402"/>
            <a:ext cx="530915" cy="184666"/>
          </a:xfrm>
          <a:prstGeom prst="rect">
            <a:avLst/>
          </a:prstGeom>
          <a:noFill/>
        </p:spPr>
        <p:txBody>
          <a:bodyPr wrap="none" rtlCol="0">
            <a:spAutoFit/>
          </a:bodyPr>
          <a:lstStyle/>
          <a:p>
            <a:r>
              <a:rPr lang="en-IN" sz="600" b="1" dirty="0"/>
              <a:t>BENGALI</a:t>
            </a:r>
          </a:p>
        </p:txBody>
      </p:sp>
      <p:sp>
        <p:nvSpPr>
          <p:cNvPr id="69" name="TextBox 68"/>
          <p:cNvSpPr txBox="1"/>
          <p:nvPr/>
        </p:nvSpPr>
        <p:spPr>
          <a:xfrm>
            <a:off x="5157030" y="6182864"/>
            <a:ext cx="399468" cy="192360"/>
          </a:xfrm>
          <a:prstGeom prst="rect">
            <a:avLst/>
          </a:prstGeom>
          <a:noFill/>
        </p:spPr>
        <p:txBody>
          <a:bodyPr wrap="none" rtlCol="0">
            <a:spAutoFit/>
          </a:bodyPr>
          <a:lstStyle/>
          <a:p>
            <a:r>
              <a:rPr lang="en-IN" sz="650" b="1" dirty="0"/>
              <a:t>Bodo</a:t>
            </a:r>
          </a:p>
        </p:txBody>
      </p:sp>
      <p:sp>
        <p:nvSpPr>
          <p:cNvPr id="70" name="TextBox 69"/>
          <p:cNvSpPr txBox="1"/>
          <p:nvPr/>
        </p:nvSpPr>
        <p:spPr>
          <a:xfrm>
            <a:off x="5483199" y="5871501"/>
            <a:ext cx="933269" cy="215444"/>
          </a:xfrm>
          <a:prstGeom prst="rect">
            <a:avLst/>
          </a:prstGeom>
          <a:noFill/>
        </p:spPr>
        <p:txBody>
          <a:bodyPr wrap="none" rtlCol="0">
            <a:spAutoFit/>
          </a:bodyPr>
          <a:lstStyle/>
          <a:p>
            <a:r>
              <a:rPr lang="en-IN" sz="800" b="1" dirty="0"/>
              <a:t>State boundary</a:t>
            </a:r>
          </a:p>
        </p:txBody>
      </p:sp>
      <p:sp>
        <p:nvSpPr>
          <p:cNvPr id="72" name="TextBox 71"/>
          <p:cNvSpPr txBox="1"/>
          <p:nvPr/>
        </p:nvSpPr>
        <p:spPr>
          <a:xfrm>
            <a:off x="5487408" y="6032549"/>
            <a:ext cx="705642" cy="338554"/>
          </a:xfrm>
          <a:prstGeom prst="rect">
            <a:avLst/>
          </a:prstGeom>
          <a:noFill/>
        </p:spPr>
        <p:txBody>
          <a:bodyPr wrap="none" rtlCol="0">
            <a:spAutoFit/>
          </a:bodyPr>
          <a:lstStyle/>
          <a:p>
            <a:r>
              <a:rPr lang="en-IN" sz="800" b="1" dirty="0"/>
              <a:t>Scheduled</a:t>
            </a:r>
          </a:p>
          <a:p>
            <a:r>
              <a:rPr lang="en-IN" sz="800" b="1" dirty="0"/>
              <a:t>language</a:t>
            </a:r>
          </a:p>
        </p:txBody>
      </p:sp>
      <p:sp>
        <p:nvSpPr>
          <p:cNvPr id="73" name="TextBox 72"/>
          <p:cNvSpPr txBox="1"/>
          <p:nvPr/>
        </p:nvSpPr>
        <p:spPr>
          <a:xfrm>
            <a:off x="4152082" y="5667396"/>
            <a:ext cx="670376" cy="200055"/>
          </a:xfrm>
          <a:prstGeom prst="rect">
            <a:avLst/>
          </a:prstGeom>
          <a:noFill/>
          <a:effectLst>
            <a:glow rad="76200">
              <a:schemeClr val="accent1">
                <a:lumMod val="20000"/>
                <a:lumOff val="80000"/>
                <a:alpha val="40000"/>
              </a:schemeClr>
            </a:glow>
          </a:effectLst>
        </p:spPr>
        <p:txBody>
          <a:bodyPr wrap="none" rtlCol="0">
            <a:spAutoFit/>
          </a:bodyPr>
          <a:lstStyle/>
          <a:p>
            <a:pPr lvl="1"/>
            <a:r>
              <a:rPr lang="pt-BR" sz="700" b="1" dirty="0">
                <a:solidFill>
                  <a:srgbClr val="5E676E"/>
                </a:solidFill>
                <a:effectLst>
                  <a:glow rad="50800">
                    <a:srgbClr val="FEF9F4">
                      <a:alpha val="68000"/>
                    </a:srgbClr>
                  </a:glow>
                </a:effectLst>
              </a:rPr>
              <a:t>SRI LANKA</a:t>
            </a:r>
            <a:endParaRPr lang="en-IN" sz="700" b="1" dirty="0">
              <a:solidFill>
                <a:srgbClr val="5E676E"/>
              </a:solidFill>
              <a:effectLst>
                <a:glow rad="50800">
                  <a:srgbClr val="FEF9F4">
                    <a:alpha val="68000"/>
                  </a:srgbClr>
                </a:glow>
              </a:effectLst>
            </a:endParaRPr>
          </a:p>
        </p:txBody>
      </p:sp>
    </p:spTree>
    <p:extLst>
      <p:ext uri="{BB962C8B-B14F-4D97-AF65-F5344CB8AC3E}">
        <p14:creationId xmlns:p14="http://schemas.microsoft.com/office/powerpoint/2010/main" val="23699666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p:txBody>
          <a:bodyPr/>
          <a:lstStyle/>
          <a:p>
            <a:r>
              <a:rPr lang="en-US" altLang="en-US" sz="3400" dirty="0"/>
              <a:t>5.1.4 Distribution of Indo-European Languages </a:t>
            </a:r>
            <a:r>
              <a:rPr lang="en-US" altLang="en-US" sz="2000" b="0" dirty="0"/>
              <a:t>(4 of 5)</a:t>
            </a:r>
            <a:endParaRPr lang="en-US" sz="2000" b="0" dirty="0"/>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a:xfrm>
            <a:off x="457200" y="1556327"/>
            <a:ext cx="8229600" cy="1456504"/>
          </a:xfrm>
        </p:spPr>
        <p:txBody>
          <a:bodyPr/>
          <a:lstStyle/>
          <a:p>
            <a:pPr marL="432" indent="0">
              <a:buNone/>
            </a:pPr>
            <a:r>
              <a:rPr lang="en-US" b="1" dirty="0"/>
              <a:t>Figure 5-12:</a:t>
            </a:r>
            <a:r>
              <a:rPr lang="en-US" dirty="0"/>
              <a:t> The Germanic branch is subdivided into North and West Germanic language groups. English is part of the West Germanic group. Slavic is divided into several groups, including a Baltic group.</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1781" y="3087497"/>
            <a:ext cx="2620439" cy="3467043"/>
          </a:xfrm>
          <a:prstGeom prst="rect">
            <a:avLst/>
          </a:prstGeom>
        </p:spPr>
      </p:pic>
      <p:sp>
        <p:nvSpPr>
          <p:cNvPr id="7" name="TextBox 6"/>
          <p:cNvSpPr txBox="1"/>
          <p:nvPr/>
        </p:nvSpPr>
        <p:spPr>
          <a:xfrm rot="1031709">
            <a:off x="3199500" y="4483724"/>
            <a:ext cx="263213" cy="153888"/>
          </a:xfrm>
          <a:prstGeom prst="rect">
            <a:avLst/>
          </a:prstGeom>
          <a:noFill/>
          <a:effectLst>
            <a:glow rad="101600">
              <a:schemeClr val="accent3">
                <a:satMod val="175000"/>
                <a:alpha val="40000"/>
              </a:schemeClr>
            </a:glow>
          </a:effectLst>
        </p:spPr>
        <p:txBody>
          <a:bodyPr wrap="none" rtlCol="0">
            <a:spAutoFit/>
          </a:bodyPr>
          <a:lstStyle/>
          <a:p>
            <a:pPr algn="ctr"/>
            <a:r>
              <a:rPr lang="en-IN" sz="400" b="1" i="1" dirty="0" smtClean="0">
                <a:solidFill>
                  <a:srgbClr val="14B6F2"/>
                </a:solidFill>
                <a:effectLst>
                  <a:glow rad="101600">
                    <a:srgbClr val="BFD9F3"/>
                  </a:glow>
                </a:effectLst>
              </a:rPr>
              <a:t>50°</a:t>
            </a:r>
            <a:endParaRPr lang="en-IN" sz="400" b="1" i="1" dirty="0">
              <a:solidFill>
                <a:srgbClr val="14B6F2"/>
              </a:solidFill>
              <a:effectLst>
                <a:glow rad="101600">
                  <a:srgbClr val="BFD9F3"/>
                </a:glow>
              </a:effectLst>
            </a:endParaRPr>
          </a:p>
        </p:txBody>
      </p:sp>
      <p:sp>
        <p:nvSpPr>
          <p:cNvPr id="8" name="TextBox 7"/>
          <p:cNvSpPr txBox="1"/>
          <p:nvPr/>
        </p:nvSpPr>
        <p:spPr>
          <a:xfrm>
            <a:off x="3182832" y="5114760"/>
            <a:ext cx="263213" cy="153888"/>
          </a:xfrm>
          <a:prstGeom prst="rect">
            <a:avLst/>
          </a:prstGeom>
          <a:noFill/>
          <a:effectLst>
            <a:glow rad="101600">
              <a:schemeClr val="accent3">
                <a:satMod val="175000"/>
                <a:alpha val="40000"/>
              </a:schemeClr>
            </a:glow>
          </a:effectLst>
        </p:spPr>
        <p:txBody>
          <a:bodyPr wrap="none" rtlCol="0">
            <a:spAutoFit/>
          </a:bodyPr>
          <a:lstStyle/>
          <a:p>
            <a:pPr algn="ctr"/>
            <a:r>
              <a:rPr lang="en-IN" sz="400" b="1" i="1" dirty="0" smtClean="0">
                <a:solidFill>
                  <a:srgbClr val="14B6F2"/>
                </a:solidFill>
                <a:effectLst>
                  <a:glow rad="101600">
                    <a:srgbClr val="BFD9F3"/>
                  </a:glow>
                </a:effectLst>
              </a:rPr>
              <a:t>10°</a:t>
            </a:r>
            <a:endParaRPr lang="en-IN" sz="400" b="1" i="1" dirty="0">
              <a:solidFill>
                <a:srgbClr val="14B6F2"/>
              </a:solidFill>
              <a:effectLst>
                <a:glow rad="101600">
                  <a:srgbClr val="BFD9F3"/>
                </a:glow>
              </a:effectLst>
            </a:endParaRPr>
          </a:p>
        </p:txBody>
      </p:sp>
      <p:sp>
        <p:nvSpPr>
          <p:cNvPr id="9" name="TextBox 8"/>
          <p:cNvSpPr txBox="1"/>
          <p:nvPr/>
        </p:nvSpPr>
        <p:spPr>
          <a:xfrm>
            <a:off x="3464229" y="3055739"/>
            <a:ext cx="263214" cy="153888"/>
          </a:xfrm>
          <a:prstGeom prst="rect">
            <a:avLst/>
          </a:prstGeom>
          <a:noFill/>
          <a:effectLst>
            <a:glow rad="101600">
              <a:schemeClr val="accent3">
                <a:satMod val="175000"/>
                <a:alpha val="40000"/>
              </a:schemeClr>
            </a:glow>
          </a:effectLst>
        </p:spPr>
        <p:txBody>
          <a:bodyPr wrap="none" rtlCol="0">
            <a:spAutoFit/>
          </a:bodyPr>
          <a:lstStyle/>
          <a:p>
            <a:pPr algn="ctr"/>
            <a:r>
              <a:rPr lang="en-IN" sz="400" b="1" i="1" dirty="0">
                <a:solidFill>
                  <a:srgbClr val="14B6F2"/>
                </a:solidFill>
                <a:effectLst>
                  <a:glow rad="101600">
                    <a:srgbClr val="BFD9F3"/>
                  </a:glow>
                </a:effectLst>
              </a:rPr>
              <a:t>2</a:t>
            </a:r>
            <a:r>
              <a:rPr lang="en-IN" sz="400" b="1" i="1" dirty="0" smtClean="0">
                <a:solidFill>
                  <a:srgbClr val="14B6F2"/>
                </a:solidFill>
                <a:effectLst>
                  <a:glow rad="101600">
                    <a:srgbClr val="BFD9F3"/>
                  </a:glow>
                </a:effectLst>
              </a:rPr>
              <a:t>0°</a:t>
            </a:r>
            <a:endParaRPr lang="en-IN" sz="400" b="1" i="1" dirty="0">
              <a:solidFill>
                <a:srgbClr val="14B6F2"/>
              </a:solidFill>
              <a:effectLst>
                <a:glow rad="101600">
                  <a:srgbClr val="BFD9F3"/>
                </a:glow>
              </a:effectLst>
            </a:endParaRPr>
          </a:p>
        </p:txBody>
      </p:sp>
      <p:sp>
        <p:nvSpPr>
          <p:cNvPr id="10" name="TextBox 9"/>
          <p:cNvSpPr txBox="1"/>
          <p:nvPr/>
        </p:nvSpPr>
        <p:spPr>
          <a:xfrm rot="1185470">
            <a:off x="3633356" y="3071888"/>
            <a:ext cx="263214" cy="153888"/>
          </a:xfrm>
          <a:prstGeom prst="rect">
            <a:avLst/>
          </a:prstGeom>
          <a:noFill/>
          <a:effectLst>
            <a:glow rad="101600">
              <a:schemeClr val="accent3">
                <a:satMod val="175000"/>
                <a:alpha val="40000"/>
              </a:schemeClr>
            </a:glow>
          </a:effectLst>
        </p:spPr>
        <p:txBody>
          <a:bodyPr wrap="none" rtlCol="0">
            <a:spAutoFit/>
          </a:bodyPr>
          <a:lstStyle/>
          <a:p>
            <a:pPr algn="ctr"/>
            <a:r>
              <a:rPr lang="en-IN" sz="400" b="1" i="1" dirty="0" smtClean="0">
                <a:solidFill>
                  <a:srgbClr val="14B6F2"/>
                </a:solidFill>
                <a:effectLst>
                  <a:glow rad="101600">
                    <a:srgbClr val="BFD9F3"/>
                  </a:glow>
                </a:effectLst>
              </a:rPr>
              <a:t>70°</a:t>
            </a:r>
            <a:endParaRPr lang="en-IN" sz="400" b="1" i="1" dirty="0">
              <a:solidFill>
                <a:srgbClr val="14B6F2"/>
              </a:solidFill>
              <a:effectLst>
                <a:glow rad="101600">
                  <a:srgbClr val="BFD9F3"/>
                </a:glow>
              </a:effectLst>
            </a:endParaRPr>
          </a:p>
        </p:txBody>
      </p:sp>
      <p:sp>
        <p:nvSpPr>
          <p:cNvPr id="11" name="TextBox 10"/>
          <p:cNvSpPr txBox="1"/>
          <p:nvPr/>
        </p:nvSpPr>
        <p:spPr>
          <a:xfrm>
            <a:off x="3744546" y="3059161"/>
            <a:ext cx="263214" cy="153888"/>
          </a:xfrm>
          <a:prstGeom prst="rect">
            <a:avLst/>
          </a:prstGeom>
          <a:noFill/>
          <a:effectLst>
            <a:glow rad="101600">
              <a:schemeClr val="accent3">
                <a:satMod val="175000"/>
                <a:alpha val="40000"/>
              </a:schemeClr>
            </a:glow>
          </a:effectLst>
        </p:spPr>
        <p:txBody>
          <a:bodyPr wrap="none" rtlCol="0">
            <a:spAutoFit/>
          </a:bodyPr>
          <a:lstStyle/>
          <a:p>
            <a:pPr algn="ctr"/>
            <a:r>
              <a:rPr lang="en-IN" sz="400" b="1" i="1" dirty="0" smtClean="0">
                <a:solidFill>
                  <a:srgbClr val="14B6F2"/>
                </a:solidFill>
                <a:effectLst>
                  <a:glow rad="101600">
                    <a:srgbClr val="BFD9F3"/>
                  </a:glow>
                </a:effectLst>
              </a:rPr>
              <a:t>10°</a:t>
            </a:r>
            <a:endParaRPr lang="en-IN" sz="400" b="1" i="1" dirty="0">
              <a:solidFill>
                <a:srgbClr val="14B6F2"/>
              </a:solidFill>
              <a:effectLst>
                <a:glow rad="101600">
                  <a:srgbClr val="BFD9F3"/>
                </a:glow>
              </a:effectLst>
            </a:endParaRPr>
          </a:p>
        </p:txBody>
      </p:sp>
      <p:sp>
        <p:nvSpPr>
          <p:cNvPr id="12" name="TextBox 11"/>
          <p:cNvSpPr txBox="1"/>
          <p:nvPr/>
        </p:nvSpPr>
        <p:spPr>
          <a:xfrm>
            <a:off x="4024863" y="3059161"/>
            <a:ext cx="234359" cy="153888"/>
          </a:xfrm>
          <a:prstGeom prst="rect">
            <a:avLst/>
          </a:prstGeom>
          <a:noFill/>
          <a:effectLst>
            <a:glow rad="101600">
              <a:schemeClr val="accent3">
                <a:satMod val="175000"/>
                <a:alpha val="40000"/>
              </a:schemeClr>
            </a:glow>
          </a:effectLst>
        </p:spPr>
        <p:txBody>
          <a:bodyPr wrap="none" rtlCol="0">
            <a:spAutoFit/>
          </a:bodyPr>
          <a:lstStyle/>
          <a:p>
            <a:pPr algn="ctr"/>
            <a:r>
              <a:rPr lang="en-IN" sz="400" b="1" i="1" dirty="0" smtClean="0">
                <a:solidFill>
                  <a:srgbClr val="14B6F2"/>
                </a:solidFill>
                <a:effectLst>
                  <a:glow rad="101600">
                    <a:srgbClr val="BFD9F3"/>
                  </a:glow>
                </a:effectLst>
              </a:rPr>
              <a:t>0°</a:t>
            </a:r>
            <a:endParaRPr lang="en-IN" sz="400" b="1" i="1" dirty="0">
              <a:solidFill>
                <a:srgbClr val="14B6F2"/>
              </a:solidFill>
              <a:effectLst>
                <a:glow rad="101600">
                  <a:srgbClr val="BFD9F3"/>
                </a:glow>
              </a:effectLst>
            </a:endParaRPr>
          </a:p>
        </p:txBody>
      </p:sp>
      <p:sp>
        <p:nvSpPr>
          <p:cNvPr id="13" name="TextBox 12"/>
          <p:cNvSpPr txBox="1"/>
          <p:nvPr/>
        </p:nvSpPr>
        <p:spPr>
          <a:xfrm>
            <a:off x="4260827" y="3059161"/>
            <a:ext cx="263214" cy="153888"/>
          </a:xfrm>
          <a:prstGeom prst="rect">
            <a:avLst/>
          </a:prstGeom>
          <a:noFill/>
          <a:effectLst>
            <a:glow rad="101600">
              <a:schemeClr val="accent3">
                <a:satMod val="175000"/>
                <a:alpha val="40000"/>
              </a:schemeClr>
            </a:glow>
          </a:effectLst>
        </p:spPr>
        <p:txBody>
          <a:bodyPr wrap="none" rtlCol="0">
            <a:spAutoFit/>
          </a:bodyPr>
          <a:lstStyle/>
          <a:p>
            <a:pPr algn="ctr"/>
            <a:r>
              <a:rPr lang="en-IN" sz="400" b="1" i="1" dirty="0" smtClean="0">
                <a:solidFill>
                  <a:srgbClr val="14B6F2"/>
                </a:solidFill>
                <a:effectLst>
                  <a:glow rad="101600">
                    <a:srgbClr val="BFD9F3"/>
                  </a:glow>
                </a:effectLst>
              </a:rPr>
              <a:t>10°</a:t>
            </a:r>
            <a:endParaRPr lang="en-IN" sz="400" b="1" i="1" dirty="0">
              <a:solidFill>
                <a:srgbClr val="14B6F2"/>
              </a:solidFill>
              <a:effectLst>
                <a:glow rad="101600">
                  <a:srgbClr val="BFD9F3"/>
                </a:glow>
              </a:effectLst>
            </a:endParaRPr>
          </a:p>
        </p:txBody>
      </p:sp>
      <p:sp>
        <p:nvSpPr>
          <p:cNvPr id="14" name="TextBox 13"/>
          <p:cNvSpPr txBox="1"/>
          <p:nvPr/>
        </p:nvSpPr>
        <p:spPr>
          <a:xfrm>
            <a:off x="4513544" y="3063339"/>
            <a:ext cx="263214" cy="153888"/>
          </a:xfrm>
          <a:prstGeom prst="rect">
            <a:avLst/>
          </a:prstGeom>
          <a:noFill/>
          <a:effectLst>
            <a:glow rad="101600">
              <a:schemeClr val="accent3">
                <a:satMod val="175000"/>
                <a:alpha val="40000"/>
              </a:schemeClr>
            </a:glow>
          </a:effectLst>
        </p:spPr>
        <p:txBody>
          <a:bodyPr wrap="none" rtlCol="0">
            <a:spAutoFit/>
          </a:bodyPr>
          <a:lstStyle/>
          <a:p>
            <a:pPr algn="ctr"/>
            <a:r>
              <a:rPr lang="en-IN" sz="400" b="1" i="1" dirty="0" smtClean="0">
                <a:solidFill>
                  <a:srgbClr val="14B6F2"/>
                </a:solidFill>
                <a:effectLst>
                  <a:glow rad="101600">
                    <a:srgbClr val="BFD9F3"/>
                  </a:glow>
                </a:effectLst>
              </a:rPr>
              <a:t>20°</a:t>
            </a:r>
            <a:endParaRPr lang="en-IN" sz="400" b="1" i="1" dirty="0">
              <a:solidFill>
                <a:srgbClr val="14B6F2"/>
              </a:solidFill>
              <a:effectLst>
                <a:glow rad="101600">
                  <a:srgbClr val="BFD9F3"/>
                </a:glow>
              </a:effectLst>
            </a:endParaRPr>
          </a:p>
        </p:txBody>
      </p:sp>
      <p:sp>
        <p:nvSpPr>
          <p:cNvPr id="15" name="TextBox 14"/>
          <p:cNvSpPr txBox="1"/>
          <p:nvPr/>
        </p:nvSpPr>
        <p:spPr>
          <a:xfrm>
            <a:off x="5061513" y="3055739"/>
            <a:ext cx="263214" cy="153888"/>
          </a:xfrm>
          <a:prstGeom prst="rect">
            <a:avLst/>
          </a:prstGeom>
          <a:noFill/>
          <a:effectLst>
            <a:glow rad="101600">
              <a:schemeClr val="accent3">
                <a:satMod val="175000"/>
                <a:alpha val="40000"/>
              </a:schemeClr>
            </a:glow>
          </a:effectLst>
        </p:spPr>
        <p:txBody>
          <a:bodyPr wrap="none" rtlCol="0">
            <a:spAutoFit/>
          </a:bodyPr>
          <a:lstStyle/>
          <a:p>
            <a:pPr algn="ctr"/>
            <a:r>
              <a:rPr lang="en-IN" sz="400" b="1" i="1" dirty="0" smtClean="0">
                <a:solidFill>
                  <a:srgbClr val="14B6F2"/>
                </a:solidFill>
                <a:effectLst>
                  <a:glow rad="101600">
                    <a:srgbClr val="BFD9F3"/>
                  </a:glow>
                </a:effectLst>
              </a:rPr>
              <a:t>40°</a:t>
            </a:r>
            <a:endParaRPr lang="en-IN" sz="400" b="1" i="1" dirty="0">
              <a:solidFill>
                <a:srgbClr val="14B6F2"/>
              </a:solidFill>
              <a:effectLst>
                <a:glow rad="101600">
                  <a:srgbClr val="BFD9F3"/>
                </a:glow>
              </a:effectLst>
            </a:endParaRPr>
          </a:p>
        </p:txBody>
      </p:sp>
      <p:sp>
        <p:nvSpPr>
          <p:cNvPr id="16" name="TextBox 15"/>
          <p:cNvSpPr txBox="1"/>
          <p:nvPr/>
        </p:nvSpPr>
        <p:spPr>
          <a:xfrm rot="1204781">
            <a:off x="3241548" y="3712613"/>
            <a:ext cx="263214" cy="153888"/>
          </a:xfrm>
          <a:prstGeom prst="rect">
            <a:avLst/>
          </a:prstGeom>
          <a:noFill/>
          <a:effectLst>
            <a:glow rad="101600">
              <a:schemeClr val="accent3">
                <a:satMod val="175000"/>
                <a:alpha val="40000"/>
              </a:schemeClr>
            </a:glow>
          </a:effectLst>
        </p:spPr>
        <p:txBody>
          <a:bodyPr wrap="none" rtlCol="0">
            <a:spAutoFit/>
          </a:bodyPr>
          <a:lstStyle/>
          <a:p>
            <a:pPr algn="ctr"/>
            <a:r>
              <a:rPr lang="en-IN" sz="400" b="1" i="1" dirty="0" smtClean="0">
                <a:solidFill>
                  <a:srgbClr val="14B6F2"/>
                </a:solidFill>
                <a:effectLst>
                  <a:glow rad="101600">
                    <a:srgbClr val="BFD9F3"/>
                  </a:glow>
                </a:effectLst>
              </a:rPr>
              <a:t>60°</a:t>
            </a:r>
            <a:endParaRPr lang="en-IN" sz="400" b="1" i="1" dirty="0">
              <a:solidFill>
                <a:srgbClr val="14B6F2"/>
              </a:solidFill>
              <a:effectLst>
                <a:glow rad="101600">
                  <a:srgbClr val="BFD9F3"/>
                </a:glow>
              </a:effectLst>
            </a:endParaRPr>
          </a:p>
        </p:txBody>
      </p:sp>
      <p:sp>
        <p:nvSpPr>
          <p:cNvPr id="5" name="TextBox 4"/>
          <p:cNvSpPr txBox="1"/>
          <p:nvPr/>
        </p:nvSpPr>
        <p:spPr>
          <a:xfrm>
            <a:off x="3850157" y="3529944"/>
            <a:ext cx="556563" cy="276999"/>
          </a:xfrm>
          <a:prstGeom prst="rect">
            <a:avLst/>
          </a:prstGeom>
          <a:noFill/>
        </p:spPr>
        <p:txBody>
          <a:bodyPr wrap="none" rtlCol="0">
            <a:spAutoFit/>
          </a:bodyPr>
          <a:lstStyle/>
          <a:p>
            <a:pPr algn="ctr"/>
            <a:r>
              <a:rPr lang="en-IN" sz="600" i="1" dirty="0">
                <a:solidFill>
                  <a:srgbClr val="00B0F0"/>
                </a:solidFill>
              </a:rPr>
              <a:t>Norwegian</a:t>
            </a:r>
          </a:p>
          <a:p>
            <a:pPr algn="ctr"/>
            <a:r>
              <a:rPr lang="en-IN" sz="600" i="1" dirty="0">
                <a:solidFill>
                  <a:srgbClr val="00B0F0"/>
                </a:solidFill>
              </a:rPr>
              <a:t>Sea</a:t>
            </a:r>
          </a:p>
        </p:txBody>
      </p:sp>
      <p:sp>
        <p:nvSpPr>
          <p:cNvPr id="17" name="TextBox 16"/>
          <p:cNvSpPr txBox="1"/>
          <p:nvPr/>
        </p:nvSpPr>
        <p:spPr>
          <a:xfrm>
            <a:off x="3912452" y="4073532"/>
            <a:ext cx="373820" cy="261610"/>
          </a:xfrm>
          <a:prstGeom prst="rect">
            <a:avLst/>
          </a:prstGeom>
          <a:noFill/>
        </p:spPr>
        <p:txBody>
          <a:bodyPr wrap="none" rtlCol="0">
            <a:spAutoFit/>
          </a:bodyPr>
          <a:lstStyle/>
          <a:p>
            <a:pPr algn="ctr"/>
            <a:r>
              <a:rPr lang="en-IN" sz="550" b="1" i="1" dirty="0">
                <a:solidFill>
                  <a:srgbClr val="00B0F0"/>
                </a:solidFill>
              </a:rPr>
              <a:t>North</a:t>
            </a:r>
          </a:p>
          <a:p>
            <a:pPr algn="ctr"/>
            <a:r>
              <a:rPr lang="en-IN" sz="550" b="1" i="1" dirty="0">
                <a:solidFill>
                  <a:srgbClr val="00B0F0"/>
                </a:solidFill>
              </a:rPr>
              <a:t>Sea</a:t>
            </a:r>
          </a:p>
        </p:txBody>
      </p:sp>
      <p:sp>
        <p:nvSpPr>
          <p:cNvPr id="18" name="TextBox 17"/>
          <p:cNvSpPr txBox="1"/>
          <p:nvPr/>
        </p:nvSpPr>
        <p:spPr>
          <a:xfrm>
            <a:off x="3228974" y="3912744"/>
            <a:ext cx="556563" cy="276999"/>
          </a:xfrm>
          <a:prstGeom prst="rect">
            <a:avLst/>
          </a:prstGeom>
          <a:noFill/>
        </p:spPr>
        <p:txBody>
          <a:bodyPr wrap="none" rtlCol="0">
            <a:spAutoFit/>
          </a:bodyPr>
          <a:lstStyle/>
          <a:p>
            <a:pPr algn="ctr"/>
            <a:r>
              <a:rPr lang="en-IN" sz="600" i="1" dirty="0">
                <a:solidFill>
                  <a:srgbClr val="00B0F0"/>
                </a:solidFill>
              </a:rPr>
              <a:t>ATLANTIC</a:t>
            </a:r>
          </a:p>
          <a:p>
            <a:pPr algn="ctr"/>
            <a:r>
              <a:rPr lang="en-IN" sz="600" i="1" dirty="0">
                <a:solidFill>
                  <a:srgbClr val="00B0F0"/>
                </a:solidFill>
              </a:rPr>
              <a:t>OCEAN</a:t>
            </a:r>
          </a:p>
        </p:txBody>
      </p:sp>
      <p:sp>
        <p:nvSpPr>
          <p:cNvPr id="19" name="TextBox 18"/>
          <p:cNvSpPr txBox="1"/>
          <p:nvPr/>
        </p:nvSpPr>
        <p:spPr>
          <a:xfrm rot="18415242">
            <a:off x="4435013" y="4133940"/>
            <a:ext cx="498856" cy="126168"/>
          </a:xfrm>
          <a:prstGeom prst="rect">
            <a:avLst/>
          </a:prstGeom>
          <a:noFill/>
        </p:spPr>
        <p:txBody>
          <a:bodyPr wrap="none" rtlCol="0">
            <a:prstTxWarp prst="textArchDown">
              <a:avLst>
                <a:gd name="adj" fmla="val 1974774"/>
              </a:avLst>
            </a:prstTxWarp>
            <a:spAutoFit/>
          </a:bodyPr>
          <a:lstStyle/>
          <a:p>
            <a:pPr algn="ctr"/>
            <a:r>
              <a:rPr lang="en-IN" sz="500" b="1" i="1" dirty="0">
                <a:solidFill>
                  <a:srgbClr val="00B0F0"/>
                </a:solidFill>
              </a:rPr>
              <a:t>Baltic Sea</a:t>
            </a:r>
          </a:p>
        </p:txBody>
      </p:sp>
      <p:sp>
        <p:nvSpPr>
          <p:cNvPr id="20" name="TextBox 19"/>
          <p:cNvSpPr txBox="1"/>
          <p:nvPr/>
        </p:nvSpPr>
        <p:spPr>
          <a:xfrm>
            <a:off x="4710851" y="3627423"/>
            <a:ext cx="437940" cy="161583"/>
          </a:xfrm>
          <a:prstGeom prst="rect">
            <a:avLst/>
          </a:prstGeom>
          <a:noFill/>
        </p:spPr>
        <p:txBody>
          <a:bodyPr wrap="none" rtlCol="0">
            <a:spAutoFit/>
          </a:bodyPr>
          <a:lstStyle/>
          <a:p>
            <a:r>
              <a:rPr lang="en-IN" sz="450" b="1" dirty="0">
                <a:effectLst>
                  <a:glow rad="63500">
                    <a:schemeClr val="bg1">
                      <a:alpha val="76000"/>
                    </a:schemeClr>
                  </a:glow>
                </a:effectLst>
              </a:rPr>
              <a:t>FINLAND</a:t>
            </a:r>
          </a:p>
        </p:txBody>
      </p:sp>
      <p:sp>
        <p:nvSpPr>
          <p:cNvPr id="21" name="TextBox 20"/>
          <p:cNvSpPr txBox="1"/>
          <p:nvPr/>
        </p:nvSpPr>
        <p:spPr>
          <a:xfrm>
            <a:off x="4415340" y="3907009"/>
            <a:ext cx="437940" cy="161583"/>
          </a:xfrm>
          <a:prstGeom prst="rect">
            <a:avLst/>
          </a:prstGeom>
          <a:noFill/>
        </p:spPr>
        <p:txBody>
          <a:bodyPr wrap="none" rtlCol="0">
            <a:spAutoFit/>
          </a:bodyPr>
          <a:lstStyle/>
          <a:p>
            <a:r>
              <a:rPr lang="en-IN" sz="450" b="1" dirty="0">
                <a:effectLst>
                  <a:glow rad="101600">
                    <a:schemeClr val="bg1">
                      <a:alpha val="76000"/>
                    </a:schemeClr>
                  </a:glow>
                </a:effectLst>
              </a:rPr>
              <a:t>SWEDEN</a:t>
            </a:r>
          </a:p>
        </p:txBody>
      </p:sp>
      <p:sp>
        <p:nvSpPr>
          <p:cNvPr id="22" name="TextBox 21"/>
          <p:cNvSpPr txBox="1"/>
          <p:nvPr/>
        </p:nvSpPr>
        <p:spPr>
          <a:xfrm>
            <a:off x="4094156" y="3828598"/>
            <a:ext cx="447558" cy="161583"/>
          </a:xfrm>
          <a:prstGeom prst="rect">
            <a:avLst/>
          </a:prstGeom>
          <a:noFill/>
        </p:spPr>
        <p:txBody>
          <a:bodyPr wrap="none" rtlCol="0">
            <a:spAutoFit/>
          </a:bodyPr>
          <a:lstStyle/>
          <a:p>
            <a:r>
              <a:rPr lang="en-IN" sz="450" b="1" dirty="0">
                <a:effectLst>
                  <a:glow rad="101600">
                    <a:schemeClr val="bg1">
                      <a:alpha val="76000"/>
                    </a:schemeClr>
                  </a:glow>
                </a:effectLst>
              </a:rPr>
              <a:t>NORWAY</a:t>
            </a:r>
          </a:p>
        </p:txBody>
      </p:sp>
      <p:sp>
        <p:nvSpPr>
          <p:cNvPr id="23" name="TextBox 22"/>
          <p:cNvSpPr txBox="1"/>
          <p:nvPr/>
        </p:nvSpPr>
        <p:spPr>
          <a:xfrm>
            <a:off x="5313768" y="3956046"/>
            <a:ext cx="482824" cy="161583"/>
          </a:xfrm>
          <a:prstGeom prst="rect">
            <a:avLst/>
          </a:prstGeom>
          <a:noFill/>
        </p:spPr>
        <p:txBody>
          <a:bodyPr wrap="none" rtlCol="0">
            <a:spAutoFit/>
          </a:bodyPr>
          <a:lstStyle/>
          <a:p>
            <a:r>
              <a:rPr lang="pt-BR" sz="450" b="1" dirty="0">
                <a:effectLst>
                  <a:glow rad="63500">
                    <a:schemeClr val="bg1">
                      <a:alpha val="84000"/>
                    </a:schemeClr>
                  </a:glow>
                </a:effectLst>
              </a:rPr>
              <a:t>R U S S I A</a:t>
            </a:r>
            <a:endParaRPr lang="en-IN" sz="450" b="1" dirty="0">
              <a:effectLst>
                <a:glow rad="63500">
                  <a:schemeClr val="bg1">
                    <a:alpha val="84000"/>
                  </a:schemeClr>
                </a:glow>
              </a:effectLst>
            </a:endParaRPr>
          </a:p>
        </p:txBody>
      </p:sp>
      <p:sp>
        <p:nvSpPr>
          <p:cNvPr id="24" name="TextBox 23"/>
          <p:cNvSpPr txBox="1"/>
          <p:nvPr/>
        </p:nvSpPr>
        <p:spPr>
          <a:xfrm>
            <a:off x="4924658" y="4328932"/>
            <a:ext cx="463588" cy="161583"/>
          </a:xfrm>
          <a:prstGeom prst="rect">
            <a:avLst/>
          </a:prstGeom>
          <a:noFill/>
        </p:spPr>
        <p:txBody>
          <a:bodyPr wrap="none" rtlCol="0">
            <a:spAutoFit/>
          </a:bodyPr>
          <a:lstStyle/>
          <a:p>
            <a:r>
              <a:rPr lang="pt-BR" sz="450" b="1" dirty="0">
                <a:effectLst>
                  <a:glow rad="101600">
                    <a:schemeClr val="bg1">
                      <a:alpha val="76000"/>
                    </a:schemeClr>
                  </a:glow>
                </a:effectLst>
              </a:rPr>
              <a:t>BELARUS</a:t>
            </a:r>
            <a:endParaRPr lang="en-IN" sz="450" b="1" dirty="0">
              <a:effectLst>
                <a:glow rad="101600">
                  <a:schemeClr val="bg1">
                    <a:alpha val="76000"/>
                  </a:schemeClr>
                </a:glow>
              </a:effectLst>
            </a:endParaRPr>
          </a:p>
        </p:txBody>
      </p:sp>
      <p:sp>
        <p:nvSpPr>
          <p:cNvPr id="25" name="TextBox 24"/>
          <p:cNvSpPr txBox="1"/>
          <p:nvPr/>
        </p:nvSpPr>
        <p:spPr>
          <a:xfrm>
            <a:off x="4782446" y="4076394"/>
            <a:ext cx="370614" cy="153888"/>
          </a:xfrm>
          <a:prstGeom prst="rect">
            <a:avLst/>
          </a:prstGeom>
          <a:noFill/>
        </p:spPr>
        <p:txBody>
          <a:bodyPr wrap="none" rtlCol="0">
            <a:spAutoFit/>
          </a:bodyPr>
          <a:lstStyle/>
          <a:p>
            <a:r>
              <a:rPr lang="pt-BR" sz="400" b="1" dirty="0">
                <a:effectLst>
                  <a:glow rad="101600">
                    <a:schemeClr val="bg1">
                      <a:alpha val="76000"/>
                    </a:schemeClr>
                  </a:glow>
                </a:effectLst>
              </a:rPr>
              <a:t>LATVIA</a:t>
            </a:r>
            <a:endParaRPr lang="en-IN" sz="400" b="1" dirty="0">
              <a:effectLst>
                <a:glow rad="101600">
                  <a:schemeClr val="bg1">
                    <a:alpha val="76000"/>
                  </a:schemeClr>
                </a:glow>
              </a:effectLst>
            </a:endParaRPr>
          </a:p>
        </p:txBody>
      </p:sp>
      <p:sp>
        <p:nvSpPr>
          <p:cNvPr id="26" name="TextBox 25"/>
          <p:cNvSpPr txBox="1"/>
          <p:nvPr/>
        </p:nvSpPr>
        <p:spPr>
          <a:xfrm>
            <a:off x="4782446" y="4186595"/>
            <a:ext cx="314510" cy="153888"/>
          </a:xfrm>
          <a:prstGeom prst="rect">
            <a:avLst/>
          </a:prstGeom>
          <a:noFill/>
        </p:spPr>
        <p:txBody>
          <a:bodyPr wrap="none" rtlCol="0">
            <a:spAutoFit/>
          </a:bodyPr>
          <a:lstStyle/>
          <a:p>
            <a:r>
              <a:rPr lang="pt-BR" sz="400" b="1" dirty="0">
                <a:effectLst>
                  <a:glow rad="101600">
                    <a:schemeClr val="bg1">
                      <a:alpha val="76000"/>
                    </a:schemeClr>
                  </a:glow>
                </a:effectLst>
              </a:rPr>
              <a:t>LITH.</a:t>
            </a:r>
            <a:endParaRPr lang="en-IN" sz="400" b="1" dirty="0">
              <a:effectLst>
                <a:glow rad="101600">
                  <a:schemeClr val="bg1">
                    <a:alpha val="76000"/>
                  </a:schemeClr>
                </a:glow>
              </a:effectLst>
            </a:endParaRPr>
          </a:p>
        </p:txBody>
      </p:sp>
      <p:sp>
        <p:nvSpPr>
          <p:cNvPr id="27" name="TextBox 26"/>
          <p:cNvSpPr txBox="1"/>
          <p:nvPr/>
        </p:nvSpPr>
        <p:spPr>
          <a:xfrm>
            <a:off x="5138078" y="4571686"/>
            <a:ext cx="447558" cy="161583"/>
          </a:xfrm>
          <a:prstGeom prst="rect">
            <a:avLst/>
          </a:prstGeom>
          <a:noFill/>
        </p:spPr>
        <p:txBody>
          <a:bodyPr wrap="none" rtlCol="0">
            <a:spAutoFit/>
          </a:bodyPr>
          <a:lstStyle/>
          <a:p>
            <a:r>
              <a:rPr lang="pt-BR" sz="450" b="1" dirty="0">
                <a:effectLst>
                  <a:glow rad="101600">
                    <a:schemeClr val="bg1">
                      <a:alpha val="76000"/>
                    </a:schemeClr>
                  </a:glow>
                </a:effectLst>
              </a:rPr>
              <a:t>UKRAINE</a:t>
            </a:r>
            <a:endParaRPr lang="en-IN" sz="450" b="1" dirty="0">
              <a:effectLst>
                <a:glow rad="101600">
                  <a:schemeClr val="bg1">
                    <a:alpha val="76000"/>
                  </a:schemeClr>
                </a:glow>
              </a:effectLst>
            </a:endParaRPr>
          </a:p>
        </p:txBody>
      </p:sp>
      <p:sp>
        <p:nvSpPr>
          <p:cNvPr id="28" name="TextBox 27"/>
          <p:cNvSpPr txBox="1"/>
          <p:nvPr/>
        </p:nvSpPr>
        <p:spPr>
          <a:xfrm>
            <a:off x="5006744" y="5110912"/>
            <a:ext cx="489236" cy="161583"/>
          </a:xfrm>
          <a:prstGeom prst="rect">
            <a:avLst/>
          </a:prstGeom>
          <a:noFill/>
        </p:spPr>
        <p:txBody>
          <a:bodyPr wrap="none" rtlCol="0">
            <a:spAutoFit/>
          </a:bodyPr>
          <a:lstStyle/>
          <a:p>
            <a:r>
              <a:rPr lang="en-IN" sz="450" b="1" dirty="0">
                <a:effectLst>
                  <a:glow rad="63500">
                    <a:schemeClr val="bg1">
                      <a:alpha val="76000"/>
                    </a:schemeClr>
                  </a:glow>
                </a:effectLst>
              </a:rPr>
              <a:t>BULGARIA</a:t>
            </a:r>
          </a:p>
        </p:txBody>
      </p:sp>
      <p:sp>
        <p:nvSpPr>
          <p:cNvPr id="29" name="TextBox 28"/>
          <p:cNvSpPr txBox="1"/>
          <p:nvPr/>
        </p:nvSpPr>
        <p:spPr>
          <a:xfrm>
            <a:off x="4873406" y="5227183"/>
            <a:ext cx="316112" cy="153888"/>
          </a:xfrm>
          <a:prstGeom prst="rect">
            <a:avLst/>
          </a:prstGeom>
          <a:noFill/>
        </p:spPr>
        <p:txBody>
          <a:bodyPr wrap="none" rtlCol="0">
            <a:spAutoFit/>
          </a:bodyPr>
          <a:lstStyle/>
          <a:p>
            <a:r>
              <a:rPr lang="en-IN" sz="400" b="1" dirty="0">
                <a:effectLst>
                  <a:glow rad="63500">
                    <a:schemeClr val="bg1">
                      <a:alpha val="76000"/>
                    </a:schemeClr>
                  </a:glow>
                </a:effectLst>
              </a:rPr>
              <a:t>MAC.</a:t>
            </a:r>
          </a:p>
        </p:txBody>
      </p:sp>
      <p:sp>
        <p:nvSpPr>
          <p:cNvPr id="30" name="TextBox 29"/>
          <p:cNvSpPr txBox="1"/>
          <p:nvPr/>
        </p:nvSpPr>
        <p:spPr>
          <a:xfrm>
            <a:off x="4824582" y="5162379"/>
            <a:ext cx="309700" cy="153888"/>
          </a:xfrm>
          <a:prstGeom prst="rect">
            <a:avLst/>
          </a:prstGeom>
          <a:noFill/>
        </p:spPr>
        <p:txBody>
          <a:bodyPr wrap="none" rtlCol="0">
            <a:spAutoFit/>
          </a:bodyPr>
          <a:lstStyle/>
          <a:p>
            <a:r>
              <a:rPr lang="en-IN" sz="400" b="1" dirty="0" smtClean="0">
                <a:effectLst>
                  <a:glow rad="63500">
                    <a:schemeClr val="bg1">
                      <a:alpha val="76000"/>
                    </a:schemeClr>
                  </a:glow>
                </a:effectLst>
              </a:rPr>
              <a:t>KOS.</a:t>
            </a:r>
            <a:endParaRPr lang="en-IN" sz="400" b="1" dirty="0">
              <a:effectLst>
                <a:glow rad="63500">
                  <a:schemeClr val="bg1">
                    <a:alpha val="76000"/>
                  </a:schemeClr>
                </a:glow>
              </a:effectLst>
            </a:endParaRPr>
          </a:p>
        </p:txBody>
      </p:sp>
      <p:sp>
        <p:nvSpPr>
          <p:cNvPr id="31" name="TextBox 30"/>
          <p:cNvSpPr txBox="1"/>
          <p:nvPr/>
        </p:nvSpPr>
        <p:spPr>
          <a:xfrm>
            <a:off x="4774668" y="5033205"/>
            <a:ext cx="377026" cy="153888"/>
          </a:xfrm>
          <a:prstGeom prst="rect">
            <a:avLst/>
          </a:prstGeom>
          <a:noFill/>
        </p:spPr>
        <p:txBody>
          <a:bodyPr wrap="none" rtlCol="0">
            <a:spAutoFit/>
          </a:bodyPr>
          <a:lstStyle/>
          <a:p>
            <a:r>
              <a:rPr lang="en-IN" sz="400" b="1" dirty="0">
                <a:effectLst>
                  <a:glow rad="63500">
                    <a:schemeClr val="bg1">
                      <a:alpha val="76000"/>
                    </a:schemeClr>
                  </a:glow>
                </a:effectLst>
              </a:rPr>
              <a:t>SERBIA</a:t>
            </a:r>
          </a:p>
        </p:txBody>
      </p:sp>
      <p:sp>
        <p:nvSpPr>
          <p:cNvPr id="32" name="TextBox 31"/>
          <p:cNvSpPr txBox="1"/>
          <p:nvPr/>
        </p:nvSpPr>
        <p:spPr>
          <a:xfrm>
            <a:off x="4575216" y="5046315"/>
            <a:ext cx="360996" cy="215444"/>
          </a:xfrm>
          <a:prstGeom prst="rect">
            <a:avLst/>
          </a:prstGeom>
          <a:noFill/>
        </p:spPr>
        <p:txBody>
          <a:bodyPr wrap="none" rtlCol="0">
            <a:spAutoFit/>
          </a:bodyPr>
          <a:lstStyle/>
          <a:p>
            <a:pPr algn="r"/>
            <a:r>
              <a:rPr lang="en-IN" sz="400" b="1" dirty="0">
                <a:effectLst>
                  <a:glow rad="63500">
                    <a:schemeClr val="bg1">
                      <a:alpha val="76000"/>
                    </a:schemeClr>
                  </a:glow>
                </a:effectLst>
              </a:rPr>
              <a:t>BOS. &amp;</a:t>
            </a:r>
          </a:p>
          <a:p>
            <a:pPr algn="r"/>
            <a:r>
              <a:rPr lang="en-IN" sz="400" b="1" dirty="0">
                <a:effectLst>
                  <a:glow rad="63500">
                    <a:schemeClr val="bg1">
                      <a:alpha val="76000"/>
                    </a:schemeClr>
                  </a:glow>
                </a:effectLst>
              </a:rPr>
              <a:t>HERZ.</a:t>
            </a:r>
          </a:p>
        </p:txBody>
      </p:sp>
      <p:sp>
        <p:nvSpPr>
          <p:cNvPr id="33" name="TextBox 32"/>
          <p:cNvSpPr txBox="1"/>
          <p:nvPr/>
        </p:nvSpPr>
        <p:spPr>
          <a:xfrm>
            <a:off x="4557804" y="5216129"/>
            <a:ext cx="370614" cy="161583"/>
          </a:xfrm>
          <a:prstGeom prst="rect">
            <a:avLst/>
          </a:prstGeom>
          <a:noFill/>
        </p:spPr>
        <p:txBody>
          <a:bodyPr wrap="none" rtlCol="0">
            <a:spAutoFit/>
          </a:bodyPr>
          <a:lstStyle/>
          <a:p>
            <a:r>
              <a:rPr lang="en-IN" sz="450" b="1" dirty="0">
                <a:effectLst>
                  <a:glow rad="63500">
                    <a:schemeClr val="bg1">
                      <a:alpha val="76000"/>
                    </a:schemeClr>
                  </a:glow>
                </a:effectLst>
              </a:rPr>
              <a:t>MONT.</a:t>
            </a:r>
          </a:p>
        </p:txBody>
      </p:sp>
      <p:sp>
        <p:nvSpPr>
          <p:cNvPr id="34" name="TextBox 33"/>
          <p:cNvSpPr txBox="1"/>
          <p:nvPr/>
        </p:nvSpPr>
        <p:spPr>
          <a:xfrm>
            <a:off x="4539861" y="4973011"/>
            <a:ext cx="418704" cy="153888"/>
          </a:xfrm>
          <a:prstGeom prst="rect">
            <a:avLst/>
          </a:prstGeom>
          <a:noFill/>
        </p:spPr>
        <p:txBody>
          <a:bodyPr wrap="none" rtlCol="0">
            <a:spAutoFit/>
          </a:bodyPr>
          <a:lstStyle/>
          <a:p>
            <a:r>
              <a:rPr lang="en-IN" sz="400" b="1" dirty="0">
                <a:effectLst>
                  <a:glow rad="63500">
                    <a:schemeClr val="bg1">
                      <a:alpha val="76000"/>
                    </a:schemeClr>
                  </a:glow>
                </a:effectLst>
              </a:rPr>
              <a:t>CROATIA</a:t>
            </a:r>
          </a:p>
        </p:txBody>
      </p:sp>
      <p:sp>
        <p:nvSpPr>
          <p:cNvPr id="35" name="TextBox 34"/>
          <p:cNvSpPr txBox="1"/>
          <p:nvPr/>
        </p:nvSpPr>
        <p:spPr>
          <a:xfrm>
            <a:off x="4477554" y="4923321"/>
            <a:ext cx="304892" cy="153888"/>
          </a:xfrm>
          <a:prstGeom prst="rect">
            <a:avLst/>
          </a:prstGeom>
          <a:noFill/>
        </p:spPr>
        <p:txBody>
          <a:bodyPr wrap="none" rtlCol="0">
            <a:spAutoFit/>
          </a:bodyPr>
          <a:lstStyle/>
          <a:p>
            <a:r>
              <a:rPr lang="en-IN" sz="400" b="1" dirty="0" smtClean="0">
                <a:effectLst>
                  <a:glow rad="63500">
                    <a:schemeClr val="bg1">
                      <a:alpha val="76000"/>
                    </a:schemeClr>
                  </a:glow>
                </a:effectLst>
              </a:rPr>
              <a:t>SLO.</a:t>
            </a:r>
            <a:endParaRPr lang="en-IN" sz="400" b="1" dirty="0">
              <a:effectLst>
                <a:glow rad="63500">
                  <a:schemeClr val="bg1">
                    <a:alpha val="76000"/>
                  </a:schemeClr>
                </a:glow>
              </a:effectLst>
            </a:endParaRPr>
          </a:p>
        </p:txBody>
      </p:sp>
      <p:sp>
        <p:nvSpPr>
          <p:cNvPr id="36" name="TextBox 35"/>
          <p:cNvSpPr txBox="1"/>
          <p:nvPr/>
        </p:nvSpPr>
        <p:spPr>
          <a:xfrm>
            <a:off x="4326379" y="4840148"/>
            <a:ext cx="441146" cy="161583"/>
          </a:xfrm>
          <a:prstGeom prst="rect">
            <a:avLst/>
          </a:prstGeom>
          <a:noFill/>
        </p:spPr>
        <p:txBody>
          <a:bodyPr wrap="none" rtlCol="0">
            <a:spAutoFit/>
          </a:bodyPr>
          <a:lstStyle/>
          <a:p>
            <a:r>
              <a:rPr lang="en-IN" sz="450" b="1" dirty="0">
                <a:effectLst>
                  <a:glow rad="63500">
                    <a:schemeClr val="bg1">
                      <a:alpha val="76000"/>
                    </a:schemeClr>
                  </a:glow>
                </a:effectLst>
              </a:rPr>
              <a:t>AUSTRIA</a:t>
            </a:r>
          </a:p>
        </p:txBody>
      </p:sp>
      <p:sp>
        <p:nvSpPr>
          <p:cNvPr id="37" name="TextBox 36"/>
          <p:cNvSpPr txBox="1"/>
          <p:nvPr/>
        </p:nvSpPr>
        <p:spPr>
          <a:xfrm>
            <a:off x="4220028" y="5028535"/>
            <a:ext cx="351378" cy="161583"/>
          </a:xfrm>
          <a:prstGeom prst="rect">
            <a:avLst/>
          </a:prstGeom>
          <a:noFill/>
        </p:spPr>
        <p:txBody>
          <a:bodyPr wrap="none" rtlCol="0">
            <a:spAutoFit/>
          </a:bodyPr>
          <a:lstStyle/>
          <a:p>
            <a:r>
              <a:rPr lang="en-IN" sz="450" b="1" dirty="0">
                <a:effectLst>
                  <a:glow rad="63500">
                    <a:schemeClr val="bg1">
                      <a:alpha val="76000"/>
                    </a:schemeClr>
                  </a:glow>
                </a:effectLst>
              </a:rPr>
              <a:t>ITALY</a:t>
            </a:r>
          </a:p>
        </p:txBody>
      </p:sp>
      <p:sp>
        <p:nvSpPr>
          <p:cNvPr id="38" name="TextBox 37"/>
          <p:cNvSpPr txBox="1"/>
          <p:nvPr/>
        </p:nvSpPr>
        <p:spPr>
          <a:xfrm>
            <a:off x="4124452" y="4897310"/>
            <a:ext cx="359394" cy="153888"/>
          </a:xfrm>
          <a:prstGeom prst="rect">
            <a:avLst/>
          </a:prstGeom>
          <a:noFill/>
        </p:spPr>
        <p:txBody>
          <a:bodyPr wrap="none" rtlCol="0">
            <a:spAutoFit/>
          </a:bodyPr>
          <a:lstStyle/>
          <a:p>
            <a:r>
              <a:rPr lang="en-IN" sz="400" b="1" dirty="0">
                <a:effectLst>
                  <a:glow rad="63500">
                    <a:schemeClr val="bg1">
                      <a:alpha val="76000"/>
                    </a:schemeClr>
                  </a:glow>
                </a:effectLst>
              </a:rPr>
              <a:t>SWITZ.</a:t>
            </a:r>
          </a:p>
        </p:txBody>
      </p:sp>
      <p:sp>
        <p:nvSpPr>
          <p:cNvPr id="39" name="TextBox 38"/>
          <p:cNvSpPr txBox="1"/>
          <p:nvPr/>
        </p:nvSpPr>
        <p:spPr>
          <a:xfrm>
            <a:off x="3798209" y="4889954"/>
            <a:ext cx="441146" cy="161583"/>
          </a:xfrm>
          <a:prstGeom prst="rect">
            <a:avLst/>
          </a:prstGeom>
          <a:noFill/>
        </p:spPr>
        <p:txBody>
          <a:bodyPr wrap="none" rtlCol="0">
            <a:spAutoFit/>
          </a:bodyPr>
          <a:lstStyle/>
          <a:p>
            <a:r>
              <a:rPr lang="en-IN" sz="450" b="1" dirty="0">
                <a:effectLst>
                  <a:glow rad="63500">
                    <a:schemeClr val="bg1">
                      <a:alpha val="76000"/>
                    </a:schemeClr>
                  </a:glow>
                </a:effectLst>
              </a:rPr>
              <a:t>FRANCE</a:t>
            </a:r>
          </a:p>
        </p:txBody>
      </p:sp>
      <p:sp>
        <p:nvSpPr>
          <p:cNvPr id="40" name="TextBox 39"/>
          <p:cNvSpPr txBox="1"/>
          <p:nvPr/>
        </p:nvSpPr>
        <p:spPr>
          <a:xfrm>
            <a:off x="4165533" y="4549067"/>
            <a:ext cx="479618" cy="161583"/>
          </a:xfrm>
          <a:prstGeom prst="rect">
            <a:avLst/>
          </a:prstGeom>
          <a:noFill/>
        </p:spPr>
        <p:txBody>
          <a:bodyPr wrap="none" rtlCol="0">
            <a:spAutoFit/>
          </a:bodyPr>
          <a:lstStyle/>
          <a:p>
            <a:r>
              <a:rPr lang="en-IN" sz="450" b="1" dirty="0">
                <a:effectLst>
                  <a:glow rad="63500">
                    <a:schemeClr val="bg1">
                      <a:alpha val="76000"/>
                    </a:schemeClr>
                  </a:glow>
                </a:effectLst>
              </a:rPr>
              <a:t>GERMANY</a:t>
            </a:r>
          </a:p>
        </p:txBody>
      </p:sp>
      <p:sp>
        <p:nvSpPr>
          <p:cNvPr id="41" name="TextBox 40"/>
          <p:cNvSpPr txBox="1"/>
          <p:nvPr/>
        </p:nvSpPr>
        <p:spPr>
          <a:xfrm>
            <a:off x="3847736" y="4600853"/>
            <a:ext cx="421910" cy="153888"/>
          </a:xfrm>
          <a:prstGeom prst="rect">
            <a:avLst/>
          </a:prstGeom>
          <a:noFill/>
        </p:spPr>
        <p:txBody>
          <a:bodyPr wrap="none" rtlCol="0">
            <a:spAutoFit/>
          </a:bodyPr>
          <a:lstStyle/>
          <a:p>
            <a:r>
              <a:rPr lang="en-IN" sz="400" b="1" dirty="0">
                <a:effectLst>
                  <a:glow rad="63500">
                    <a:schemeClr val="bg1">
                      <a:alpha val="76000"/>
                    </a:schemeClr>
                  </a:glow>
                </a:effectLst>
              </a:rPr>
              <a:t>BELGIUM</a:t>
            </a:r>
          </a:p>
        </p:txBody>
      </p:sp>
      <p:sp>
        <p:nvSpPr>
          <p:cNvPr id="42" name="TextBox 41"/>
          <p:cNvSpPr txBox="1"/>
          <p:nvPr/>
        </p:nvSpPr>
        <p:spPr>
          <a:xfrm>
            <a:off x="3983859" y="4467709"/>
            <a:ext cx="338554" cy="153888"/>
          </a:xfrm>
          <a:prstGeom prst="rect">
            <a:avLst/>
          </a:prstGeom>
          <a:noFill/>
        </p:spPr>
        <p:txBody>
          <a:bodyPr wrap="none" rtlCol="0">
            <a:spAutoFit/>
          </a:bodyPr>
          <a:lstStyle/>
          <a:p>
            <a:r>
              <a:rPr lang="en-IN" sz="400" b="1" dirty="0">
                <a:effectLst>
                  <a:glow rad="63500">
                    <a:schemeClr val="bg1">
                      <a:alpha val="76000"/>
                    </a:schemeClr>
                  </a:glow>
                </a:effectLst>
              </a:rPr>
              <a:t>NETH.</a:t>
            </a:r>
          </a:p>
        </p:txBody>
      </p:sp>
      <p:sp>
        <p:nvSpPr>
          <p:cNvPr id="43" name="TextBox 42"/>
          <p:cNvSpPr txBox="1"/>
          <p:nvPr/>
        </p:nvSpPr>
        <p:spPr>
          <a:xfrm>
            <a:off x="3959316" y="4330430"/>
            <a:ext cx="426720" cy="153888"/>
          </a:xfrm>
          <a:prstGeom prst="rect">
            <a:avLst/>
          </a:prstGeom>
          <a:noFill/>
        </p:spPr>
        <p:txBody>
          <a:bodyPr wrap="none" rtlCol="0">
            <a:spAutoFit/>
          </a:bodyPr>
          <a:lstStyle/>
          <a:p>
            <a:r>
              <a:rPr lang="en-IN" sz="400" b="1" i="1" dirty="0">
                <a:effectLst>
                  <a:glow rad="63500">
                    <a:schemeClr val="bg1">
                      <a:alpha val="76000"/>
                    </a:schemeClr>
                  </a:glow>
                </a:effectLst>
              </a:rPr>
              <a:t>Frisian Is.</a:t>
            </a:r>
          </a:p>
        </p:txBody>
      </p:sp>
      <p:sp>
        <p:nvSpPr>
          <p:cNvPr id="44" name="TextBox 43"/>
          <p:cNvSpPr txBox="1"/>
          <p:nvPr/>
        </p:nvSpPr>
        <p:spPr>
          <a:xfrm>
            <a:off x="3713571" y="4446892"/>
            <a:ext cx="417102" cy="149272"/>
          </a:xfrm>
          <a:prstGeom prst="rect">
            <a:avLst/>
          </a:prstGeom>
          <a:noFill/>
        </p:spPr>
        <p:txBody>
          <a:bodyPr wrap="none" rtlCol="0">
            <a:spAutoFit/>
          </a:bodyPr>
          <a:lstStyle/>
          <a:p>
            <a:r>
              <a:rPr lang="en-IN" sz="350" b="1" dirty="0">
                <a:effectLst>
                  <a:glow rad="63500">
                    <a:schemeClr val="bg1">
                      <a:alpha val="76000"/>
                    </a:schemeClr>
                  </a:glow>
                </a:effectLst>
              </a:rPr>
              <a:t>ENGLAND</a:t>
            </a:r>
          </a:p>
        </p:txBody>
      </p:sp>
      <p:sp>
        <p:nvSpPr>
          <p:cNvPr id="45" name="TextBox 44"/>
          <p:cNvSpPr txBox="1"/>
          <p:nvPr/>
        </p:nvSpPr>
        <p:spPr>
          <a:xfrm>
            <a:off x="4099362" y="4204146"/>
            <a:ext cx="479618" cy="161583"/>
          </a:xfrm>
          <a:prstGeom prst="rect">
            <a:avLst/>
          </a:prstGeom>
          <a:noFill/>
        </p:spPr>
        <p:txBody>
          <a:bodyPr wrap="none" rtlCol="0">
            <a:spAutoFit/>
          </a:bodyPr>
          <a:lstStyle/>
          <a:p>
            <a:r>
              <a:rPr lang="en-IN" sz="450" b="1" dirty="0">
                <a:effectLst>
                  <a:glow rad="63500">
                    <a:schemeClr val="bg1">
                      <a:alpha val="76000"/>
                    </a:schemeClr>
                  </a:glow>
                </a:effectLst>
              </a:rPr>
              <a:t>DENMARK</a:t>
            </a:r>
          </a:p>
        </p:txBody>
      </p:sp>
      <p:sp>
        <p:nvSpPr>
          <p:cNvPr id="46" name="TextBox 45"/>
          <p:cNvSpPr txBox="1"/>
          <p:nvPr/>
        </p:nvSpPr>
        <p:spPr>
          <a:xfrm>
            <a:off x="3629092" y="4234808"/>
            <a:ext cx="463588" cy="230832"/>
          </a:xfrm>
          <a:prstGeom prst="rect">
            <a:avLst/>
          </a:prstGeom>
          <a:noFill/>
        </p:spPr>
        <p:txBody>
          <a:bodyPr wrap="none" rtlCol="0">
            <a:spAutoFit/>
          </a:bodyPr>
          <a:lstStyle/>
          <a:p>
            <a:pPr algn="ctr"/>
            <a:r>
              <a:rPr lang="en-IN" sz="450" b="1" dirty="0">
                <a:effectLst>
                  <a:glow rad="63500">
                    <a:schemeClr val="bg1">
                      <a:alpha val="76000"/>
                    </a:schemeClr>
                  </a:glow>
                </a:effectLst>
              </a:rPr>
              <a:t>UNITED</a:t>
            </a:r>
          </a:p>
          <a:p>
            <a:pPr algn="ctr"/>
            <a:r>
              <a:rPr lang="en-IN" sz="450" b="1" dirty="0" smtClean="0">
                <a:effectLst>
                  <a:glow rad="63500">
                    <a:schemeClr val="bg1">
                      <a:alpha val="76000"/>
                    </a:schemeClr>
                  </a:glow>
                </a:effectLst>
              </a:rPr>
              <a:t>KINGDOM</a:t>
            </a:r>
            <a:endParaRPr lang="en-IN" sz="450" b="1" dirty="0">
              <a:effectLst>
                <a:glow rad="63500">
                  <a:schemeClr val="bg1">
                    <a:alpha val="76000"/>
                  </a:schemeClr>
                </a:glow>
              </a:effectLst>
            </a:endParaRPr>
          </a:p>
        </p:txBody>
      </p:sp>
      <p:sp>
        <p:nvSpPr>
          <p:cNvPr id="47" name="TextBox 46"/>
          <p:cNvSpPr txBox="1"/>
          <p:nvPr/>
        </p:nvSpPr>
        <p:spPr>
          <a:xfrm>
            <a:off x="3321526" y="4320827"/>
            <a:ext cx="441146" cy="161583"/>
          </a:xfrm>
          <a:prstGeom prst="rect">
            <a:avLst/>
          </a:prstGeom>
          <a:noFill/>
        </p:spPr>
        <p:txBody>
          <a:bodyPr wrap="none" rtlCol="0">
            <a:spAutoFit/>
          </a:bodyPr>
          <a:lstStyle/>
          <a:p>
            <a:pPr algn="ctr"/>
            <a:r>
              <a:rPr lang="en-IN" sz="450" b="1" dirty="0">
                <a:effectLst>
                  <a:glow rad="63500">
                    <a:schemeClr val="bg1">
                      <a:alpha val="76000"/>
                    </a:schemeClr>
                  </a:glow>
                </a:effectLst>
              </a:rPr>
              <a:t>IRELAND</a:t>
            </a:r>
          </a:p>
        </p:txBody>
      </p:sp>
      <p:sp>
        <p:nvSpPr>
          <p:cNvPr id="48" name="TextBox 47"/>
          <p:cNvSpPr txBox="1"/>
          <p:nvPr/>
        </p:nvSpPr>
        <p:spPr>
          <a:xfrm>
            <a:off x="3304752" y="3373123"/>
            <a:ext cx="441146" cy="161583"/>
          </a:xfrm>
          <a:prstGeom prst="rect">
            <a:avLst/>
          </a:prstGeom>
          <a:noFill/>
        </p:spPr>
        <p:txBody>
          <a:bodyPr wrap="none" rtlCol="0">
            <a:spAutoFit/>
          </a:bodyPr>
          <a:lstStyle/>
          <a:p>
            <a:pPr algn="ctr"/>
            <a:r>
              <a:rPr lang="en-IN" sz="450" b="1" dirty="0">
                <a:effectLst>
                  <a:glow rad="63500">
                    <a:srgbClr val="FEF9F4">
                      <a:alpha val="83000"/>
                    </a:srgbClr>
                  </a:glow>
                </a:effectLst>
              </a:rPr>
              <a:t>ICELAND</a:t>
            </a:r>
          </a:p>
        </p:txBody>
      </p:sp>
      <p:sp>
        <p:nvSpPr>
          <p:cNvPr id="49" name="TextBox 48"/>
          <p:cNvSpPr txBox="1"/>
          <p:nvPr/>
        </p:nvSpPr>
        <p:spPr>
          <a:xfrm>
            <a:off x="3446741" y="3666370"/>
            <a:ext cx="426720" cy="153888"/>
          </a:xfrm>
          <a:prstGeom prst="rect">
            <a:avLst/>
          </a:prstGeom>
          <a:noFill/>
        </p:spPr>
        <p:txBody>
          <a:bodyPr wrap="none" rtlCol="0">
            <a:spAutoFit/>
          </a:bodyPr>
          <a:lstStyle/>
          <a:p>
            <a:r>
              <a:rPr lang="en-IN" sz="400" b="1" i="1" dirty="0">
                <a:effectLst>
                  <a:glow rad="63500">
                    <a:schemeClr val="bg1">
                      <a:alpha val="76000"/>
                    </a:schemeClr>
                  </a:glow>
                </a:effectLst>
              </a:rPr>
              <a:t>Faeroe Is.</a:t>
            </a:r>
          </a:p>
        </p:txBody>
      </p:sp>
      <p:sp>
        <p:nvSpPr>
          <p:cNvPr id="50" name="TextBox 49"/>
          <p:cNvSpPr txBox="1"/>
          <p:nvPr/>
        </p:nvSpPr>
        <p:spPr>
          <a:xfrm>
            <a:off x="3623387" y="3776183"/>
            <a:ext cx="476412" cy="153888"/>
          </a:xfrm>
          <a:prstGeom prst="rect">
            <a:avLst/>
          </a:prstGeom>
          <a:noFill/>
        </p:spPr>
        <p:txBody>
          <a:bodyPr wrap="none" rtlCol="0">
            <a:spAutoFit/>
          </a:bodyPr>
          <a:lstStyle/>
          <a:p>
            <a:r>
              <a:rPr lang="en-IN" sz="400" b="1" i="1" dirty="0">
                <a:effectLst>
                  <a:glow rad="63500">
                    <a:schemeClr val="bg1">
                      <a:alpha val="76000"/>
                    </a:schemeClr>
                  </a:glow>
                </a:effectLst>
              </a:rPr>
              <a:t>Shetland Is.</a:t>
            </a:r>
          </a:p>
        </p:txBody>
      </p:sp>
      <p:sp>
        <p:nvSpPr>
          <p:cNvPr id="51" name="TextBox 50"/>
          <p:cNvSpPr txBox="1"/>
          <p:nvPr/>
        </p:nvSpPr>
        <p:spPr>
          <a:xfrm>
            <a:off x="4701113" y="3950125"/>
            <a:ext cx="412292" cy="153888"/>
          </a:xfrm>
          <a:prstGeom prst="rect">
            <a:avLst/>
          </a:prstGeom>
          <a:noFill/>
          <a:effectLst>
            <a:glow rad="76200">
              <a:schemeClr val="accent1">
                <a:lumMod val="20000"/>
                <a:lumOff val="80000"/>
                <a:alpha val="40000"/>
              </a:schemeClr>
            </a:glow>
          </a:effectLst>
        </p:spPr>
        <p:txBody>
          <a:bodyPr wrap="none" rtlCol="0">
            <a:spAutoFit/>
          </a:bodyPr>
          <a:lstStyle/>
          <a:p>
            <a:pPr lvl="1"/>
            <a:r>
              <a:rPr lang="pt-BR" sz="400" b="1" dirty="0">
                <a:solidFill>
                  <a:srgbClr val="5E676E"/>
                </a:solidFill>
                <a:effectLst>
                  <a:glow rad="50800">
                    <a:srgbClr val="FEF9F4">
                      <a:alpha val="68000"/>
                    </a:srgbClr>
                  </a:glow>
                </a:effectLst>
              </a:rPr>
              <a:t>ESTONIA</a:t>
            </a:r>
            <a:endParaRPr lang="en-IN" sz="400" b="1" dirty="0">
              <a:solidFill>
                <a:srgbClr val="5E676E"/>
              </a:solidFill>
              <a:effectLst>
                <a:glow rad="50800">
                  <a:srgbClr val="FEF9F4">
                    <a:alpha val="68000"/>
                  </a:srgbClr>
                </a:glow>
              </a:effectLst>
            </a:endParaRPr>
          </a:p>
        </p:txBody>
      </p:sp>
      <p:sp>
        <p:nvSpPr>
          <p:cNvPr id="52" name="TextBox 51"/>
          <p:cNvSpPr txBox="1"/>
          <p:nvPr/>
        </p:nvSpPr>
        <p:spPr>
          <a:xfrm>
            <a:off x="5124286" y="4751418"/>
            <a:ext cx="351378" cy="153888"/>
          </a:xfrm>
          <a:prstGeom prst="rect">
            <a:avLst/>
          </a:prstGeom>
          <a:noFill/>
          <a:effectLst>
            <a:glow rad="76200">
              <a:schemeClr val="accent1">
                <a:lumMod val="20000"/>
                <a:lumOff val="80000"/>
                <a:alpha val="40000"/>
              </a:schemeClr>
            </a:glow>
          </a:effectLst>
        </p:spPr>
        <p:txBody>
          <a:bodyPr wrap="none" rtlCol="0">
            <a:spAutoFit/>
          </a:bodyPr>
          <a:lstStyle/>
          <a:p>
            <a:pPr lvl="1"/>
            <a:r>
              <a:rPr lang="pt-BR" sz="400" b="1" dirty="0" smtClean="0">
                <a:solidFill>
                  <a:srgbClr val="5E676E"/>
                </a:solidFill>
                <a:effectLst>
                  <a:glow rad="50800">
                    <a:srgbClr val="FEF9F4">
                      <a:alpha val="68000"/>
                    </a:srgbClr>
                  </a:glow>
                </a:effectLst>
              </a:rPr>
              <a:t>MOLD.</a:t>
            </a:r>
            <a:endParaRPr lang="en-IN" sz="400" b="1" dirty="0">
              <a:solidFill>
                <a:srgbClr val="5E676E"/>
              </a:solidFill>
              <a:effectLst>
                <a:glow rad="50800">
                  <a:srgbClr val="FEF9F4">
                    <a:alpha val="68000"/>
                  </a:srgbClr>
                </a:glow>
              </a:effectLst>
            </a:endParaRPr>
          </a:p>
        </p:txBody>
      </p:sp>
      <p:sp>
        <p:nvSpPr>
          <p:cNvPr id="53" name="TextBox 52"/>
          <p:cNvSpPr txBox="1"/>
          <p:nvPr/>
        </p:nvSpPr>
        <p:spPr>
          <a:xfrm>
            <a:off x="4664273" y="4857916"/>
            <a:ext cx="351378" cy="153888"/>
          </a:xfrm>
          <a:prstGeom prst="rect">
            <a:avLst/>
          </a:prstGeom>
          <a:noFill/>
          <a:effectLst>
            <a:glow rad="76200">
              <a:schemeClr val="accent1">
                <a:lumMod val="20000"/>
                <a:lumOff val="80000"/>
                <a:alpha val="40000"/>
              </a:schemeClr>
            </a:glow>
          </a:effectLst>
        </p:spPr>
        <p:txBody>
          <a:bodyPr wrap="none" rtlCol="0">
            <a:spAutoFit/>
          </a:bodyPr>
          <a:lstStyle/>
          <a:p>
            <a:pPr lvl="1"/>
            <a:r>
              <a:rPr lang="pt-BR" sz="400" b="1" dirty="0">
                <a:solidFill>
                  <a:srgbClr val="5E676E"/>
                </a:solidFill>
                <a:effectLst>
                  <a:glow rad="50800">
                    <a:srgbClr val="FEF9F4">
                      <a:alpha val="68000"/>
                    </a:srgbClr>
                  </a:glow>
                </a:effectLst>
              </a:rPr>
              <a:t>HUNG.</a:t>
            </a:r>
            <a:endParaRPr lang="en-IN" sz="400" b="1" dirty="0">
              <a:solidFill>
                <a:srgbClr val="5E676E"/>
              </a:solidFill>
              <a:effectLst>
                <a:glow rad="50800">
                  <a:srgbClr val="FEF9F4">
                    <a:alpha val="68000"/>
                  </a:srgbClr>
                </a:glow>
              </a:effectLst>
            </a:endParaRPr>
          </a:p>
        </p:txBody>
      </p:sp>
      <p:sp>
        <p:nvSpPr>
          <p:cNvPr id="54" name="TextBox 53"/>
          <p:cNvSpPr txBox="1"/>
          <p:nvPr/>
        </p:nvSpPr>
        <p:spPr>
          <a:xfrm>
            <a:off x="4915972" y="4921480"/>
            <a:ext cx="490840" cy="169277"/>
          </a:xfrm>
          <a:prstGeom prst="rect">
            <a:avLst/>
          </a:prstGeom>
          <a:noFill/>
          <a:effectLst>
            <a:glow rad="76200">
              <a:schemeClr val="accent1">
                <a:lumMod val="20000"/>
                <a:lumOff val="80000"/>
                <a:alpha val="40000"/>
              </a:schemeClr>
            </a:glow>
          </a:effectLst>
        </p:spPr>
        <p:txBody>
          <a:bodyPr wrap="none" rtlCol="0">
            <a:spAutoFit/>
          </a:bodyPr>
          <a:lstStyle/>
          <a:p>
            <a:pPr lvl="1"/>
            <a:r>
              <a:rPr lang="pt-BR" sz="500" b="1" dirty="0">
                <a:solidFill>
                  <a:srgbClr val="5E676E"/>
                </a:solidFill>
                <a:effectLst>
                  <a:glow rad="50800">
                    <a:srgbClr val="FEF9F4">
                      <a:alpha val="68000"/>
                    </a:srgbClr>
                  </a:glow>
                </a:effectLst>
              </a:rPr>
              <a:t>ROMANIA</a:t>
            </a:r>
            <a:endParaRPr lang="en-IN" sz="500" b="1" dirty="0">
              <a:solidFill>
                <a:srgbClr val="5E676E"/>
              </a:solidFill>
              <a:effectLst>
                <a:glow rad="50800">
                  <a:srgbClr val="FEF9F4">
                    <a:alpha val="68000"/>
                  </a:srgbClr>
                </a:glow>
              </a:effectLst>
            </a:endParaRPr>
          </a:p>
        </p:txBody>
      </p:sp>
      <p:sp>
        <p:nvSpPr>
          <p:cNvPr id="55" name="TextBox 54"/>
          <p:cNvSpPr txBox="1"/>
          <p:nvPr/>
        </p:nvSpPr>
        <p:spPr>
          <a:xfrm>
            <a:off x="5418717" y="5285270"/>
            <a:ext cx="421910" cy="161583"/>
          </a:xfrm>
          <a:prstGeom prst="rect">
            <a:avLst/>
          </a:prstGeom>
          <a:noFill/>
          <a:effectLst>
            <a:glow rad="76200">
              <a:schemeClr val="accent1">
                <a:lumMod val="20000"/>
                <a:lumOff val="80000"/>
                <a:alpha val="40000"/>
              </a:schemeClr>
            </a:glow>
          </a:effectLst>
        </p:spPr>
        <p:txBody>
          <a:bodyPr wrap="none" rtlCol="0">
            <a:spAutoFit/>
          </a:bodyPr>
          <a:lstStyle/>
          <a:p>
            <a:pPr lvl="1"/>
            <a:r>
              <a:rPr lang="pt-BR" sz="450" b="1" dirty="0">
                <a:solidFill>
                  <a:srgbClr val="5E676E"/>
                </a:solidFill>
                <a:effectLst>
                  <a:glow rad="50800">
                    <a:srgbClr val="FEF9F4">
                      <a:alpha val="68000"/>
                    </a:srgbClr>
                  </a:glow>
                </a:effectLst>
              </a:rPr>
              <a:t>TURKEY</a:t>
            </a:r>
            <a:endParaRPr lang="en-IN" sz="450" b="1" dirty="0">
              <a:solidFill>
                <a:srgbClr val="5E676E"/>
              </a:solidFill>
              <a:effectLst>
                <a:glow rad="50800">
                  <a:srgbClr val="FEF9F4">
                    <a:alpha val="68000"/>
                  </a:srgbClr>
                </a:glow>
              </a:effectLst>
            </a:endParaRPr>
          </a:p>
        </p:txBody>
      </p:sp>
      <p:sp>
        <p:nvSpPr>
          <p:cNvPr id="56" name="TextBox 55"/>
          <p:cNvSpPr txBox="1"/>
          <p:nvPr/>
        </p:nvSpPr>
        <p:spPr>
          <a:xfrm>
            <a:off x="4649254" y="5303364"/>
            <a:ext cx="415498" cy="153888"/>
          </a:xfrm>
          <a:prstGeom prst="rect">
            <a:avLst/>
          </a:prstGeom>
          <a:noFill/>
          <a:effectLst>
            <a:glow rad="76200">
              <a:schemeClr val="accent1">
                <a:lumMod val="20000"/>
                <a:lumOff val="80000"/>
                <a:alpha val="40000"/>
              </a:schemeClr>
            </a:glow>
          </a:effectLst>
        </p:spPr>
        <p:txBody>
          <a:bodyPr wrap="none" rtlCol="0">
            <a:spAutoFit/>
          </a:bodyPr>
          <a:lstStyle/>
          <a:p>
            <a:pPr lvl="1"/>
            <a:r>
              <a:rPr lang="pt-BR" sz="400" b="1" dirty="0">
                <a:solidFill>
                  <a:srgbClr val="5E676E"/>
                </a:solidFill>
                <a:effectLst>
                  <a:glow rad="50800">
                    <a:srgbClr val="FEF9F4">
                      <a:alpha val="68000"/>
                    </a:srgbClr>
                  </a:glow>
                </a:effectLst>
              </a:rPr>
              <a:t>ALBANIA</a:t>
            </a:r>
            <a:endParaRPr lang="en-IN" sz="400" b="1" dirty="0">
              <a:solidFill>
                <a:srgbClr val="5E676E"/>
              </a:solidFill>
              <a:effectLst>
                <a:glow rad="50800">
                  <a:srgbClr val="FEF9F4">
                    <a:alpha val="68000"/>
                  </a:srgbClr>
                </a:glow>
              </a:effectLst>
            </a:endParaRPr>
          </a:p>
        </p:txBody>
      </p:sp>
      <p:sp>
        <p:nvSpPr>
          <p:cNvPr id="57" name="TextBox 56"/>
          <p:cNvSpPr txBox="1"/>
          <p:nvPr/>
        </p:nvSpPr>
        <p:spPr>
          <a:xfrm>
            <a:off x="4908909" y="5347684"/>
            <a:ext cx="399468" cy="153888"/>
          </a:xfrm>
          <a:prstGeom prst="rect">
            <a:avLst/>
          </a:prstGeom>
          <a:noFill/>
          <a:effectLst>
            <a:glow rad="76200">
              <a:schemeClr val="accent1">
                <a:lumMod val="20000"/>
                <a:lumOff val="80000"/>
                <a:alpha val="40000"/>
              </a:schemeClr>
            </a:glow>
          </a:effectLst>
        </p:spPr>
        <p:txBody>
          <a:bodyPr wrap="none" rtlCol="0">
            <a:spAutoFit/>
          </a:bodyPr>
          <a:lstStyle/>
          <a:p>
            <a:pPr lvl="1"/>
            <a:r>
              <a:rPr lang="pt-BR" sz="400" b="1" dirty="0">
                <a:solidFill>
                  <a:srgbClr val="5E676E"/>
                </a:solidFill>
                <a:effectLst>
                  <a:glow rad="50800">
                    <a:srgbClr val="FEF9F4">
                      <a:alpha val="68000"/>
                    </a:srgbClr>
                  </a:glow>
                </a:effectLst>
              </a:rPr>
              <a:t>GREECE</a:t>
            </a:r>
            <a:endParaRPr lang="en-IN" sz="400" b="1" dirty="0">
              <a:solidFill>
                <a:srgbClr val="5E676E"/>
              </a:solidFill>
              <a:effectLst>
                <a:glow rad="50800">
                  <a:srgbClr val="FEF9F4">
                    <a:alpha val="68000"/>
                  </a:srgbClr>
                </a:glow>
              </a:effectLst>
            </a:endParaRPr>
          </a:p>
        </p:txBody>
      </p:sp>
      <p:sp>
        <p:nvSpPr>
          <p:cNvPr id="58" name="TextBox 57"/>
          <p:cNvSpPr txBox="1"/>
          <p:nvPr/>
        </p:nvSpPr>
        <p:spPr>
          <a:xfrm>
            <a:off x="5408918" y="4938052"/>
            <a:ext cx="473206" cy="169277"/>
          </a:xfrm>
          <a:prstGeom prst="rect">
            <a:avLst/>
          </a:prstGeom>
          <a:noFill/>
        </p:spPr>
        <p:txBody>
          <a:bodyPr wrap="none" rtlCol="0">
            <a:spAutoFit/>
          </a:bodyPr>
          <a:lstStyle/>
          <a:p>
            <a:pPr algn="ctr"/>
            <a:r>
              <a:rPr lang="en-IN" sz="500" i="1" dirty="0">
                <a:solidFill>
                  <a:srgbClr val="00B0F0"/>
                </a:solidFill>
              </a:rPr>
              <a:t>Black Sea</a:t>
            </a:r>
          </a:p>
        </p:txBody>
      </p:sp>
      <p:sp>
        <p:nvSpPr>
          <p:cNvPr id="59" name="TextBox 58"/>
          <p:cNvSpPr txBox="1"/>
          <p:nvPr/>
        </p:nvSpPr>
        <p:spPr>
          <a:xfrm>
            <a:off x="3480498" y="5179236"/>
            <a:ext cx="360996" cy="161583"/>
          </a:xfrm>
          <a:prstGeom prst="rect">
            <a:avLst/>
          </a:prstGeom>
          <a:noFill/>
          <a:effectLst>
            <a:glow rad="76200">
              <a:schemeClr val="accent1">
                <a:lumMod val="20000"/>
                <a:lumOff val="80000"/>
                <a:alpha val="40000"/>
              </a:schemeClr>
            </a:glow>
          </a:effectLst>
        </p:spPr>
        <p:txBody>
          <a:bodyPr wrap="none" rtlCol="0">
            <a:spAutoFit/>
          </a:bodyPr>
          <a:lstStyle/>
          <a:p>
            <a:pPr lvl="1"/>
            <a:r>
              <a:rPr lang="pt-BR" sz="450" b="1" dirty="0">
                <a:solidFill>
                  <a:srgbClr val="5E676E"/>
                </a:solidFill>
                <a:effectLst>
                  <a:glow rad="50800">
                    <a:srgbClr val="FEF9F4">
                      <a:alpha val="68000"/>
                    </a:srgbClr>
                  </a:glow>
                </a:effectLst>
              </a:rPr>
              <a:t>SPAIN</a:t>
            </a:r>
            <a:endParaRPr lang="en-IN" sz="450" b="1" dirty="0">
              <a:solidFill>
                <a:srgbClr val="5E676E"/>
              </a:solidFill>
              <a:effectLst>
                <a:glow rad="50800">
                  <a:srgbClr val="FEF9F4">
                    <a:alpha val="68000"/>
                  </a:srgbClr>
                </a:glow>
              </a:effectLst>
            </a:endParaRPr>
          </a:p>
        </p:txBody>
      </p:sp>
      <p:sp>
        <p:nvSpPr>
          <p:cNvPr id="60" name="TextBox 59"/>
          <p:cNvSpPr txBox="1"/>
          <p:nvPr/>
        </p:nvSpPr>
        <p:spPr>
          <a:xfrm>
            <a:off x="3199649" y="5229999"/>
            <a:ext cx="360996" cy="161583"/>
          </a:xfrm>
          <a:prstGeom prst="rect">
            <a:avLst/>
          </a:prstGeom>
          <a:noFill/>
          <a:effectLst>
            <a:glow rad="76200">
              <a:schemeClr val="accent1">
                <a:lumMod val="20000"/>
                <a:lumOff val="80000"/>
                <a:alpha val="40000"/>
              </a:schemeClr>
            </a:glow>
          </a:effectLst>
        </p:spPr>
        <p:txBody>
          <a:bodyPr wrap="none" rtlCol="0">
            <a:spAutoFit/>
          </a:bodyPr>
          <a:lstStyle/>
          <a:p>
            <a:pPr lvl="1"/>
            <a:r>
              <a:rPr lang="pt-BR" sz="450" b="1" dirty="0">
                <a:solidFill>
                  <a:srgbClr val="5E676E"/>
                </a:solidFill>
                <a:effectLst>
                  <a:glow rad="50800">
                    <a:srgbClr val="FEF9F4">
                      <a:alpha val="68000"/>
                    </a:srgbClr>
                  </a:glow>
                </a:effectLst>
              </a:rPr>
              <a:t>PORT.</a:t>
            </a:r>
            <a:endParaRPr lang="en-IN" sz="450" b="1" dirty="0">
              <a:solidFill>
                <a:srgbClr val="5E676E"/>
              </a:solidFill>
              <a:effectLst>
                <a:glow rad="50800">
                  <a:srgbClr val="FEF9F4">
                    <a:alpha val="68000"/>
                  </a:srgbClr>
                </a:glow>
              </a:effectLst>
            </a:endParaRPr>
          </a:p>
        </p:txBody>
      </p:sp>
      <p:sp>
        <p:nvSpPr>
          <p:cNvPr id="61" name="TextBox 60"/>
          <p:cNvSpPr txBox="1"/>
          <p:nvPr/>
        </p:nvSpPr>
        <p:spPr>
          <a:xfrm>
            <a:off x="3456113" y="4874813"/>
            <a:ext cx="354585" cy="230832"/>
          </a:xfrm>
          <a:prstGeom prst="rect">
            <a:avLst/>
          </a:prstGeom>
          <a:noFill/>
        </p:spPr>
        <p:txBody>
          <a:bodyPr wrap="none" rtlCol="0">
            <a:spAutoFit/>
          </a:bodyPr>
          <a:lstStyle/>
          <a:p>
            <a:pPr algn="ctr"/>
            <a:r>
              <a:rPr lang="en-IN" sz="450" i="1" dirty="0">
                <a:solidFill>
                  <a:srgbClr val="00B0F0"/>
                </a:solidFill>
              </a:rPr>
              <a:t>Bay of</a:t>
            </a:r>
          </a:p>
          <a:p>
            <a:pPr algn="ctr"/>
            <a:r>
              <a:rPr lang="en-IN" sz="450" i="1" dirty="0">
                <a:solidFill>
                  <a:srgbClr val="00B0F0"/>
                </a:solidFill>
              </a:rPr>
              <a:t>Biscay</a:t>
            </a:r>
          </a:p>
        </p:txBody>
      </p:sp>
      <p:sp>
        <p:nvSpPr>
          <p:cNvPr id="62" name="TextBox 61"/>
          <p:cNvSpPr txBox="1"/>
          <p:nvPr/>
        </p:nvSpPr>
        <p:spPr>
          <a:xfrm>
            <a:off x="3952484" y="4715173"/>
            <a:ext cx="301686" cy="153888"/>
          </a:xfrm>
          <a:prstGeom prst="rect">
            <a:avLst/>
          </a:prstGeom>
          <a:noFill/>
        </p:spPr>
        <p:txBody>
          <a:bodyPr wrap="none" rtlCol="0">
            <a:spAutoFit/>
          </a:bodyPr>
          <a:lstStyle/>
          <a:p>
            <a:r>
              <a:rPr lang="en-IN" sz="400" b="1" dirty="0">
                <a:effectLst>
                  <a:glow rad="63500">
                    <a:schemeClr val="bg1">
                      <a:alpha val="76000"/>
                    </a:schemeClr>
                  </a:glow>
                </a:effectLst>
              </a:rPr>
              <a:t>LUX.</a:t>
            </a:r>
          </a:p>
        </p:txBody>
      </p:sp>
      <p:sp>
        <p:nvSpPr>
          <p:cNvPr id="63" name="TextBox 62"/>
          <p:cNvSpPr txBox="1"/>
          <p:nvPr/>
        </p:nvSpPr>
        <p:spPr>
          <a:xfrm>
            <a:off x="3435481" y="4490452"/>
            <a:ext cx="346570" cy="146194"/>
          </a:xfrm>
          <a:prstGeom prst="rect">
            <a:avLst/>
          </a:prstGeom>
          <a:noFill/>
        </p:spPr>
        <p:txBody>
          <a:bodyPr wrap="none" rtlCol="0">
            <a:spAutoFit/>
          </a:bodyPr>
          <a:lstStyle/>
          <a:p>
            <a:r>
              <a:rPr lang="en-IN" sz="350" b="1" dirty="0">
                <a:effectLst>
                  <a:glow rad="63500">
                    <a:schemeClr val="bg1">
                      <a:alpha val="76000"/>
                    </a:schemeClr>
                  </a:glow>
                </a:effectLst>
              </a:rPr>
              <a:t>WALES</a:t>
            </a:r>
          </a:p>
        </p:txBody>
      </p:sp>
      <p:sp>
        <p:nvSpPr>
          <p:cNvPr id="64" name="TextBox 63"/>
          <p:cNvSpPr txBox="1"/>
          <p:nvPr/>
        </p:nvSpPr>
        <p:spPr>
          <a:xfrm>
            <a:off x="3313779" y="4134663"/>
            <a:ext cx="441146" cy="146194"/>
          </a:xfrm>
          <a:prstGeom prst="rect">
            <a:avLst/>
          </a:prstGeom>
          <a:noFill/>
        </p:spPr>
        <p:txBody>
          <a:bodyPr wrap="none" rtlCol="0">
            <a:spAutoFit/>
          </a:bodyPr>
          <a:lstStyle/>
          <a:p>
            <a:r>
              <a:rPr lang="en-IN" sz="350" b="1" dirty="0">
                <a:effectLst>
                  <a:glow rad="63500">
                    <a:schemeClr val="bg1">
                      <a:alpha val="76000"/>
                    </a:schemeClr>
                  </a:glow>
                </a:effectLst>
              </a:rPr>
              <a:t>N. IRELAND</a:t>
            </a:r>
          </a:p>
        </p:txBody>
      </p:sp>
      <p:sp>
        <p:nvSpPr>
          <p:cNvPr id="65" name="TextBox 64"/>
          <p:cNvSpPr txBox="1"/>
          <p:nvPr/>
        </p:nvSpPr>
        <p:spPr>
          <a:xfrm>
            <a:off x="3609971" y="4090820"/>
            <a:ext cx="441146" cy="146194"/>
          </a:xfrm>
          <a:prstGeom prst="rect">
            <a:avLst/>
          </a:prstGeom>
          <a:noFill/>
        </p:spPr>
        <p:txBody>
          <a:bodyPr wrap="none" rtlCol="0">
            <a:spAutoFit/>
          </a:bodyPr>
          <a:lstStyle/>
          <a:p>
            <a:r>
              <a:rPr lang="en-IN" sz="350" b="1" dirty="0">
                <a:effectLst>
                  <a:glow rad="63500">
                    <a:schemeClr val="bg1">
                      <a:alpha val="76000"/>
                    </a:schemeClr>
                  </a:glow>
                </a:effectLst>
              </a:rPr>
              <a:t>SCOTLAND</a:t>
            </a:r>
          </a:p>
        </p:txBody>
      </p:sp>
      <p:sp>
        <p:nvSpPr>
          <p:cNvPr id="66" name="TextBox 65"/>
          <p:cNvSpPr txBox="1"/>
          <p:nvPr/>
        </p:nvSpPr>
        <p:spPr>
          <a:xfrm>
            <a:off x="3386218" y="5259852"/>
            <a:ext cx="210314" cy="146194"/>
          </a:xfrm>
          <a:prstGeom prst="rect">
            <a:avLst/>
          </a:prstGeom>
          <a:noFill/>
        </p:spPr>
        <p:txBody>
          <a:bodyPr wrap="none" rtlCol="0">
            <a:spAutoFit/>
          </a:bodyPr>
          <a:lstStyle/>
          <a:p>
            <a:r>
              <a:rPr lang="en-IN" sz="350" b="1" dirty="0" smtClean="0"/>
              <a:t>0</a:t>
            </a:r>
            <a:endParaRPr lang="en-IN" sz="350" b="1" dirty="0"/>
          </a:p>
        </p:txBody>
      </p:sp>
      <p:sp>
        <p:nvSpPr>
          <p:cNvPr id="67" name="TextBox 66"/>
          <p:cNvSpPr txBox="1"/>
          <p:nvPr/>
        </p:nvSpPr>
        <p:spPr>
          <a:xfrm>
            <a:off x="3616573" y="5257370"/>
            <a:ext cx="261610" cy="146194"/>
          </a:xfrm>
          <a:prstGeom prst="rect">
            <a:avLst/>
          </a:prstGeom>
          <a:noFill/>
        </p:spPr>
        <p:txBody>
          <a:bodyPr wrap="none" rtlCol="0">
            <a:spAutoFit/>
          </a:bodyPr>
          <a:lstStyle/>
          <a:p>
            <a:r>
              <a:rPr lang="en-IN" sz="350" b="1" dirty="0" smtClean="0"/>
              <a:t>250</a:t>
            </a:r>
            <a:endParaRPr lang="en-IN" sz="350" b="1" dirty="0"/>
          </a:p>
        </p:txBody>
      </p:sp>
      <p:sp>
        <p:nvSpPr>
          <p:cNvPr id="68" name="TextBox 67"/>
          <p:cNvSpPr txBox="1"/>
          <p:nvPr/>
        </p:nvSpPr>
        <p:spPr>
          <a:xfrm>
            <a:off x="3871329" y="5258883"/>
            <a:ext cx="388248" cy="146194"/>
          </a:xfrm>
          <a:prstGeom prst="rect">
            <a:avLst/>
          </a:prstGeom>
          <a:noFill/>
        </p:spPr>
        <p:txBody>
          <a:bodyPr wrap="none" rtlCol="0">
            <a:spAutoFit/>
          </a:bodyPr>
          <a:lstStyle/>
          <a:p>
            <a:r>
              <a:rPr lang="en-IN" sz="350" b="1" dirty="0" smtClean="0"/>
              <a:t>500 Miles</a:t>
            </a:r>
            <a:endParaRPr lang="en-IN" sz="350" b="1" dirty="0"/>
          </a:p>
        </p:txBody>
      </p:sp>
      <p:sp>
        <p:nvSpPr>
          <p:cNvPr id="69" name="TextBox 68"/>
          <p:cNvSpPr txBox="1"/>
          <p:nvPr/>
        </p:nvSpPr>
        <p:spPr>
          <a:xfrm>
            <a:off x="3685178" y="5352446"/>
            <a:ext cx="508473" cy="146194"/>
          </a:xfrm>
          <a:prstGeom prst="rect">
            <a:avLst/>
          </a:prstGeom>
          <a:noFill/>
        </p:spPr>
        <p:txBody>
          <a:bodyPr wrap="none" rtlCol="0">
            <a:spAutoFit/>
          </a:bodyPr>
          <a:lstStyle/>
          <a:p>
            <a:r>
              <a:rPr lang="en-IN" sz="350" b="1" dirty="0" smtClean="0"/>
              <a:t>500 </a:t>
            </a:r>
            <a:r>
              <a:rPr lang="en-IN" sz="350" b="1" dirty="0" err="1" smtClean="0"/>
              <a:t>Kilometers</a:t>
            </a:r>
            <a:endParaRPr lang="en-IN" sz="350" b="1" dirty="0"/>
          </a:p>
        </p:txBody>
      </p:sp>
      <p:sp>
        <p:nvSpPr>
          <p:cNvPr id="70" name="TextBox 69"/>
          <p:cNvSpPr txBox="1"/>
          <p:nvPr/>
        </p:nvSpPr>
        <p:spPr>
          <a:xfrm>
            <a:off x="3523180" y="5353322"/>
            <a:ext cx="261610" cy="146194"/>
          </a:xfrm>
          <a:prstGeom prst="rect">
            <a:avLst/>
          </a:prstGeom>
          <a:noFill/>
        </p:spPr>
        <p:txBody>
          <a:bodyPr wrap="none" rtlCol="0">
            <a:spAutoFit/>
          </a:bodyPr>
          <a:lstStyle/>
          <a:p>
            <a:r>
              <a:rPr lang="en-IN" sz="350" b="1" dirty="0" smtClean="0"/>
              <a:t>250</a:t>
            </a:r>
            <a:endParaRPr lang="en-IN" sz="350" b="1" dirty="0"/>
          </a:p>
        </p:txBody>
      </p:sp>
      <p:sp>
        <p:nvSpPr>
          <p:cNvPr id="71" name="TextBox 70"/>
          <p:cNvSpPr txBox="1"/>
          <p:nvPr/>
        </p:nvSpPr>
        <p:spPr>
          <a:xfrm>
            <a:off x="3381808" y="5353322"/>
            <a:ext cx="210314" cy="146194"/>
          </a:xfrm>
          <a:prstGeom prst="rect">
            <a:avLst/>
          </a:prstGeom>
          <a:noFill/>
        </p:spPr>
        <p:txBody>
          <a:bodyPr wrap="none" rtlCol="0">
            <a:spAutoFit/>
          </a:bodyPr>
          <a:lstStyle/>
          <a:p>
            <a:r>
              <a:rPr lang="en-IN" sz="350" b="1" dirty="0" smtClean="0"/>
              <a:t>0</a:t>
            </a:r>
            <a:endParaRPr lang="en-IN" sz="350" b="1" dirty="0"/>
          </a:p>
        </p:txBody>
      </p:sp>
      <p:sp>
        <p:nvSpPr>
          <p:cNvPr id="72" name="TextBox 71"/>
          <p:cNvSpPr txBox="1"/>
          <p:nvPr/>
        </p:nvSpPr>
        <p:spPr>
          <a:xfrm>
            <a:off x="3935276" y="5540297"/>
            <a:ext cx="864339" cy="161583"/>
          </a:xfrm>
          <a:prstGeom prst="rect">
            <a:avLst/>
          </a:prstGeom>
          <a:noFill/>
        </p:spPr>
        <p:txBody>
          <a:bodyPr wrap="none" rtlCol="0">
            <a:spAutoFit/>
          </a:bodyPr>
          <a:lstStyle/>
          <a:p>
            <a:r>
              <a:rPr lang="en-IN" sz="450" b="1" dirty="0">
                <a:latin typeface="Arial Black" panose="020B0A04020102020204" pitchFamily="34" charset="0"/>
              </a:rPr>
              <a:t>West Germanic group</a:t>
            </a:r>
          </a:p>
        </p:txBody>
      </p:sp>
      <p:sp>
        <p:nvSpPr>
          <p:cNvPr id="73" name="TextBox 72"/>
          <p:cNvSpPr txBox="1"/>
          <p:nvPr/>
        </p:nvSpPr>
        <p:spPr>
          <a:xfrm>
            <a:off x="3164090" y="5461397"/>
            <a:ext cx="726481" cy="161583"/>
          </a:xfrm>
          <a:prstGeom prst="rect">
            <a:avLst/>
          </a:prstGeom>
          <a:noFill/>
        </p:spPr>
        <p:txBody>
          <a:bodyPr wrap="none" rtlCol="0">
            <a:spAutoFit/>
          </a:bodyPr>
          <a:lstStyle/>
          <a:p>
            <a:r>
              <a:rPr lang="en-IN" sz="450" b="1" dirty="0">
                <a:latin typeface="Arial Black" panose="020B0A04020102020204" pitchFamily="34" charset="0"/>
              </a:rPr>
              <a:t>Germanic branch</a:t>
            </a:r>
          </a:p>
        </p:txBody>
      </p:sp>
      <p:sp>
        <p:nvSpPr>
          <p:cNvPr id="74" name="TextBox 73"/>
          <p:cNvSpPr txBox="1"/>
          <p:nvPr/>
        </p:nvSpPr>
        <p:spPr>
          <a:xfrm>
            <a:off x="3164090" y="5538793"/>
            <a:ext cx="883575" cy="161583"/>
          </a:xfrm>
          <a:prstGeom prst="rect">
            <a:avLst/>
          </a:prstGeom>
          <a:noFill/>
        </p:spPr>
        <p:txBody>
          <a:bodyPr wrap="none" rtlCol="0">
            <a:spAutoFit/>
          </a:bodyPr>
          <a:lstStyle/>
          <a:p>
            <a:r>
              <a:rPr lang="en-IN" sz="450" b="1" dirty="0">
                <a:latin typeface="Arial Black" panose="020B0A04020102020204" pitchFamily="34" charset="0"/>
              </a:rPr>
              <a:t>North Germanic group</a:t>
            </a:r>
          </a:p>
        </p:txBody>
      </p:sp>
      <p:sp>
        <p:nvSpPr>
          <p:cNvPr id="75" name="TextBox 74"/>
          <p:cNvSpPr txBox="1"/>
          <p:nvPr/>
        </p:nvSpPr>
        <p:spPr>
          <a:xfrm>
            <a:off x="3317309" y="5629663"/>
            <a:ext cx="377026" cy="161583"/>
          </a:xfrm>
          <a:prstGeom prst="rect">
            <a:avLst/>
          </a:prstGeom>
          <a:noFill/>
        </p:spPr>
        <p:txBody>
          <a:bodyPr wrap="none" rtlCol="0">
            <a:spAutoFit/>
          </a:bodyPr>
          <a:lstStyle/>
          <a:p>
            <a:r>
              <a:rPr lang="en-IN" sz="450" b="1" dirty="0"/>
              <a:t>Danish</a:t>
            </a:r>
          </a:p>
        </p:txBody>
      </p:sp>
      <p:sp>
        <p:nvSpPr>
          <p:cNvPr id="76" name="TextBox 75"/>
          <p:cNvSpPr txBox="1"/>
          <p:nvPr/>
        </p:nvSpPr>
        <p:spPr>
          <a:xfrm>
            <a:off x="3317309" y="5737272"/>
            <a:ext cx="437940" cy="161583"/>
          </a:xfrm>
          <a:prstGeom prst="rect">
            <a:avLst/>
          </a:prstGeom>
          <a:noFill/>
        </p:spPr>
        <p:txBody>
          <a:bodyPr wrap="none" rtlCol="0">
            <a:spAutoFit/>
          </a:bodyPr>
          <a:lstStyle/>
          <a:p>
            <a:r>
              <a:rPr lang="en-IN" sz="450" b="1" dirty="0"/>
              <a:t>Faeroese</a:t>
            </a:r>
          </a:p>
        </p:txBody>
      </p:sp>
      <p:sp>
        <p:nvSpPr>
          <p:cNvPr id="77" name="TextBox 76"/>
          <p:cNvSpPr txBox="1"/>
          <p:nvPr/>
        </p:nvSpPr>
        <p:spPr>
          <a:xfrm>
            <a:off x="3317309" y="5838217"/>
            <a:ext cx="431528" cy="161583"/>
          </a:xfrm>
          <a:prstGeom prst="rect">
            <a:avLst/>
          </a:prstGeom>
          <a:noFill/>
        </p:spPr>
        <p:txBody>
          <a:bodyPr wrap="none" rtlCol="0">
            <a:spAutoFit/>
          </a:bodyPr>
          <a:lstStyle/>
          <a:p>
            <a:r>
              <a:rPr lang="en-IN" sz="450" b="1" dirty="0"/>
              <a:t>Icelandic</a:t>
            </a:r>
          </a:p>
        </p:txBody>
      </p:sp>
      <p:sp>
        <p:nvSpPr>
          <p:cNvPr id="78" name="TextBox 77"/>
          <p:cNvSpPr txBox="1"/>
          <p:nvPr/>
        </p:nvSpPr>
        <p:spPr>
          <a:xfrm>
            <a:off x="3317309" y="5947807"/>
            <a:ext cx="479618" cy="161583"/>
          </a:xfrm>
          <a:prstGeom prst="rect">
            <a:avLst/>
          </a:prstGeom>
          <a:noFill/>
        </p:spPr>
        <p:txBody>
          <a:bodyPr wrap="none" rtlCol="0">
            <a:spAutoFit/>
          </a:bodyPr>
          <a:lstStyle/>
          <a:p>
            <a:r>
              <a:rPr lang="en-IN" sz="450" b="1" dirty="0"/>
              <a:t>Norwegian</a:t>
            </a:r>
          </a:p>
        </p:txBody>
      </p:sp>
      <p:sp>
        <p:nvSpPr>
          <p:cNvPr id="79" name="TextBox 78"/>
          <p:cNvSpPr txBox="1"/>
          <p:nvPr/>
        </p:nvSpPr>
        <p:spPr>
          <a:xfrm>
            <a:off x="3317309" y="6056603"/>
            <a:ext cx="418704" cy="161583"/>
          </a:xfrm>
          <a:prstGeom prst="rect">
            <a:avLst/>
          </a:prstGeom>
          <a:noFill/>
        </p:spPr>
        <p:txBody>
          <a:bodyPr wrap="none" rtlCol="0">
            <a:spAutoFit/>
          </a:bodyPr>
          <a:lstStyle/>
          <a:p>
            <a:r>
              <a:rPr lang="en-IN" sz="450" b="1" dirty="0"/>
              <a:t>Swedish</a:t>
            </a:r>
          </a:p>
        </p:txBody>
      </p:sp>
      <p:sp>
        <p:nvSpPr>
          <p:cNvPr id="80" name="TextBox 79"/>
          <p:cNvSpPr txBox="1"/>
          <p:nvPr/>
        </p:nvSpPr>
        <p:spPr>
          <a:xfrm>
            <a:off x="4089972" y="5629663"/>
            <a:ext cx="393056" cy="161583"/>
          </a:xfrm>
          <a:prstGeom prst="rect">
            <a:avLst/>
          </a:prstGeom>
          <a:noFill/>
        </p:spPr>
        <p:txBody>
          <a:bodyPr wrap="none" rtlCol="0">
            <a:spAutoFit/>
          </a:bodyPr>
          <a:lstStyle/>
          <a:p>
            <a:r>
              <a:rPr lang="en-IN" sz="450" b="1" dirty="0"/>
              <a:t>English</a:t>
            </a:r>
          </a:p>
        </p:txBody>
      </p:sp>
      <p:sp>
        <p:nvSpPr>
          <p:cNvPr id="81" name="TextBox 80"/>
          <p:cNvSpPr txBox="1"/>
          <p:nvPr/>
        </p:nvSpPr>
        <p:spPr>
          <a:xfrm>
            <a:off x="4089972" y="5739653"/>
            <a:ext cx="373820" cy="161583"/>
          </a:xfrm>
          <a:prstGeom prst="rect">
            <a:avLst/>
          </a:prstGeom>
          <a:noFill/>
        </p:spPr>
        <p:txBody>
          <a:bodyPr wrap="none" rtlCol="0">
            <a:spAutoFit/>
          </a:bodyPr>
          <a:lstStyle/>
          <a:p>
            <a:r>
              <a:rPr lang="en-IN" sz="450" b="1" dirty="0"/>
              <a:t>Frisian</a:t>
            </a:r>
          </a:p>
        </p:txBody>
      </p:sp>
      <p:sp>
        <p:nvSpPr>
          <p:cNvPr id="82" name="TextBox 81"/>
          <p:cNvSpPr txBox="1"/>
          <p:nvPr/>
        </p:nvSpPr>
        <p:spPr>
          <a:xfrm>
            <a:off x="4089972" y="5838217"/>
            <a:ext cx="402674" cy="161583"/>
          </a:xfrm>
          <a:prstGeom prst="rect">
            <a:avLst/>
          </a:prstGeom>
          <a:noFill/>
        </p:spPr>
        <p:txBody>
          <a:bodyPr wrap="none" rtlCol="0">
            <a:spAutoFit/>
          </a:bodyPr>
          <a:lstStyle/>
          <a:p>
            <a:r>
              <a:rPr lang="en-IN" sz="450" b="1" dirty="0"/>
              <a:t>German</a:t>
            </a:r>
          </a:p>
        </p:txBody>
      </p:sp>
      <p:sp>
        <p:nvSpPr>
          <p:cNvPr id="83" name="TextBox 82"/>
          <p:cNvSpPr txBox="1"/>
          <p:nvPr/>
        </p:nvSpPr>
        <p:spPr>
          <a:xfrm>
            <a:off x="4089972" y="5947807"/>
            <a:ext cx="569387" cy="230832"/>
          </a:xfrm>
          <a:prstGeom prst="rect">
            <a:avLst/>
          </a:prstGeom>
          <a:noFill/>
        </p:spPr>
        <p:txBody>
          <a:bodyPr wrap="none" rtlCol="0">
            <a:spAutoFit/>
          </a:bodyPr>
          <a:lstStyle/>
          <a:p>
            <a:r>
              <a:rPr lang="en-IN" sz="450" b="1" dirty="0"/>
              <a:t>Netherlandish</a:t>
            </a:r>
          </a:p>
          <a:p>
            <a:r>
              <a:rPr lang="en-IN" sz="450" b="1" dirty="0"/>
              <a:t>(Dutch)</a:t>
            </a:r>
          </a:p>
        </p:txBody>
      </p:sp>
      <p:sp>
        <p:nvSpPr>
          <p:cNvPr id="84" name="TextBox 83"/>
          <p:cNvSpPr txBox="1"/>
          <p:nvPr/>
        </p:nvSpPr>
        <p:spPr>
          <a:xfrm>
            <a:off x="4089972" y="6149676"/>
            <a:ext cx="338554" cy="161583"/>
          </a:xfrm>
          <a:prstGeom prst="rect">
            <a:avLst/>
          </a:prstGeom>
          <a:noFill/>
        </p:spPr>
        <p:txBody>
          <a:bodyPr wrap="none" rtlCol="0">
            <a:spAutoFit/>
          </a:bodyPr>
          <a:lstStyle/>
          <a:p>
            <a:r>
              <a:rPr lang="en-IN" sz="450" b="1" dirty="0"/>
              <a:t>Other</a:t>
            </a:r>
          </a:p>
        </p:txBody>
      </p:sp>
      <p:sp>
        <p:nvSpPr>
          <p:cNvPr id="85" name="TextBox 84"/>
          <p:cNvSpPr txBox="1"/>
          <p:nvPr/>
        </p:nvSpPr>
        <p:spPr>
          <a:xfrm>
            <a:off x="4089972" y="6314027"/>
            <a:ext cx="800219" cy="161583"/>
          </a:xfrm>
          <a:prstGeom prst="rect">
            <a:avLst/>
          </a:prstGeom>
          <a:noFill/>
        </p:spPr>
        <p:txBody>
          <a:bodyPr wrap="none" rtlCol="0">
            <a:spAutoFit/>
          </a:bodyPr>
          <a:lstStyle/>
          <a:p>
            <a:r>
              <a:rPr lang="en-IN" sz="450" b="1" dirty="0"/>
              <a:t>Southern Slavic group</a:t>
            </a:r>
          </a:p>
        </p:txBody>
      </p:sp>
      <p:sp>
        <p:nvSpPr>
          <p:cNvPr id="86" name="TextBox 85"/>
          <p:cNvSpPr txBox="1"/>
          <p:nvPr/>
        </p:nvSpPr>
        <p:spPr>
          <a:xfrm>
            <a:off x="4089972" y="6412067"/>
            <a:ext cx="748923" cy="161583"/>
          </a:xfrm>
          <a:prstGeom prst="rect">
            <a:avLst/>
          </a:prstGeom>
          <a:noFill/>
        </p:spPr>
        <p:txBody>
          <a:bodyPr wrap="none" rtlCol="0">
            <a:spAutoFit/>
          </a:bodyPr>
          <a:lstStyle/>
          <a:p>
            <a:r>
              <a:rPr lang="en-IN" sz="450" b="1" dirty="0"/>
              <a:t>Eastern Baltic group</a:t>
            </a:r>
          </a:p>
        </p:txBody>
      </p:sp>
      <p:sp>
        <p:nvSpPr>
          <p:cNvPr id="87" name="TextBox 86"/>
          <p:cNvSpPr txBox="1"/>
          <p:nvPr/>
        </p:nvSpPr>
        <p:spPr>
          <a:xfrm>
            <a:off x="3314379" y="6314027"/>
            <a:ext cx="758541" cy="161583"/>
          </a:xfrm>
          <a:prstGeom prst="rect">
            <a:avLst/>
          </a:prstGeom>
          <a:noFill/>
        </p:spPr>
        <p:txBody>
          <a:bodyPr wrap="none" rtlCol="0">
            <a:spAutoFit/>
          </a:bodyPr>
          <a:lstStyle/>
          <a:p>
            <a:r>
              <a:rPr lang="en-IN" sz="450" b="1" dirty="0"/>
              <a:t>Eastern Slavic group</a:t>
            </a:r>
          </a:p>
        </p:txBody>
      </p:sp>
      <p:sp>
        <p:nvSpPr>
          <p:cNvPr id="88" name="TextBox 87"/>
          <p:cNvSpPr txBox="1"/>
          <p:nvPr/>
        </p:nvSpPr>
        <p:spPr>
          <a:xfrm>
            <a:off x="3314379" y="6412067"/>
            <a:ext cx="774571" cy="161583"/>
          </a:xfrm>
          <a:prstGeom prst="rect">
            <a:avLst/>
          </a:prstGeom>
          <a:noFill/>
        </p:spPr>
        <p:txBody>
          <a:bodyPr wrap="none" rtlCol="0">
            <a:spAutoFit/>
          </a:bodyPr>
          <a:lstStyle/>
          <a:p>
            <a:r>
              <a:rPr lang="en-IN" sz="450" b="1" dirty="0"/>
              <a:t>Western Slavic group</a:t>
            </a:r>
          </a:p>
        </p:txBody>
      </p:sp>
      <p:cxnSp>
        <p:nvCxnSpPr>
          <p:cNvPr id="90" name="Straight Connector 89"/>
          <p:cNvCxnSpPr/>
          <p:nvPr/>
        </p:nvCxnSpPr>
        <p:spPr>
          <a:xfrm flipV="1">
            <a:off x="4829163" y="5243513"/>
            <a:ext cx="45256" cy="5340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V="1">
            <a:off x="4153428" y="4748213"/>
            <a:ext cx="47097" cy="3946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V="1">
            <a:off x="3700689" y="4519613"/>
            <a:ext cx="56924" cy="3316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3669949" y="4224389"/>
            <a:ext cx="35276" cy="6186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V="1">
            <a:off x="4829163" y="5241944"/>
            <a:ext cx="45256" cy="5340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V="1">
            <a:off x="4153428" y="4746644"/>
            <a:ext cx="47097" cy="3946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V="1">
            <a:off x="3700689" y="4518044"/>
            <a:ext cx="56924" cy="3316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3669949" y="4222820"/>
            <a:ext cx="35276" cy="6186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3164090" y="6218186"/>
            <a:ext cx="800219" cy="161583"/>
          </a:xfrm>
          <a:prstGeom prst="rect">
            <a:avLst/>
          </a:prstGeom>
          <a:noFill/>
        </p:spPr>
        <p:txBody>
          <a:bodyPr wrap="none" rtlCol="0">
            <a:spAutoFit/>
          </a:bodyPr>
          <a:lstStyle/>
          <a:p>
            <a:r>
              <a:rPr lang="en-IN" sz="450" b="1" dirty="0">
                <a:latin typeface="Arial Black" panose="020B0A04020102020204" pitchFamily="34" charset="0"/>
              </a:rPr>
              <a:t>Balto-Slavic branch</a:t>
            </a:r>
          </a:p>
        </p:txBody>
      </p:sp>
      <p:sp>
        <p:nvSpPr>
          <p:cNvPr id="103" name="TextBox 102"/>
          <p:cNvSpPr txBox="1"/>
          <p:nvPr/>
        </p:nvSpPr>
        <p:spPr>
          <a:xfrm>
            <a:off x="4589434" y="4461087"/>
            <a:ext cx="428322" cy="161583"/>
          </a:xfrm>
          <a:prstGeom prst="rect">
            <a:avLst/>
          </a:prstGeom>
          <a:noFill/>
        </p:spPr>
        <p:txBody>
          <a:bodyPr wrap="none" rtlCol="0">
            <a:spAutoFit/>
          </a:bodyPr>
          <a:lstStyle/>
          <a:p>
            <a:r>
              <a:rPr lang="pt-BR" sz="450" b="1" dirty="0">
                <a:effectLst>
                  <a:glow rad="101600">
                    <a:schemeClr val="bg1">
                      <a:alpha val="76000"/>
                    </a:schemeClr>
                  </a:glow>
                </a:effectLst>
              </a:rPr>
              <a:t>POLAND</a:t>
            </a:r>
            <a:endParaRPr lang="en-IN" sz="450" b="1" dirty="0">
              <a:effectLst>
                <a:glow rad="101600">
                  <a:schemeClr val="bg1">
                    <a:alpha val="76000"/>
                  </a:schemeClr>
                </a:glow>
              </a:effectLst>
            </a:endParaRPr>
          </a:p>
        </p:txBody>
      </p:sp>
      <p:sp>
        <p:nvSpPr>
          <p:cNvPr id="104" name="TextBox 103"/>
          <p:cNvSpPr txBox="1"/>
          <p:nvPr/>
        </p:nvSpPr>
        <p:spPr>
          <a:xfrm>
            <a:off x="4436483" y="4662740"/>
            <a:ext cx="412292" cy="153888"/>
          </a:xfrm>
          <a:prstGeom prst="rect">
            <a:avLst/>
          </a:prstGeom>
          <a:noFill/>
        </p:spPr>
        <p:txBody>
          <a:bodyPr wrap="none" rtlCol="0">
            <a:spAutoFit/>
          </a:bodyPr>
          <a:lstStyle/>
          <a:p>
            <a:r>
              <a:rPr lang="pt-BR" sz="400" b="1" dirty="0">
                <a:effectLst>
                  <a:glow rad="101600">
                    <a:schemeClr val="bg1">
                      <a:alpha val="76000"/>
                    </a:schemeClr>
                  </a:glow>
                </a:effectLst>
              </a:rPr>
              <a:t>CZECHIA</a:t>
            </a:r>
            <a:endParaRPr lang="en-IN" sz="400" b="1" dirty="0">
              <a:effectLst>
                <a:glow rad="101600">
                  <a:schemeClr val="bg1">
                    <a:alpha val="76000"/>
                  </a:schemeClr>
                </a:glow>
              </a:effectLst>
            </a:endParaRPr>
          </a:p>
        </p:txBody>
      </p:sp>
      <p:sp>
        <p:nvSpPr>
          <p:cNvPr id="105" name="TextBox 104"/>
          <p:cNvSpPr txBox="1"/>
          <p:nvPr/>
        </p:nvSpPr>
        <p:spPr>
          <a:xfrm>
            <a:off x="4644092" y="4724035"/>
            <a:ext cx="412292" cy="153888"/>
          </a:xfrm>
          <a:prstGeom prst="rect">
            <a:avLst/>
          </a:prstGeom>
          <a:noFill/>
        </p:spPr>
        <p:txBody>
          <a:bodyPr wrap="none" rtlCol="0">
            <a:spAutoFit/>
          </a:bodyPr>
          <a:lstStyle/>
          <a:p>
            <a:r>
              <a:rPr lang="pt-BR" sz="400" b="1" dirty="0">
                <a:effectLst>
                  <a:glow rad="101600">
                    <a:schemeClr val="bg1">
                      <a:alpha val="76000"/>
                    </a:schemeClr>
                  </a:glow>
                </a:effectLst>
              </a:rPr>
              <a:t>SLOVKIA</a:t>
            </a:r>
            <a:endParaRPr lang="en-IN" sz="400" b="1" dirty="0">
              <a:effectLst>
                <a:glow rad="101600">
                  <a:schemeClr val="bg1">
                    <a:alpha val="76000"/>
                  </a:schemeClr>
                </a:glow>
              </a:effectLst>
            </a:endParaRPr>
          </a:p>
        </p:txBody>
      </p:sp>
      <p:sp>
        <p:nvSpPr>
          <p:cNvPr id="106" name="TextBox 105"/>
          <p:cNvSpPr txBox="1"/>
          <p:nvPr/>
        </p:nvSpPr>
        <p:spPr>
          <a:xfrm rot="1093156">
            <a:off x="3433193" y="3271691"/>
            <a:ext cx="449482" cy="138499"/>
          </a:xfrm>
          <a:prstGeom prst="rect">
            <a:avLst/>
          </a:prstGeom>
          <a:noFill/>
        </p:spPr>
        <p:txBody>
          <a:bodyPr wrap="none" rtlCol="0">
            <a:spAutoFit/>
          </a:bodyPr>
          <a:lstStyle/>
          <a:p>
            <a:pPr algn="ctr"/>
            <a:r>
              <a:rPr lang="en-IN" sz="300" b="1" i="1" spc="-20" dirty="0" smtClean="0">
                <a:solidFill>
                  <a:srgbClr val="00B0F0"/>
                </a:solidFill>
              </a:rPr>
              <a:t>ARCTIC CIRCLE</a:t>
            </a:r>
            <a:endParaRPr lang="en-IN" sz="300" b="1" i="1" spc="-20" dirty="0">
              <a:solidFill>
                <a:srgbClr val="00B0F0"/>
              </a:solidFill>
            </a:endParaRPr>
          </a:p>
        </p:txBody>
      </p:sp>
    </p:spTree>
    <p:extLst>
      <p:ext uri="{BB962C8B-B14F-4D97-AF65-F5344CB8AC3E}">
        <p14:creationId xmlns:p14="http://schemas.microsoft.com/office/powerpoint/2010/main" val="22044717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p:txBody>
          <a:bodyPr/>
          <a:lstStyle/>
          <a:p>
            <a:r>
              <a:rPr lang="en-US" altLang="en-US" sz="3400" dirty="0"/>
              <a:t>5.1.4 Distribution of Indo-European Languages </a:t>
            </a:r>
            <a:r>
              <a:rPr lang="en-US" altLang="en-US" sz="2000" b="0" dirty="0"/>
              <a:t>(5 of 5)</a:t>
            </a:r>
            <a:endParaRPr lang="en-US" sz="2000" b="0" dirty="0"/>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a:xfrm>
            <a:off x="457200" y="1556326"/>
            <a:ext cx="8229600" cy="450273"/>
          </a:xfrm>
        </p:spPr>
        <p:txBody>
          <a:bodyPr/>
          <a:lstStyle/>
          <a:p>
            <a:pPr marL="432" indent="0">
              <a:buNone/>
            </a:pPr>
            <a:r>
              <a:rPr lang="en-US" b="1" dirty="0"/>
              <a:t>Figure 5-13: </a:t>
            </a:r>
            <a:r>
              <a:rPr lang="en-US" dirty="0"/>
              <a:t>Romance languages developed from Latin, the language of the Roman empire. The most widely used are Spanish, Portuguese, French, and Italian.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8896" y="2692876"/>
            <a:ext cx="3506208" cy="3893913"/>
          </a:xfrm>
          <a:prstGeom prst="rect">
            <a:avLst/>
          </a:prstGeom>
        </p:spPr>
      </p:pic>
      <p:sp>
        <p:nvSpPr>
          <p:cNvPr id="8" name="TextBox 7"/>
          <p:cNvSpPr txBox="1"/>
          <p:nvPr/>
        </p:nvSpPr>
        <p:spPr>
          <a:xfrm>
            <a:off x="2921572" y="4899413"/>
            <a:ext cx="644728" cy="192360"/>
          </a:xfrm>
          <a:prstGeom prst="rect">
            <a:avLst/>
          </a:prstGeom>
          <a:noFill/>
        </p:spPr>
        <p:txBody>
          <a:bodyPr wrap="none" rtlCol="0">
            <a:spAutoFit/>
          </a:bodyPr>
          <a:lstStyle/>
          <a:p>
            <a:r>
              <a:rPr lang="en-IN" sz="650" b="1" dirty="0"/>
              <a:t>Portuguese</a:t>
            </a:r>
          </a:p>
        </p:txBody>
      </p:sp>
      <p:sp>
        <p:nvSpPr>
          <p:cNvPr id="9" name="TextBox 8"/>
          <p:cNvSpPr txBox="1"/>
          <p:nvPr/>
        </p:nvSpPr>
        <p:spPr>
          <a:xfrm>
            <a:off x="2921572" y="5045463"/>
            <a:ext cx="506870" cy="192360"/>
          </a:xfrm>
          <a:prstGeom prst="rect">
            <a:avLst/>
          </a:prstGeom>
          <a:noFill/>
        </p:spPr>
        <p:txBody>
          <a:bodyPr wrap="none" rtlCol="0">
            <a:spAutoFit/>
          </a:bodyPr>
          <a:lstStyle/>
          <a:p>
            <a:r>
              <a:rPr lang="en-IN" sz="650" b="1" dirty="0"/>
              <a:t>Galician</a:t>
            </a:r>
          </a:p>
        </p:txBody>
      </p:sp>
      <p:sp>
        <p:nvSpPr>
          <p:cNvPr id="10" name="TextBox 9"/>
          <p:cNvSpPr txBox="1"/>
          <p:nvPr/>
        </p:nvSpPr>
        <p:spPr>
          <a:xfrm>
            <a:off x="2921572" y="5190586"/>
            <a:ext cx="506870" cy="192360"/>
          </a:xfrm>
          <a:prstGeom prst="rect">
            <a:avLst/>
          </a:prstGeom>
          <a:noFill/>
        </p:spPr>
        <p:txBody>
          <a:bodyPr wrap="none" rtlCol="0">
            <a:spAutoFit/>
          </a:bodyPr>
          <a:lstStyle/>
          <a:p>
            <a:r>
              <a:rPr lang="en-IN" sz="650" b="1" dirty="0"/>
              <a:t>Spanish</a:t>
            </a:r>
          </a:p>
        </p:txBody>
      </p:sp>
      <p:sp>
        <p:nvSpPr>
          <p:cNvPr id="11" name="TextBox 10"/>
          <p:cNvSpPr txBox="1"/>
          <p:nvPr/>
        </p:nvSpPr>
        <p:spPr>
          <a:xfrm>
            <a:off x="2921572" y="5336636"/>
            <a:ext cx="486030" cy="192360"/>
          </a:xfrm>
          <a:prstGeom prst="rect">
            <a:avLst/>
          </a:prstGeom>
          <a:noFill/>
        </p:spPr>
        <p:txBody>
          <a:bodyPr wrap="none" rtlCol="0">
            <a:spAutoFit/>
          </a:bodyPr>
          <a:lstStyle/>
          <a:p>
            <a:r>
              <a:rPr lang="en-IN" sz="650" b="1" dirty="0" err="1"/>
              <a:t>Catalán</a:t>
            </a:r>
            <a:endParaRPr lang="en-IN" sz="650" b="1" dirty="0"/>
          </a:p>
        </p:txBody>
      </p:sp>
      <p:sp>
        <p:nvSpPr>
          <p:cNvPr id="12" name="TextBox 11"/>
          <p:cNvSpPr txBox="1"/>
          <p:nvPr/>
        </p:nvSpPr>
        <p:spPr>
          <a:xfrm>
            <a:off x="2921572" y="5489103"/>
            <a:ext cx="542136" cy="192360"/>
          </a:xfrm>
          <a:prstGeom prst="rect">
            <a:avLst/>
          </a:prstGeom>
          <a:noFill/>
        </p:spPr>
        <p:txBody>
          <a:bodyPr wrap="none" rtlCol="0">
            <a:spAutoFit/>
          </a:bodyPr>
          <a:lstStyle/>
          <a:p>
            <a:r>
              <a:rPr lang="en-IN" sz="650" b="1" dirty="0"/>
              <a:t>Lombard</a:t>
            </a:r>
          </a:p>
        </p:txBody>
      </p:sp>
      <p:sp>
        <p:nvSpPr>
          <p:cNvPr id="13" name="TextBox 12"/>
          <p:cNvSpPr txBox="1"/>
          <p:nvPr/>
        </p:nvSpPr>
        <p:spPr>
          <a:xfrm>
            <a:off x="2921572" y="5632372"/>
            <a:ext cx="542136" cy="192360"/>
          </a:xfrm>
          <a:prstGeom prst="rect">
            <a:avLst/>
          </a:prstGeom>
          <a:noFill/>
        </p:spPr>
        <p:txBody>
          <a:bodyPr wrap="none" rtlCol="0">
            <a:spAutoFit/>
          </a:bodyPr>
          <a:lstStyle/>
          <a:p>
            <a:r>
              <a:rPr lang="en-IN" sz="650" b="1" dirty="0"/>
              <a:t>Venetian</a:t>
            </a:r>
          </a:p>
        </p:txBody>
      </p:sp>
      <p:sp>
        <p:nvSpPr>
          <p:cNvPr id="14" name="TextBox 13"/>
          <p:cNvSpPr txBox="1"/>
          <p:nvPr/>
        </p:nvSpPr>
        <p:spPr>
          <a:xfrm>
            <a:off x="2921572" y="5775315"/>
            <a:ext cx="513282" cy="192360"/>
          </a:xfrm>
          <a:prstGeom prst="rect">
            <a:avLst/>
          </a:prstGeom>
          <a:noFill/>
        </p:spPr>
        <p:txBody>
          <a:bodyPr wrap="none" rtlCol="0">
            <a:spAutoFit/>
          </a:bodyPr>
          <a:lstStyle/>
          <a:p>
            <a:r>
              <a:rPr lang="en-IN" sz="650" b="1" dirty="0" err="1"/>
              <a:t>Ligurian</a:t>
            </a:r>
            <a:endParaRPr lang="en-IN" sz="650" b="1" dirty="0"/>
          </a:p>
        </p:txBody>
      </p:sp>
      <p:sp>
        <p:nvSpPr>
          <p:cNvPr id="15" name="TextBox 14"/>
          <p:cNvSpPr txBox="1"/>
          <p:nvPr/>
        </p:nvSpPr>
        <p:spPr>
          <a:xfrm>
            <a:off x="2921572" y="5923164"/>
            <a:ext cx="667170" cy="292388"/>
          </a:xfrm>
          <a:prstGeom prst="rect">
            <a:avLst/>
          </a:prstGeom>
          <a:noFill/>
        </p:spPr>
        <p:txBody>
          <a:bodyPr wrap="none" rtlCol="0">
            <a:spAutoFit/>
          </a:bodyPr>
          <a:lstStyle/>
          <a:p>
            <a:r>
              <a:rPr lang="en-IN" sz="650" b="1" dirty="0" err="1"/>
              <a:t>Napoletano</a:t>
            </a:r>
            <a:r>
              <a:rPr lang="en-IN" sz="650" b="1" dirty="0"/>
              <a:t>-</a:t>
            </a:r>
          </a:p>
          <a:p>
            <a:r>
              <a:rPr lang="en-IN" sz="650" b="1" dirty="0"/>
              <a:t>Calabrese</a:t>
            </a:r>
          </a:p>
        </p:txBody>
      </p:sp>
      <p:sp>
        <p:nvSpPr>
          <p:cNvPr id="16" name="TextBox 15"/>
          <p:cNvSpPr txBox="1"/>
          <p:nvPr/>
        </p:nvSpPr>
        <p:spPr>
          <a:xfrm>
            <a:off x="2921572" y="6144408"/>
            <a:ext cx="407484" cy="192360"/>
          </a:xfrm>
          <a:prstGeom prst="rect">
            <a:avLst/>
          </a:prstGeom>
          <a:noFill/>
        </p:spPr>
        <p:txBody>
          <a:bodyPr wrap="none" rtlCol="0">
            <a:spAutoFit/>
          </a:bodyPr>
          <a:lstStyle/>
          <a:p>
            <a:r>
              <a:rPr lang="en-IN" sz="650" b="1" dirty="0" err="1"/>
              <a:t>Ladin</a:t>
            </a:r>
            <a:endParaRPr lang="en-IN" sz="650" b="1" dirty="0"/>
          </a:p>
        </p:txBody>
      </p:sp>
      <p:sp>
        <p:nvSpPr>
          <p:cNvPr id="17" name="TextBox 16"/>
          <p:cNvSpPr txBox="1"/>
          <p:nvPr/>
        </p:nvSpPr>
        <p:spPr>
          <a:xfrm>
            <a:off x="2921572" y="6289673"/>
            <a:ext cx="484428" cy="192360"/>
          </a:xfrm>
          <a:prstGeom prst="rect">
            <a:avLst/>
          </a:prstGeom>
          <a:noFill/>
        </p:spPr>
        <p:txBody>
          <a:bodyPr wrap="none" rtlCol="0">
            <a:spAutoFit/>
          </a:bodyPr>
          <a:lstStyle/>
          <a:p>
            <a:r>
              <a:rPr lang="en-IN" sz="650" b="1" dirty="0" err="1"/>
              <a:t>Friulian</a:t>
            </a:r>
            <a:endParaRPr lang="en-IN" sz="650" b="1" dirty="0"/>
          </a:p>
        </p:txBody>
      </p:sp>
      <p:sp>
        <p:nvSpPr>
          <p:cNvPr id="18" name="TextBox 17"/>
          <p:cNvSpPr txBox="1"/>
          <p:nvPr/>
        </p:nvSpPr>
        <p:spPr>
          <a:xfrm>
            <a:off x="2921572" y="6437189"/>
            <a:ext cx="588623" cy="192360"/>
          </a:xfrm>
          <a:prstGeom prst="rect">
            <a:avLst/>
          </a:prstGeom>
          <a:noFill/>
        </p:spPr>
        <p:txBody>
          <a:bodyPr wrap="none" rtlCol="0">
            <a:spAutoFit/>
          </a:bodyPr>
          <a:lstStyle/>
          <a:p>
            <a:r>
              <a:rPr lang="en-IN" sz="650" b="1" dirty="0"/>
              <a:t>Romanian</a:t>
            </a:r>
          </a:p>
        </p:txBody>
      </p:sp>
      <p:sp>
        <p:nvSpPr>
          <p:cNvPr id="19" name="TextBox 18"/>
          <p:cNvSpPr txBox="1"/>
          <p:nvPr/>
        </p:nvSpPr>
        <p:spPr>
          <a:xfrm>
            <a:off x="3696169" y="4899413"/>
            <a:ext cx="973343" cy="192360"/>
          </a:xfrm>
          <a:prstGeom prst="rect">
            <a:avLst/>
          </a:prstGeom>
          <a:noFill/>
        </p:spPr>
        <p:txBody>
          <a:bodyPr wrap="none" rtlCol="0">
            <a:spAutoFit/>
          </a:bodyPr>
          <a:lstStyle/>
          <a:p>
            <a:r>
              <a:rPr lang="en-IN" sz="650" b="1" dirty="0"/>
              <a:t>French/Langue </a:t>
            </a:r>
            <a:r>
              <a:rPr lang="en-IN" sz="650" b="1" dirty="0" err="1"/>
              <a:t>d'oïl</a:t>
            </a:r>
            <a:endParaRPr lang="en-IN" sz="650" b="1" dirty="0"/>
          </a:p>
        </p:txBody>
      </p:sp>
      <p:sp>
        <p:nvSpPr>
          <p:cNvPr id="20" name="TextBox 19"/>
          <p:cNvSpPr txBox="1"/>
          <p:nvPr/>
        </p:nvSpPr>
        <p:spPr>
          <a:xfrm>
            <a:off x="3696169" y="5045463"/>
            <a:ext cx="784189" cy="292388"/>
          </a:xfrm>
          <a:prstGeom prst="rect">
            <a:avLst/>
          </a:prstGeom>
          <a:noFill/>
        </p:spPr>
        <p:txBody>
          <a:bodyPr wrap="none" rtlCol="0">
            <a:spAutoFit/>
          </a:bodyPr>
          <a:lstStyle/>
          <a:p>
            <a:r>
              <a:rPr lang="en-IN" sz="650" b="1" dirty="0"/>
              <a:t>French/Langue</a:t>
            </a:r>
          </a:p>
          <a:p>
            <a:r>
              <a:rPr lang="en-IN" sz="650" b="1" dirty="0" err="1"/>
              <a:t>d'òc</a:t>
            </a:r>
            <a:r>
              <a:rPr lang="en-IN" sz="650" b="1" dirty="0"/>
              <a:t> (Occitan)</a:t>
            </a:r>
          </a:p>
        </p:txBody>
      </p:sp>
      <p:sp>
        <p:nvSpPr>
          <p:cNvPr id="21" name="TextBox 20"/>
          <p:cNvSpPr txBox="1"/>
          <p:nvPr/>
        </p:nvSpPr>
        <p:spPr>
          <a:xfrm>
            <a:off x="3696169" y="5295839"/>
            <a:ext cx="423514" cy="192360"/>
          </a:xfrm>
          <a:prstGeom prst="rect">
            <a:avLst/>
          </a:prstGeom>
          <a:noFill/>
        </p:spPr>
        <p:txBody>
          <a:bodyPr wrap="none" rtlCol="0">
            <a:spAutoFit/>
          </a:bodyPr>
          <a:lstStyle/>
          <a:p>
            <a:r>
              <a:rPr lang="en-IN" sz="650" b="1" dirty="0"/>
              <a:t>Italian</a:t>
            </a:r>
          </a:p>
        </p:txBody>
      </p:sp>
      <p:sp>
        <p:nvSpPr>
          <p:cNvPr id="23" name="TextBox 22"/>
          <p:cNvSpPr txBox="1"/>
          <p:nvPr/>
        </p:nvSpPr>
        <p:spPr>
          <a:xfrm>
            <a:off x="3696169" y="5444442"/>
            <a:ext cx="652743" cy="192360"/>
          </a:xfrm>
          <a:prstGeom prst="rect">
            <a:avLst/>
          </a:prstGeom>
          <a:noFill/>
        </p:spPr>
        <p:txBody>
          <a:bodyPr wrap="none" rtlCol="0">
            <a:spAutoFit/>
          </a:bodyPr>
          <a:lstStyle/>
          <a:p>
            <a:r>
              <a:rPr lang="en-IN" sz="650" b="1" dirty="0" err="1"/>
              <a:t>Piemontese</a:t>
            </a:r>
            <a:endParaRPr lang="en-IN" sz="650" b="1" dirty="0"/>
          </a:p>
        </p:txBody>
      </p:sp>
      <p:sp>
        <p:nvSpPr>
          <p:cNvPr id="24" name="TextBox 23"/>
          <p:cNvSpPr txBox="1"/>
          <p:nvPr/>
        </p:nvSpPr>
        <p:spPr>
          <a:xfrm>
            <a:off x="3696169" y="5632372"/>
            <a:ext cx="474810" cy="192360"/>
          </a:xfrm>
          <a:prstGeom prst="rect">
            <a:avLst/>
          </a:prstGeom>
          <a:noFill/>
        </p:spPr>
        <p:txBody>
          <a:bodyPr wrap="none" rtlCol="0">
            <a:spAutoFit/>
          </a:bodyPr>
          <a:lstStyle/>
          <a:p>
            <a:r>
              <a:rPr lang="en-IN" sz="650" b="1" dirty="0"/>
              <a:t>Sicilian</a:t>
            </a:r>
          </a:p>
        </p:txBody>
      </p:sp>
      <p:sp>
        <p:nvSpPr>
          <p:cNvPr id="25" name="TextBox 24"/>
          <p:cNvSpPr txBox="1"/>
          <p:nvPr/>
        </p:nvSpPr>
        <p:spPr>
          <a:xfrm>
            <a:off x="3696169" y="5775315"/>
            <a:ext cx="564578" cy="192360"/>
          </a:xfrm>
          <a:prstGeom prst="rect">
            <a:avLst/>
          </a:prstGeom>
          <a:noFill/>
        </p:spPr>
        <p:txBody>
          <a:bodyPr wrap="none" rtlCol="0">
            <a:spAutoFit/>
          </a:bodyPr>
          <a:lstStyle/>
          <a:p>
            <a:r>
              <a:rPr lang="en-IN" sz="650" b="1" dirty="0"/>
              <a:t>Sardinian</a:t>
            </a:r>
          </a:p>
        </p:txBody>
      </p:sp>
      <p:sp>
        <p:nvSpPr>
          <p:cNvPr id="26" name="TextBox 25"/>
          <p:cNvSpPr txBox="1"/>
          <p:nvPr/>
        </p:nvSpPr>
        <p:spPr>
          <a:xfrm>
            <a:off x="3696169" y="5923164"/>
            <a:ext cx="542136" cy="192360"/>
          </a:xfrm>
          <a:prstGeom prst="rect">
            <a:avLst/>
          </a:prstGeom>
          <a:noFill/>
        </p:spPr>
        <p:txBody>
          <a:bodyPr wrap="none" rtlCol="0">
            <a:spAutoFit/>
          </a:bodyPr>
          <a:lstStyle/>
          <a:p>
            <a:r>
              <a:rPr lang="en-IN" sz="650" b="1" dirty="0"/>
              <a:t>Corsican</a:t>
            </a:r>
          </a:p>
        </p:txBody>
      </p:sp>
      <p:sp>
        <p:nvSpPr>
          <p:cNvPr id="27" name="TextBox 26"/>
          <p:cNvSpPr txBox="1"/>
          <p:nvPr/>
        </p:nvSpPr>
        <p:spPr>
          <a:xfrm>
            <a:off x="3696169" y="6069828"/>
            <a:ext cx="566181" cy="192360"/>
          </a:xfrm>
          <a:prstGeom prst="rect">
            <a:avLst/>
          </a:prstGeom>
          <a:noFill/>
        </p:spPr>
        <p:txBody>
          <a:bodyPr wrap="none" rtlCol="0">
            <a:spAutoFit/>
          </a:bodyPr>
          <a:lstStyle/>
          <a:p>
            <a:r>
              <a:rPr lang="en-IN" sz="650" b="1" dirty="0"/>
              <a:t>Romansh</a:t>
            </a:r>
          </a:p>
        </p:txBody>
      </p:sp>
      <p:sp>
        <p:nvSpPr>
          <p:cNvPr id="28" name="TextBox 27"/>
          <p:cNvSpPr txBox="1"/>
          <p:nvPr/>
        </p:nvSpPr>
        <p:spPr>
          <a:xfrm>
            <a:off x="3702519" y="6269534"/>
            <a:ext cx="752129" cy="292388"/>
          </a:xfrm>
          <a:prstGeom prst="rect">
            <a:avLst/>
          </a:prstGeom>
          <a:noFill/>
        </p:spPr>
        <p:txBody>
          <a:bodyPr wrap="none" rtlCol="0">
            <a:spAutoFit/>
          </a:bodyPr>
          <a:lstStyle/>
          <a:p>
            <a:r>
              <a:rPr lang="en-IN" sz="650" b="1" dirty="0"/>
              <a:t>Non-Romance</a:t>
            </a:r>
          </a:p>
          <a:p>
            <a:r>
              <a:rPr lang="en-IN" sz="650" b="1" dirty="0"/>
              <a:t>languages</a:t>
            </a:r>
          </a:p>
        </p:txBody>
      </p:sp>
      <p:sp>
        <p:nvSpPr>
          <p:cNvPr id="30" name="TextBox 29"/>
          <p:cNvSpPr txBox="1"/>
          <p:nvPr/>
        </p:nvSpPr>
        <p:spPr>
          <a:xfrm>
            <a:off x="2799651" y="4421733"/>
            <a:ext cx="595035" cy="184666"/>
          </a:xfrm>
          <a:prstGeom prst="rect">
            <a:avLst/>
          </a:prstGeom>
          <a:noFill/>
        </p:spPr>
        <p:txBody>
          <a:bodyPr wrap="none" rtlCol="0">
            <a:spAutoFit/>
          </a:bodyPr>
          <a:lstStyle/>
          <a:p>
            <a:r>
              <a:rPr lang="en-IN" sz="600" b="1" dirty="0">
                <a:solidFill>
                  <a:srgbClr val="7D7E82"/>
                </a:solidFill>
                <a:effectLst>
                  <a:glow rad="63500">
                    <a:schemeClr val="bg1">
                      <a:alpha val="64000"/>
                    </a:schemeClr>
                  </a:glow>
                </a:effectLst>
              </a:rPr>
              <a:t>MOROCCO</a:t>
            </a:r>
          </a:p>
        </p:txBody>
      </p:sp>
      <p:sp>
        <p:nvSpPr>
          <p:cNvPr id="31" name="TextBox 30"/>
          <p:cNvSpPr txBox="1"/>
          <p:nvPr/>
        </p:nvSpPr>
        <p:spPr>
          <a:xfrm>
            <a:off x="3816300" y="4525274"/>
            <a:ext cx="530915" cy="184666"/>
          </a:xfrm>
          <a:prstGeom prst="rect">
            <a:avLst/>
          </a:prstGeom>
          <a:noFill/>
        </p:spPr>
        <p:txBody>
          <a:bodyPr wrap="none" rtlCol="0">
            <a:spAutoFit/>
          </a:bodyPr>
          <a:lstStyle/>
          <a:p>
            <a:r>
              <a:rPr lang="en-IN" sz="600" b="1" dirty="0">
                <a:solidFill>
                  <a:srgbClr val="7D7E82"/>
                </a:solidFill>
                <a:effectLst>
                  <a:glow rad="63500">
                    <a:schemeClr val="bg1">
                      <a:alpha val="64000"/>
                    </a:schemeClr>
                  </a:glow>
                </a:effectLst>
              </a:rPr>
              <a:t>ALGERIA</a:t>
            </a:r>
          </a:p>
        </p:txBody>
      </p:sp>
      <p:sp>
        <p:nvSpPr>
          <p:cNvPr id="32" name="TextBox 31"/>
          <p:cNvSpPr txBox="1"/>
          <p:nvPr/>
        </p:nvSpPr>
        <p:spPr>
          <a:xfrm>
            <a:off x="4325778" y="4576234"/>
            <a:ext cx="492443" cy="184666"/>
          </a:xfrm>
          <a:prstGeom prst="rect">
            <a:avLst/>
          </a:prstGeom>
          <a:noFill/>
        </p:spPr>
        <p:txBody>
          <a:bodyPr wrap="none" rtlCol="0">
            <a:spAutoFit/>
          </a:bodyPr>
          <a:lstStyle/>
          <a:p>
            <a:r>
              <a:rPr lang="en-IN" sz="600" b="1" dirty="0">
                <a:solidFill>
                  <a:srgbClr val="7D7E82"/>
                </a:solidFill>
                <a:effectLst>
                  <a:glow rad="63500">
                    <a:schemeClr val="bg1">
                      <a:alpha val="64000"/>
                    </a:schemeClr>
                  </a:glow>
                </a:effectLst>
              </a:rPr>
              <a:t>TUNISIA</a:t>
            </a:r>
          </a:p>
        </p:txBody>
      </p:sp>
      <p:sp>
        <p:nvSpPr>
          <p:cNvPr id="33" name="TextBox 32"/>
          <p:cNvSpPr txBox="1"/>
          <p:nvPr/>
        </p:nvSpPr>
        <p:spPr>
          <a:xfrm>
            <a:off x="4976653" y="4606399"/>
            <a:ext cx="453970" cy="184666"/>
          </a:xfrm>
          <a:prstGeom prst="rect">
            <a:avLst/>
          </a:prstGeom>
          <a:noFill/>
        </p:spPr>
        <p:txBody>
          <a:bodyPr wrap="none" rtlCol="0">
            <a:spAutoFit/>
          </a:bodyPr>
          <a:lstStyle/>
          <a:p>
            <a:r>
              <a:rPr lang="en-IN" sz="600" b="1" dirty="0">
                <a:solidFill>
                  <a:srgbClr val="7D7E82"/>
                </a:solidFill>
                <a:effectLst>
                  <a:glow rad="63500">
                    <a:schemeClr val="bg1">
                      <a:alpha val="64000"/>
                    </a:schemeClr>
                  </a:glow>
                </a:effectLst>
              </a:rPr>
              <a:t>MALTA</a:t>
            </a:r>
          </a:p>
        </p:txBody>
      </p:sp>
      <p:sp>
        <p:nvSpPr>
          <p:cNvPr id="34" name="TextBox 33"/>
          <p:cNvSpPr txBox="1"/>
          <p:nvPr/>
        </p:nvSpPr>
        <p:spPr>
          <a:xfrm>
            <a:off x="5900756" y="4152757"/>
            <a:ext cx="502061" cy="184666"/>
          </a:xfrm>
          <a:prstGeom prst="rect">
            <a:avLst/>
          </a:prstGeom>
          <a:noFill/>
        </p:spPr>
        <p:txBody>
          <a:bodyPr wrap="none" rtlCol="0">
            <a:spAutoFit/>
          </a:bodyPr>
          <a:lstStyle/>
          <a:p>
            <a:r>
              <a:rPr lang="en-IN" sz="600" b="1" dirty="0">
                <a:solidFill>
                  <a:srgbClr val="7D7E82"/>
                </a:solidFill>
                <a:effectLst>
                  <a:glow rad="63500">
                    <a:schemeClr val="bg1">
                      <a:alpha val="64000"/>
                    </a:schemeClr>
                  </a:glow>
                </a:effectLst>
              </a:rPr>
              <a:t>TURKEY</a:t>
            </a:r>
          </a:p>
        </p:txBody>
      </p:sp>
      <p:sp>
        <p:nvSpPr>
          <p:cNvPr id="35" name="TextBox 34"/>
          <p:cNvSpPr txBox="1"/>
          <p:nvPr/>
        </p:nvSpPr>
        <p:spPr>
          <a:xfrm>
            <a:off x="5653106" y="3759057"/>
            <a:ext cx="591829" cy="184666"/>
          </a:xfrm>
          <a:prstGeom prst="rect">
            <a:avLst/>
          </a:prstGeom>
          <a:noFill/>
        </p:spPr>
        <p:txBody>
          <a:bodyPr wrap="none" rtlCol="0">
            <a:spAutoFit/>
          </a:bodyPr>
          <a:lstStyle/>
          <a:p>
            <a:r>
              <a:rPr lang="en-IN" sz="600" b="1" dirty="0">
                <a:solidFill>
                  <a:srgbClr val="7D7E82"/>
                </a:solidFill>
                <a:effectLst>
                  <a:glow rad="63500">
                    <a:schemeClr val="bg1">
                      <a:alpha val="64000"/>
                    </a:schemeClr>
                  </a:glow>
                </a:effectLst>
              </a:rPr>
              <a:t>BULGARIA</a:t>
            </a:r>
          </a:p>
        </p:txBody>
      </p:sp>
      <p:sp>
        <p:nvSpPr>
          <p:cNvPr id="36" name="TextBox 35"/>
          <p:cNvSpPr txBox="1"/>
          <p:nvPr/>
        </p:nvSpPr>
        <p:spPr>
          <a:xfrm>
            <a:off x="5436973" y="3806500"/>
            <a:ext cx="372218" cy="184666"/>
          </a:xfrm>
          <a:prstGeom prst="rect">
            <a:avLst/>
          </a:prstGeom>
          <a:noFill/>
        </p:spPr>
        <p:txBody>
          <a:bodyPr wrap="none" rtlCol="0">
            <a:spAutoFit/>
          </a:bodyPr>
          <a:lstStyle/>
          <a:p>
            <a:r>
              <a:rPr lang="en-IN" sz="600" b="1" dirty="0">
                <a:solidFill>
                  <a:srgbClr val="7D7E82"/>
                </a:solidFill>
                <a:effectLst>
                  <a:glow rad="63500">
                    <a:schemeClr val="bg1">
                      <a:alpha val="64000"/>
                    </a:schemeClr>
                  </a:glow>
                </a:effectLst>
              </a:rPr>
              <a:t>KOS.</a:t>
            </a:r>
          </a:p>
        </p:txBody>
      </p:sp>
      <p:sp>
        <p:nvSpPr>
          <p:cNvPr id="37" name="TextBox 36"/>
          <p:cNvSpPr txBox="1"/>
          <p:nvPr/>
        </p:nvSpPr>
        <p:spPr>
          <a:xfrm>
            <a:off x="5463130" y="3922056"/>
            <a:ext cx="381836" cy="184666"/>
          </a:xfrm>
          <a:prstGeom prst="rect">
            <a:avLst/>
          </a:prstGeom>
          <a:noFill/>
        </p:spPr>
        <p:txBody>
          <a:bodyPr wrap="none" rtlCol="0">
            <a:spAutoFit/>
          </a:bodyPr>
          <a:lstStyle/>
          <a:p>
            <a:r>
              <a:rPr lang="en-IN" sz="600" b="1" dirty="0" smtClean="0">
                <a:solidFill>
                  <a:srgbClr val="7D7E82"/>
                </a:solidFill>
                <a:effectLst>
                  <a:glow rad="63500">
                    <a:schemeClr val="bg1">
                      <a:alpha val="64000"/>
                    </a:schemeClr>
                  </a:glow>
                </a:effectLst>
              </a:rPr>
              <a:t>MAC.</a:t>
            </a:r>
            <a:endParaRPr lang="en-IN" sz="600" b="1" dirty="0">
              <a:solidFill>
                <a:srgbClr val="7D7E82"/>
              </a:solidFill>
              <a:effectLst>
                <a:glow rad="63500">
                  <a:schemeClr val="bg1">
                    <a:alpha val="64000"/>
                  </a:schemeClr>
                </a:glow>
              </a:effectLst>
            </a:endParaRPr>
          </a:p>
        </p:txBody>
      </p:sp>
      <p:sp>
        <p:nvSpPr>
          <p:cNvPr id="38" name="TextBox 37"/>
          <p:cNvSpPr txBox="1"/>
          <p:nvPr/>
        </p:nvSpPr>
        <p:spPr>
          <a:xfrm>
            <a:off x="5141409" y="3787900"/>
            <a:ext cx="452368" cy="192360"/>
          </a:xfrm>
          <a:prstGeom prst="rect">
            <a:avLst/>
          </a:prstGeom>
          <a:noFill/>
        </p:spPr>
        <p:txBody>
          <a:bodyPr wrap="none" rtlCol="0">
            <a:spAutoFit/>
          </a:bodyPr>
          <a:lstStyle/>
          <a:p>
            <a:r>
              <a:rPr lang="en-IN" sz="650" b="1" dirty="0">
                <a:solidFill>
                  <a:srgbClr val="7D7E82"/>
                </a:solidFill>
                <a:effectLst>
                  <a:glow rad="63500">
                    <a:schemeClr val="bg1">
                      <a:alpha val="64000"/>
                    </a:schemeClr>
                  </a:glow>
                </a:effectLst>
              </a:rPr>
              <a:t>MONT.</a:t>
            </a:r>
          </a:p>
        </p:txBody>
      </p:sp>
      <p:sp>
        <p:nvSpPr>
          <p:cNvPr id="39" name="TextBox 38"/>
          <p:cNvSpPr txBox="1"/>
          <p:nvPr/>
        </p:nvSpPr>
        <p:spPr>
          <a:xfrm>
            <a:off x="5122820" y="3582915"/>
            <a:ext cx="426720" cy="261610"/>
          </a:xfrm>
          <a:prstGeom prst="rect">
            <a:avLst/>
          </a:prstGeom>
          <a:noFill/>
        </p:spPr>
        <p:txBody>
          <a:bodyPr wrap="none" rtlCol="0">
            <a:spAutoFit/>
          </a:bodyPr>
          <a:lstStyle/>
          <a:p>
            <a:r>
              <a:rPr lang="en-IN" sz="550" b="1" dirty="0">
                <a:solidFill>
                  <a:srgbClr val="7D7E82"/>
                </a:solidFill>
                <a:effectLst>
                  <a:glow rad="63500">
                    <a:schemeClr val="bg1">
                      <a:alpha val="64000"/>
                    </a:schemeClr>
                  </a:glow>
                </a:effectLst>
              </a:rPr>
              <a:t>BOS. &amp;</a:t>
            </a:r>
          </a:p>
          <a:p>
            <a:r>
              <a:rPr lang="en-IN" sz="550" b="1" dirty="0" smtClean="0">
                <a:solidFill>
                  <a:srgbClr val="7D7E82"/>
                </a:solidFill>
                <a:effectLst>
                  <a:glow rad="63500">
                    <a:schemeClr val="bg1">
                      <a:alpha val="64000"/>
                    </a:schemeClr>
                  </a:glow>
                </a:effectLst>
              </a:rPr>
              <a:t> HERZ</a:t>
            </a:r>
            <a:r>
              <a:rPr lang="en-IN" sz="550" b="1" dirty="0">
                <a:solidFill>
                  <a:srgbClr val="7D7E82"/>
                </a:solidFill>
                <a:effectLst>
                  <a:glow rad="63500">
                    <a:schemeClr val="bg1">
                      <a:alpha val="64000"/>
                    </a:schemeClr>
                  </a:glow>
                </a:effectLst>
              </a:rPr>
              <a:t>.</a:t>
            </a:r>
          </a:p>
        </p:txBody>
      </p:sp>
      <p:sp>
        <p:nvSpPr>
          <p:cNvPr id="40" name="TextBox 39"/>
          <p:cNvSpPr txBox="1"/>
          <p:nvPr/>
        </p:nvSpPr>
        <p:spPr>
          <a:xfrm>
            <a:off x="5160944" y="3274402"/>
            <a:ext cx="575799" cy="184666"/>
          </a:xfrm>
          <a:prstGeom prst="rect">
            <a:avLst/>
          </a:prstGeom>
          <a:noFill/>
        </p:spPr>
        <p:txBody>
          <a:bodyPr wrap="none" rtlCol="0">
            <a:spAutoFit/>
          </a:bodyPr>
          <a:lstStyle/>
          <a:p>
            <a:r>
              <a:rPr lang="en-IN" sz="600" b="1" dirty="0">
                <a:solidFill>
                  <a:srgbClr val="7D7E82"/>
                </a:solidFill>
                <a:effectLst>
                  <a:glow rad="63500">
                    <a:schemeClr val="bg1">
                      <a:alpha val="64000"/>
                    </a:schemeClr>
                  </a:glow>
                </a:effectLst>
              </a:rPr>
              <a:t>HUNGARY</a:t>
            </a:r>
          </a:p>
        </p:txBody>
      </p:sp>
      <p:sp>
        <p:nvSpPr>
          <p:cNvPr id="41" name="TextBox 40"/>
          <p:cNvSpPr txBox="1"/>
          <p:nvPr/>
        </p:nvSpPr>
        <p:spPr>
          <a:xfrm>
            <a:off x="5193388" y="3091816"/>
            <a:ext cx="582211" cy="184666"/>
          </a:xfrm>
          <a:prstGeom prst="rect">
            <a:avLst/>
          </a:prstGeom>
          <a:noFill/>
        </p:spPr>
        <p:txBody>
          <a:bodyPr wrap="none" rtlCol="0">
            <a:spAutoFit/>
          </a:bodyPr>
          <a:lstStyle/>
          <a:p>
            <a:r>
              <a:rPr lang="en-IN" sz="600" b="1" dirty="0">
                <a:solidFill>
                  <a:srgbClr val="7D7E82"/>
                </a:solidFill>
                <a:effectLst>
                  <a:glow rad="63500">
                    <a:schemeClr val="bg1">
                      <a:alpha val="64000"/>
                    </a:schemeClr>
                  </a:glow>
                </a:effectLst>
              </a:rPr>
              <a:t>SLOVAKIA</a:t>
            </a:r>
          </a:p>
        </p:txBody>
      </p:sp>
      <p:sp>
        <p:nvSpPr>
          <p:cNvPr id="42" name="TextBox 41"/>
          <p:cNvSpPr txBox="1"/>
          <p:nvPr/>
        </p:nvSpPr>
        <p:spPr>
          <a:xfrm>
            <a:off x="4912751" y="2982131"/>
            <a:ext cx="527709" cy="184666"/>
          </a:xfrm>
          <a:prstGeom prst="rect">
            <a:avLst/>
          </a:prstGeom>
          <a:noFill/>
        </p:spPr>
        <p:txBody>
          <a:bodyPr wrap="none" rtlCol="0">
            <a:spAutoFit/>
          </a:bodyPr>
          <a:lstStyle/>
          <a:p>
            <a:r>
              <a:rPr lang="en-IN" sz="600" b="1" dirty="0">
                <a:solidFill>
                  <a:srgbClr val="7D7E82"/>
                </a:solidFill>
                <a:effectLst>
                  <a:glow rad="63500">
                    <a:schemeClr val="bg1">
                      <a:alpha val="64000"/>
                    </a:schemeClr>
                  </a:glow>
                </a:effectLst>
              </a:rPr>
              <a:t>CZECHIA</a:t>
            </a:r>
          </a:p>
        </p:txBody>
      </p:sp>
      <p:sp>
        <p:nvSpPr>
          <p:cNvPr id="43" name="TextBox 42"/>
          <p:cNvSpPr txBox="1"/>
          <p:nvPr/>
        </p:nvSpPr>
        <p:spPr>
          <a:xfrm>
            <a:off x="4600052" y="3104611"/>
            <a:ext cx="436338" cy="184666"/>
          </a:xfrm>
          <a:prstGeom prst="rect">
            <a:avLst/>
          </a:prstGeom>
          <a:noFill/>
        </p:spPr>
        <p:txBody>
          <a:bodyPr wrap="none" rtlCol="0">
            <a:spAutoFit/>
          </a:bodyPr>
          <a:lstStyle/>
          <a:p>
            <a:r>
              <a:rPr lang="en-IN" sz="600" b="1" dirty="0">
                <a:solidFill>
                  <a:srgbClr val="7D7E82"/>
                </a:solidFill>
                <a:effectLst>
                  <a:glow rad="63500">
                    <a:schemeClr val="bg1">
                      <a:alpha val="64000"/>
                    </a:schemeClr>
                  </a:glow>
                </a:effectLst>
              </a:rPr>
              <a:t>LIECH.</a:t>
            </a:r>
          </a:p>
        </p:txBody>
      </p:sp>
      <p:sp>
        <p:nvSpPr>
          <p:cNvPr id="44" name="TextBox 43"/>
          <p:cNvSpPr txBox="1"/>
          <p:nvPr/>
        </p:nvSpPr>
        <p:spPr>
          <a:xfrm>
            <a:off x="4437818" y="2880908"/>
            <a:ext cx="359394" cy="184666"/>
          </a:xfrm>
          <a:prstGeom prst="rect">
            <a:avLst/>
          </a:prstGeom>
          <a:noFill/>
        </p:spPr>
        <p:txBody>
          <a:bodyPr wrap="none" rtlCol="0">
            <a:spAutoFit/>
          </a:bodyPr>
          <a:lstStyle/>
          <a:p>
            <a:r>
              <a:rPr lang="en-IN" sz="600" b="1" dirty="0">
                <a:solidFill>
                  <a:srgbClr val="7D7E82"/>
                </a:solidFill>
                <a:effectLst>
                  <a:glow rad="63500">
                    <a:schemeClr val="bg1">
                      <a:alpha val="64000"/>
                    </a:schemeClr>
                  </a:glow>
                </a:effectLst>
              </a:rPr>
              <a:t>LUX.</a:t>
            </a:r>
          </a:p>
        </p:txBody>
      </p:sp>
      <p:sp>
        <p:nvSpPr>
          <p:cNvPr id="45" name="TextBox 44"/>
          <p:cNvSpPr txBox="1"/>
          <p:nvPr/>
        </p:nvSpPr>
        <p:spPr>
          <a:xfrm>
            <a:off x="4543815" y="2770778"/>
            <a:ext cx="579005" cy="184666"/>
          </a:xfrm>
          <a:prstGeom prst="rect">
            <a:avLst/>
          </a:prstGeom>
          <a:noFill/>
        </p:spPr>
        <p:txBody>
          <a:bodyPr wrap="none" rtlCol="0">
            <a:spAutoFit/>
          </a:bodyPr>
          <a:lstStyle/>
          <a:p>
            <a:r>
              <a:rPr lang="en-IN" sz="600" b="1" dirty="0">
                <a:solidFill>
                  <a:srgbClr val="7D7E82"/>
                </a:solidFill>
                <a:effectLst>
                  <a:glow rad="63500">
                    <a:schemeClr val="bg1">
                      <a:alpha val="64000"/>
                    </a:schemeClr>
                  </a:glow>
                </a:effectLst>
              </a:rPr>
              <a:t>GERMANY</a:t>
            </a:r>
          </a:p>
        </p:txBody>
      </p:sp>
      <p:sp>
        <p:nvSpPr>
          <p:cNvPr id="46" name="TextBox 45"/>
          <p:cNvSpPr txBox="1"/>
          <p:nvPr/>
        </p:nvSpPr>
        <p:spPr>
          <a:xfrm>
            <a:off x="5200242" y="2757039"/>
            <a:ext cx="510076" cy="184666"/>
          </a:xfrm>
          <a:prstGeom prst="rect">
            <a:avLst/>
          </a:prstGeom>
          <a:noFill/>
        </p:spPr>
        <p:txBody>
          <a:bodyPr wrap="none" rtlCol="0">
            <a:spAutoFit/>
          </a:bodyPr>
          <a:lstStyle/>
          <a:p>
            <a:r>
              <a:rPr lang="en-IN" sz="600" b="1" dirty="0">
                <a:solidFill>
                  <a:srgbClr val="7D7E82"/>
                </a:solidFill>
                <a:effectLst>
                  <a:glow rad="63500">
                    <a:schemeClr val="bg1">
                      <a:alpha val="64000"/>
                    </a:schemeClr>
                  </a:glow>
                </a:effectLst>
              </a:rPr>
              <a:t>POLAND</a:t>
            </a:r>
          </a:p>
        </p:txBody>
      </p:sp>
      <p:sp>
        <p:nvSpPr>
          <p:cNvPr id="47" name="TextBox 46"/>
          <p:cNvSpPr txBox="1"/>
          <p:nvPr/>
        </p:nvSpPr>
        <p:spPr>
          <a:xfrm>
            <a:off x="5793326" y="2663980"/>
            <a:ext cx="526106" cy="176972"/>
          </a:xfrm>
          <a:prstGeom prst="rect">
            <a:avLst/>
          </a:prstGeom>
          <a:noFill/>
        </p:spPr>
        <p:txBody>
          <a:bodyPr wrap="none" rtlCol="0">
            <a:spAutoFit/>
          </a:bodyPr>
          <a:lstStyle/>
          <a:p>
            <a:r>
              <a:rPr lang="en-IN" sz="550" b="1" dirty="0">
                <a:solidFill>
                  <a:srgbClr val="7D7E82"/>
                </a:solidFill>
                <a:effectLst>
                  <a:glow rad="63500">
                    <a:schemeClr val="bg1">
                      <a:alpha val="64000"/>
                    </a:schemeClr>
                  </a:glow>
                </a:effectLst>
              </a:rPr>
              <a:t>BELARUS</a:t>
            </a:r>
          </a:p>
        </p:txBody>
      </p:sp>
      <p:sp>
        <p:nvSpPr>
          <p:cNvPr id="48" name="TextBox 47"/>
          <p:cNvSpPr txBox="1"/>
          <p:nvPr/>
        </p:nvSpPr>
        <p:spPr>
          <a:xfrm>
            <a:off x="4791780" y="3230309"/>
            <a:ext cx="527709" cy="184666"/>
          </a:xfrm>
          <a:prstGeom prst="rect">
            <a:avLst/>
          </a:prstGeom>
          <a:noFill/>
        </p:spPr>
        <p:txBody>
          <a:bodyPr wrap="none" rtlCol="0">
            <a:spAutoFit/>
          </a:bodyPr>
          <a:lstStyle/>
          <a:p>
            <a:r>
              <a:rPr lang="en-IN" sz="600" b="1" dirty="0">
                <a:solidFill>
                  <a:srgbClr val="7D7E82"/>
                </a:solidFill>
                <a:effectLst>
                  <a:glow rad="63500">
                    <a:schemeClr val="bg1">
                      <a:alpha val="64000"/>
                    </a:schemeClr>
                  </a:glow>
                </a:effectLst>
              </a:rPr>
              <a:t>AUSTRIA</a:t>
            </a:r>
          </a:p>
        </p:txBody>
      </p:sp>
      <p:sp>
        <p:nvSpPr>
          <p:cNvPr id="49" name="TextBox 48"/>
          <p:cNvSpPr txBox="1"/>
          <p:nvPr/>
        </p:nvSpPr>
        <p:spPr>
          <a:xfrm>
            <a:off x="4181348" y="2741216"/>
            <a:ext cx="418704" cy="184666"/>
          </a:xfrm>
          <a:prstGeom prst="rect">
            <a:avLst/>
          </a:prstGeom>
          <a:noFill/>
        </p:spPr>
        <p:txBody>
          <a:bodyPr wrap="none" rtlCol="0">
            <a:spAutoFit/>
          </a:bodyPr>
          <a:lstStyle/>
          <a:p>
            <a:r>
              <a:rPr lang="en-IN" sz="600" b="1" dirty="0">
                <a:solidFill>
                  <a:schemeClr val="tx1"/>
                </a:solidFill>
                <a:effectLst>
                  <a:glow rad="63500">
                    <a:schemeClr val="bg1">
                      <a:alpha val="64000"/>
                    </a:schemeClr>
                  </a:glow>
                </a:effectLst>
              </a:rPr>
              <a:t>BELG.</a:t>
            </a:r>
          </a:p>
        </p:txBody>
      </p:sp>
      <p:sp>
        <p:nvSpPr>
          <p:cNvPr id="50" name="TextBox 49"/>
          <p:cNvSpPr txBox="1"/>
          <p:nvPr/>
        </p:nvSpPr>
        <p:spPr>
          <a:xfrm>
            <a:off x="4347215" y="3246415"/>
            <a:ext cx="442750" cy="184666"/>
          </a:xfrm>
          <a:prstGeom prst="rect">
            <a:avLst/>
          </a:prstGeom>
          <a:noFill/>
        </p:spPr>
        <p:txBody>
          <a:bodyPr wrap="none" rtlCol="0">
            <a:spAutoFit/>
          </a:bodyPr>
          <a:lstStyle/>
          <a:p>
            <a:r>
              <a:rPr lang="en-IN" sz="600" b="1" dirty="0">
                <a:solidFill>
                  <a:schemeClr val="tx1"/>
                </a:solidFill>
                <a:effectLst>
                  <a:glow rad="63500">
                    <a:schemeClr val="bg1">
                      <a:alpha val="64000"/>
                    </a:schemeClr>
                  </a:glow>
                </a:effectLst>
              </a:rPr>
              <a:t>SWITZ.</a:t>
            </a:r>
          </a:p>
        </p:txBody>
      </p:sp>
      <p:sp>
        <p:nvSpPr>
          <p:cNvPr id="51" name="TextBox 50"/>
          <p:cNvSpPr txBox="1"/>
          <p:nvPr/>
        </p:nvSpPr>
        <p:spPr>
          <a:xfrm>
            <a:off x="3892746" y="3186821"/>
            <a:ext cx="535724" cy="192360"/>
          </a:xfrm>
          <a:prstGeom prst="rect">
            <a:avLst/>
          </a:prstGeom>
          <a:noFill/>
        </p:spPr>
        <p:txBody>
          <a:bodyPr wrap="none" rtlCol="0">
            <a:spAutoFit/>
          </a:bodyPr>
          <a:lstStyle/>
          <a:p>
            <a:r>
              <a:rPr lang="en-IN" sz="650" b="1" dirty="0">
                <a:solidFill>
                  <a:schemeClr val="tx1"/>
                </a:solidFill>
                <a:effectLst>
                  <a:glow rad="63500">
                    <a:schemeClr val="bg1">
                      <a:alpha val="64000"/>
                    </a:schemeClr>
                  </a:glow>
                </a:effectLst>
              </a:rPr>
              <a:t>FRANCE</a:t>
            </a:r>
          </a:p>
        </p:txBody>
      </p:sp>
      <p:sp>
        <p:nvSpPr>
          <p:cNvPr id="52" name="TextBox 51"/>
          <p:cNvSpPr txBox="1"/>
          <p:nvPr/>
        </p:nvSpPr>
        <p:spPr>
          <a:xfrm>
            <a:off x="3915864" y="3578252"/>
            <a:ext cx="546945" cy="176972"/>
          </a:xfrm>
          <a:prstGeom prst="rect">
            <a:avLst/>
          </a:prstGeom>
          <a:noFill/>
        </p:spPr>
        <p:txBody>
          <a:bodyPr wrap="none" rtlCol="0">
            <a:spAutoFit/>
          </a:bodyPr>
          <a:lstStyle/>
          <a:p>
            <a:r>
              <a:rPr lang="en-IN" sz="550" b="1" dirty="0" smtClean="0">
                <a:solidFill>
                  <a:schemeClr val="tx1"/>
                </a:solidFill>
                <a:effectLst>
                  <a:glow rad="63500">
                    <a:schemeClr val="bg1">
                      <a:alpha val="64000"/>
                    </a:schemeClr>
                  </a:glow>
                </a:effectLst>
              </a:rPr>
              <a:t>ANDORRA</a:t>
            </a:r>
            <a:endParaRPr lang="en-IN" sz="550" b="1" dirty="0">
              <a:solidFill>
                <a:schemeClr val="tx1"/>
              </a:solidFill>
              <a:effectLst>
                <a:glow rad="63500">
                  <a:schemeClr val="bg1">
                    <a:alpha val="64000"/>
                  </a:schemeClr>
                </a:glow>
              </a:effectLst>
            </a:endParaRPr>
          </a:p>
        </p:txBody>
      </p:sp>
      <p:sp>
        <p:nvSpPr>
          <p:cNvPr id="53" name="TextBox 52"/>
          <p:cNvSpPr txBox="1"/>
          <p:nvPr/>
        </p:nvSpPr>
        <p:spPr>
          <a:xfrm>
            <a:off x="4137265" y="3704130"/>
            <a:ext cx="535724" cy="184666"/>
          </a:xfrm>
          <a:prstGeom prst="rect">
            <a:avLst/>
          </a:prstGeom>
          <a:noFill/>
        </p:spPr>
        <p:txBody>
          <a:bodyPr wrap="none" rtlCol="0">
            <a:spAutoFit/>
          </a:bodyPr>
          <a:lstStyle/>
          <a:p>
            <a:r>
              <a:rPr lang="en-IN" sz="600" b="1" dirty="0">
                <a:solidFill>
                  <a:schemeClr val="tx1"/>
                </a:solidFill>
                <a:effectLst>
                  <a:glow rad="63500">
                    <a:schemeClr val="bg1">
                      <a:alpha val="64000"/>
                    </a:schemeClr>
                  </a:glow>
                </a:effectLst>
              </a:rPr>
              <a:t>MONACO</a:t>
            </a:r>
          </a:p>
        </p:txBody>
      </p:sp>
      <p:sp>
        <p:nvSpPr>
          <p:cNvPr id="54" name="TextBox 53"/>
          <p:cNvSpPr txBox="1"/>
          <p:nvPr/>
        </p:nvSpPr>
        <p:spPr>
          <a:xfrm>
            <a:off x="4728038" y="3811848"/>
            <a:ext cx="426720" cy="192360"/>
          </a:xfrm>
          <a:prstGeom prst="rect">
            <a:avLst/>
          </a:prstGeom>
          <a:noFill/>
        </p:spPr>
        <p:txBody>
          <a:bodyPr wrap="none" rtlCol="0">
            <a:spAutoFit/>
          </a:bodyPr>
          <a:lstStyle/>
          <a:p>
            <a:r>
              <a:rPr lang="en-IN" sz="650" b="1" dirty="0">
                <a:solidFill>
                  <a:schemeClr val="tx1"/>
                </a:solidFill>
                <a:effectLst>
                  <a:glow rad="63500">
                    <a:schemeClr val="bg1">
                      <a:alpha val="64000"/>
                    </a:schemeClr>
                  </a:glow>
                </a:effectLst>
              </a:rPr>
              <a:t>ITALY</a:t>
            </a:r>
          </a:p>
        </p:txBody>
      </p:sp>
      <p:sp>
        <p:nvSpPr>
          <p:cNvPr id="55" name="TextBox 54"/>
          <p:cNvSpPr txBox="1"/>
          <p:nvPr/>
        </p:nvSpPr>
        <p:spPr>
          <a:xfrm>
            <a:off x="2751654" y="3696436"/>
            <a:ext cx="615874" cy="184666"/>
          </a:xfrm>
          <a:prstGeom prst="rect">
            <a:avLst/>
          </a:prstGeom>
          <a:noFill/>
        </p:spPr>
        <p:txBody>
          <a:bodyPr wrap="none" rtlCol="0">
            <a:spAutoFit/>
          </a:bodyPr>
          <a:lstStyle/>
          <a:p>
            <a:r>
              <a:rPr lang="en-IN" sz="600" b="1" dirty="0">
                <a:solidFill>
                  <a:schemeClr val="tx1"/>
                </a:solidFill>
                <a:effectLst>
                  <a:glow rad="63500">
                    <a:schemeClr val="bg1">
                      <a:alpha val="64000"/>
                    </a:schemeClr>
                  </a:glow>
                </a:effectLst>
              </a:rPr>
              <a:t>PORTUGAL</a:t>
            </a:r>
          </a:p>
        </p:txBody>
      </p:sp>
      <p:sp>
        <p:nvSpPr>
          <p:cNvPr id="56" name="TextBox 55"/>
          <p:cNvSpPr txBox="1"/>
          <p:nvPr/>
        </p:nvSpPr>
        <p:spPr>
          <a:xfrm>
            <a:off x="3138984" y="3824686"/>
            <a:ext cx="441146" cy="192360"/>
          </a:xfrm>
          <a:prstGeom prst="rect">
            <a:avLst/>
          </a:prstGeom>
          <a:noFill/>
        </p:spPr>
        <p:txBody>
          <a:bodyPr wrap="none" rtlCol="0">
            <a:spAutoFit/>
          </a:bodyPr>
          <a:lstStyle/>
          <a:p>
            <a:r>
              <a:rPr lang="en-IN" sz="650" b="1" dirty="0">
                <a:solidFill>
                  <a:schemeClr val="tx1"/>
                </a:solidFill>
                <a:effectLst>
                  <a:glow rad="63500">
                    <a:schemeClr val="bg1">
                      <a:alpha val="64000"/>
                    </a:schemeClr>
                  </a:glow>
                </a:effectLst>
              </a:rPr>
              <a:t>SPAIN</a:t>
            </a:r>
          </a:p>
        </p:txBody>
      </p:sp>
      <p:sp>
        <p:nvSpPr>
          <p:cNvPr id="57" name="TextBox 56"/>
          <p:cNvSpPr txBox="1"/>
          <p:nvPr/>
        </p:nvSpPr>
        <p:spPr>
          <a:xfrm>
            <a:off x="4828529" y="3628876"/>
            <a:ext cx="471604" cy="261610"/>
          </a:xfrm>
          <a:prstGeom prst="rect">
            <a:avLst/>
          </a:prstGeom>
          <a:noFill/>
        </p:spPr>
        <p:txBody>
          <a:bodyPr wrap="none" rtlCol="0">
            <a:spAutoFit/>
          </a:bodyPr>
          <a:lstStyle/>
          <a:p>
            <a:r>
              <a:rPr lang="en-IN" sz="550" b="1" dirty="0">
                <a:solidFill>
                  <a:schemeClr val="tx1"/>
                </a:solidFill>
                <a:effectLst>
                  <a:glow rad="63500">
                    <a:schemeClr val="bg1">
                      <a:alpha val="64000"/>
                    </a:schemeClr>
                  </a:glow>
                </a:effectLst>
              </a:rPr>
              <a:t>SAN</a:t>
            </a:r>
          </a:p>
          <a:p>
            <a:r>
              <a:rPr lang="en-IN" sz="550" b="1" dirty="0">
                <a:solidFill>
                  <a:schemeClr val="tx1"/>
                </a:solidFill>
                <a:effectLst>
                  <a:glow rad="63500">
                    <a:schemeClr val="bg1">
                      <a:alpha val="64000"/>
                    </a:schemeClr>
                  </a:glow>
                </a:effectLst>
              </a:rPr>
              <a:t>MARINO</a:t>
            </a:r>
          </a:p>
        </p:txBody>
      </p:sp>
      <p:sp>
        <p:nvSpPr>
          <p:cNvPr id="58" name="TextBox 57"/>
          <p:cNvSpPr txBox="1"/>
          <p:nvPr/>
        </p:nvSpPr>
        <p:spPr>
          <a:xfrm>
            <a:off x="5128627" y="3993253"/>
            <a:ext cx="532518" cy="184666"/>
          </a:xfrm>
          <a:prstGeom prst="rect">
            <a:avLst/>
          </a:prstGeom>
          <a:noFill/>
        </p:spPr>
        <p:txBody>
          <a:bodyPr wrap="none" rtlCol="0">
            <a:spAutoFit/>
          </a:bodyPr>
          <a:lstStyle/>
          <a:p>
            <a:r>
              <a:rPr lang="en-IN" sz="600" b="1" dirty="0">
                <a:solidFill>
                  <a:schemeClr val="tx1"/>
                </a:solidFill>
                <a:effectLst>
                  <a:glow rad="63500">
                    <a:schemeClr val="bg1">
                      <a:alpha val="64000"/>
                    </a:schemeClr>
                  </a:glow>
                </a:effectLst>
              </a:rPr>
              <a:t>ALBANIA</a:t>
            </a:r>
          </a:p>
        </p:txBody>
      </p:sp>
      <p:sp>
        <p:nvSpPr>
          <p:cNvPr id="59" name="TextBox 58"/>
          <p:cNvSpPr txBox="1"/>
          <p:nvPr/>
        </p:nvSpPr>
        <p:spPr>
          <a:xfrm>
            <a:off x="5372203" y="3673221"/>
            <a:ext cx="450764" cy="176972"/>
          </a:xfrm>
          <a:prstGeom prst="rect">
            <a:avLst/>
          </a:prstGeom>
          <a:noFill/>
        </p:spPr>
        <p:txBody>
          <a:bodyPr wrap="none" rtlCol="0">
            <a:spAutoFit/>
          </a:bodyPr>
          <a:lstStyle/>
          <a:p>
            <a:r>
              <a:rPr lang="en-IN" sz="550" b="1" dirty="0">
                <a:solidFill>
                  <a:schemeClr val="tx1"/>
                </a:solidFill>
                <a:effectLst>
                  <a:glow rad="63500">
                    <a:schemeClr val="bg1">
                      <a:alpha val="64000"/>
                    </a:schemeClr>
                  </a:glow>
                </a:effectLst>
              </a:rPr>
              <a:t>SERBIA</a:t>
            </a:r>
          </a:p>
        </p:txBody>
      </p:sp>
      <p:sp>
        <p:nvSpPr>
          <p:cNvPr id="60" name="TextBox 59"/>
          <p:cNvSpPr txBox="1"/>
          <p:nvPr/>
        </p:nvSpPr>
        <p:spPr>
          <a:xfrm>
            <a:off x="5592282" y="3357014"/>
            <a:ext cx="583814" cy="192360"/>
          </a:xfrm>
          <a:prstGeom prst="rect">
            <a:avLst/>
          </a:prstGeom>
          <a:noFill/>
        </p:spPr>
        <p:txBody>
          <a:bodyPr wrap="none" rtlCol="0">
            <a:spAutoFit/>
          </a:bodyPr>
          <a:lstStyle/>
          <a:p>
            <a:r>
              <a:rPr lang="en-IN" sz="650" b="1" dirty="0">
                <a:solidFill>
                  <a:schemeClr val="tx1"/>
                </a:solidFill>
                <a:effectLst>
                  <a:glow rad="63500">
                    <a:schemeClr val="bg1">
                      <a:alpha val="64000"/>
                    </a:schemeClr>
                  </a:glow>
                </a:effectLst>
              </a:rPr>
              <a:t>ROMANIA</a:t>
            </a:r>
          </a:p>
        </p:txBody>
      </p:sp>
      <p:sp>
        <p:nvSpPr>
          <p:cNvPr id="61" name="TextBox 60"/>
          <p:cNvSpPr txBox="1"/>
          <p:nvPr/>
        </p:nvSpPr>
        <p:spPr>
          <a:xfrm>
            <a:off x="5831250" y="2945594"/>
            <a:ext cx="478016" cy="169277"/>
          </a:xfrm>
          <a:prstGeom prst="rect">
            <a:avLst/>
          </a:prstGeom>
          <a:noFill/>
        </p:spPr>
        <p:txBody>
          <a:bodyPr wrap="none" rtlCol="0">
            <a:spAutoFit/>
          </a:bodyPr>
          <a:lstStyle/>
          <a:p>
            <a:r>
              <a:rPr lang="en-IN" sz="500" b="1" dirty="0">
                <a:solidFill>
                  <a:schemeClr val="tx1"/>
                </a:solidFill>
                <a:effectLst>
                  <a:glow rad="63500">
                    <a:schemeClr val="bg1">
                      <a:alpha val="64000"/>
                    </a:schemeClr>
                  </a:glow>
                </a:effectLst>
              </a:rPr>
              <a:t>UKRAINE</a:t>
            </a:r>
          </a:p>
        </p:txBody>
      </p:sp>
      <p:sp>
        <p:nvSpPr>
          <p:cNvPr id="62" name="TextBox 61"/>
          <p:cNvSpPr txBox="1"/>
          <p:nvPr/>
        </p:nvSpPr>
        <p:spPr>
          <a:xfrm>
            <a:off x="4929363" y="3393308"/>
            <a:ext cx="577402" cy="184666"/>
          </a:xfrm>
          <a:prstGeom prst="rect">
            <a:avLst/>
          </a:prstGeom>
          <a:noFill/>
        </p:spPr>
        <p:txBody>
          <a:bodyPr wrap="none" rtlCol="0">
            <a:spAutoFit/>
          </a:bodyPr>
          <a:lstStyle/>
          <a:p>
            <a:r>
              <a:rPr lang="en-IN" sz="600" b="1" dirty="0">
                <a:solidFill>
                  <a:schemeClr val="tx1"/>
                </a:solidFill>
                <a:effectLst>
                  <a:glow rad="63500">
                    <a:schemeClr val="bg1">
                      <a:alpha val="64000"/>
                    </a:schemeClr>
                  </a:glow>
                </a:effectLst>
              </a:rPr>
              <a:t>SLOVENIA</a:t>
            </a:r>
          </a:p>
        </p:txBody>
      </p:sp>
      <p:sp>
        <p:nvSpPr>
          <p:cNvPr id="63" name="TextBox 62"/>
          <p:cNvSpPr txBox="1"/>
          <p:nvPr/>
        </p:nvSpPr>
        <p:spPr>
          <a:xfrm>
            <a:off x="4974183" y="3490582"/>
            <a:ext cx="535724" cy="184666"/>
          </a:xfrm>
          <a:prstGeom prst="rect">
            <a:avLst/>
          </a:prstGeom>
          <a:noFill/>
        </p:spPr>
        <p:txBody>
          <a:bodyPr wrap="none" rtlCol="0">
            <a:spAutoFit/>
          </a:bodyPr>
          <a:lstStyle/>
          <a:p>
            <a:r>
              <a:rPr lang="en-IN" sz="600" b="1" dirty="0">
                <a:solidFill>
                  <a:schemeClr val="tx1"/>
                </a:solidFill>
                <a:effectLst>
                  <a:glow rad="63500">
                    <a:schemeClr val="bg1">
                      <a:alpha val="64000"/>
                    </a:schemeClr>
                  </a:glow>
                </a:effectLst>
              </a:rPr>
              <a:t>CROATIA</a:t>
            </a:r>
          </a:p>
        </p:txBody>
      </p:sp>
      <p:sp>
        <p:nvSpPr>
          <p:cNvPr id="64" name="TextBox 63"/>
          <p:cNvSpPr txBox="1"/>
          <p:nvPr/>
        </p:nvSpPr>
        <p:spPr>
          <a:xfrm>
            <a:off x="5477416" y="4256365"/>
            <a:ext cx="428322" cy="161583"/>
          </a:xfrm>
          <a:prstGeom prst="rect">
            <a:avLst/>
          </a:prstGeom>
          <a:noFill/>
        </p:spPr>
        <p:txBody>
          <a:bodyPr wrap="none" rtlCol="0">
            <a:spAutoFit/>
          </a:bodyPr>
          <a:lstStyle/>
          <a:p>
            <a:r>
              <a:rPr lang="en-IN" sz="450" b="1" dirty="0">
                <a:solidFill>
                  <a:schemeClr val="tx1"/>
                </a:solidFill>
                <a:effectLst>
                  <a:glow rad="63500">
                    <a:schemeClr val="bg1">
                      <a:alpha val="64000"/>
                    </a:schemeClr>
                  </a:glow>
                </a:effectLst>
              </a:rPr>
              <a:t>GREECE</a:t>
            </a:r>
          </a:p>
        </p:txBody>
      </p:sp>
      <p:sp>
        <p:nvSpPr>
          <p:cNvPr id="65" name="TextBox 64"/>
          <p:cNvSpPr txBox="1"/>
          <p:nvPr/>
        </p:nvSpPr>
        <p:spPr>
          <a:xfrm>
            <a:off x="4760440" y="4377832"/>
            <a:ext cx="365806" cy="176972"/>
          </a:xfrm>
          <a:prstGeom prst="rect">
            <a:avLst/>
          </a:prstGeom>
          <a:noFill/>
        </p:spPr>
        <p:txBody>
          <a:bodyPr wrap="none" rtlCol="0">
            <a:spAutoFit/>
          </a:bodyPr>
          <a:lstStyle/>
          <a:p>
            <a:r>
              <a:rPr lang="en-IN" sz="550" b="1" i="1" dirty="0">
                <a:solidFill>
                  <a:schemeClr val="tx1"/>
                </a:solidFill>
                <a:effectLst>
                  <a:glow rad="63500">
                    <a:schemeClr val="bg1">
                      <a:alpha val="64000"/>
                    </a:schemeClr>
                  </a:glow>
                </a:effectLst>
              </a:rPr>
              <a:t>Sicily</a:t>
            </a:r>
          </a:p>
        </p:txBody>
      </p:sp>
      <p:sp>
        <p:nvSpPr>
          <p:cNvPr id="66" name="TextBox 65"/>
          <p:cNvSpPr txBox="1"/>
          <p:nvPr/>
        </p:nvSpPr>
        <p:spPr>
          <a:xfrm>
            <a:off x="4059533" y="4080184"/>
            <a:ext cx="460382" cy="176972"/>
          </a:xfrm>
          <a:prstGeom prst="rect">
            <a:avLst/>
          </a:prstGeom>
          <a:noFill/>
        </p:spPr>
        <p:txBody>
          <a:bodyPr wrap="none" rtlCol="0">
            <a:spAutoFit/>
          </a:bodyPr>
          <a:lstStyle/>
          <a:p>
            <a:r>
              <a:rPr lang="en-IN" sz="550" b="1" i="1" dirty="0">
                <a:solidFill>
                  <a:schemeClr val="tx1"/>
                </a:solidFill>
                <a:effectLst>
                  <a:glow rad="63500">
                    <a:schemeClr val="bg1">
                      <a:alpha val="64000"/>
                    </a:schemeClr>
                  </a:glow>
                </a:effectLst>
              </a:rPr>
              <a:t>Sardinia</a:t>
            </a:r>
          </a:p>
        </p:txBody>
      </p:sp>
      <p:sp>
        <p:nvSpPr>
          <p:cNvPr id="67" name="TextBox 66"/>
          <p:cNvSpPr txBox="1"/>
          <p:nvPr/>
        </p:nvSpPr>
        <p:spPr>
          <a:xfrm rot="20433307">
            <a:off x="3766023" y="4025406"/>
            <a:ext cx="393851" cy="96046"/>
          </a:xfrm>
          <a:prstGeom prst="rect">
            <a:avLst/>
          </a:prstGeom>
          <a:noFill/>
        </p:spPr>
        <p:txBody>
          <a:bodyPr wrap="none" rtlCol="0">
            <a:prstTxWarp prst="textArchUp">
              <a:avLst>
                <a:gd name="adj" fmla="val 11189087"/>
              </a:avLst>
            </a:prstTxWarp>
            <a:spAutoFit/>
          </a:bodyPr>
          <a:lstStyle/>
          <a:p>
            <a:pPr algn="ctr"/>
            <a:r>
              <a:rPr lang="en-IN" sz="550" b="1" i="1" dirty="0">
                <a:solidFill>
                  <a:schemeClr val="tx1"/>
                </a:solidFill>
                <a:effectLst>
                  <a:glow rad="12700">
                    <a:schemeClr val="bg1">
                      <a:alpha val="64000"/>
                    </a:schemeClr>
                  </a:glow>
                </a:effectLst>
              </a:rPr>
              <a:t>Balearic Is.</a:t>
            </a:r>
          </a:p>
        </p:txBody>
      </p:sp>
      <p:sp>
        <p:nvSpPr>
          <p:cNvPr id="68" name="TextBox 67"/>
          <p:cNvSpPr txBox="1"/>
          <p:nvPr/>
        </p:nvSpPr>
        <p:spPr>
          <a:xfrm>
            <a:off x="4165456" y="3803405"/>
            <a:ext cx="441146" cy="176972"/>
          </a:xfrm>
          <a:prstGeom prst="rect">
            <a:avLst/>
          </a:prstGeom>
          <a:noFill/>
        </p:spPr>
        <p:txBody>
          <a:bodyPr wrap="none" rtlCol="0">
            <a:spAutoFit/>
          </a:bodyPr>
          <a:lstStyle/>
          <a:p>
            <a:r>
              <a:rPr lang="en-IN" sz="550" b="1" i="1" dirty="0">
                <a:solidFill>
                  <a:schemeClr val="tx1"/>
                </a:solidFill>
                <a:effectLst>
                  <a:glow rad="63500">
                    <a:schemeClr val="bg1">
                      <a:alpha val="64000"/>
                    </a:schemeClr>
                  </a:glow>
                </a:effectLst>
              </a:rPr>
              <a:t>Corsica</a:t>
            </a:r>
          </a:p>
        </p:txBody>
      </p:sp>
      <p:sp>
        <p:nvSpPr>
          <p:cNvPr id="70" name="TextBox 69"/>
          <p:cNvSpPr txBox="1"/>
          <p:nvPr/>
        </p:nvSpPr>
        <p:spPr>
          <a:xfrm rot="1031709">
            <a:off x="3674234" y="2689231"/>
            <a:ext cx="280847" cy="169277"/>
          </a:xfrm>
          <a:prstGeom prst="rect">
            <a:avLst/>
          </a:prstGeom>
          <a:noFill/>
          <a:effectLst>
            <a:glow rad="101600">
              <a:schemeClr val="accent3">
                <a:satMod val="175000"/>
                <a:alpha val="40000"/>
              </a:schemeClr>
            </a:glow>
          </a:effectLst>
        </p:spPr>
        <p:txBody>
          <a:bodyPr wrap="none" rtlCol="0">
            <a:spAutoFit/>
          </a:bodyPr>
          <a:lstStyle/>
          <a:p>
            <a:pPr algn="ctr"/>
            <a:r>
              <a:rPr lang="en-IN" sz="500" b="1" i="1" dirty="0" smtClean="0">
                <a:solidFill>
                  <a:srgbClr val="14B6F2"/>
                </a:solidFill>
                <a:effectLst>
                  <a:glow rad="101600">
                    <a:srgbClr val="BFD9F3"/>
                  </a:glow>
                </a:effectLst>
              </a:rPr>
              <a:t>50°</a:t>
            </a:r>
            <a:endParaRPr lang="en-IN" sz="500" b="1" i="1" dirty="0">
              <a:solidFill>
                <a:srgbClr val="14B6F2"/>
              </a:solidFill>
              <a:effectLst>
                <a:glow rad="101600">
                  <a:srgbClr val="BFD9F3"/>
                </a:glow>
              </a:effectLst>
            </a:endParaRPr>
          </a:p>
        </p:txBody>
      </p:sp>
      <p:sp>
        <p:nvSpPr>
          <p:cNvPr id="73" name="TextBox 72"/>
          <p:cNvSpPr txBox="1"/>
          <p:nvPr/>
        </p:nvSpPr>
        <p:spPr>
          <a:xfrm>
            <a:off x="3391146" y="3223914"/>
            <a:ext cx="434734" cy="276999"/>
          </a:xfrm>
          <a:prstGeom prst="rect">
            <a:avLst/>
          </a:prstGeom>
          <a:noFill/>
        </p:spPr>
        <p:txBody>
          <a:bodyPr wrap="none" rtlCol="0">
            <a:spAutoFit/>
          </a:bodyPr>
          <a:lstStyle/>
          <a:p>
            <a:pPr algn="ctr"/>
            <a:r>
              <a:rPr lang="en-IN" sz="600" b="1" i="1" dirty="0">
                <a:solidFill>
                  <a:srgbClr val="00B0F0"/>
                </a:solidFill>
              </a:rPr>
              <a:t>Bay of</a:t>
            </a:r>
          </a:p>
          <a:p>
            <a:pPr algn="ctr"/>
            <a:r>
              <a:rPr lang="en-IN" sz="600" b="1" i="1" dirty="0">
                <a:solidFill>
                  <a:srgbClr val="00B0F0"/>
                </a:solidFill>
              </a:rPr>
              <a:t>Biscay</a:t>
            </a:r>
          </a:p>
        </p:txBody>
      </p:sp>
      <p:sp>
        <p:nvSpPr>
          <p:cNvPr id="74" name="TextBox 73"/>
          <p:cNvSpPr txBox="1"/>
          <p:nvPr/>
        </p:nvSpPr>
        <p:spPr>
          <a:xfrm>
            <a:off x="2801997" y="4540663"/>
            <a:ext cx="219932" cy="169277"/>
          </a:xfrm>
          <a:prstGeom prst="rect">
            <a:avLst/>
          </a:prstGeom>
          <a:noFill/>
        </p:spPr>
        <p:txBody>
          <a:bodyPr wrap="none" rtlCol="0">
            <a:spAutoFit/>
          </a:bodyPr>
          <a:lstStyle/>
          <a:p>
            <a:r>
              <a:rPr lang="en-IN" sz="500" b="1" dirty="0" smtClean="0"/>
              <a:t>0</a:t>
            </a:r>
            <a:endParaRPr lang="en-IN" sz="500" b="1" dirty="0"/>
          </a:p>
        </p:txBody>
      </p:sp>
      <p:sp>
        <p:nvSpPr>
          <p:cNvPr id="75" name="TextBox 74"/>
          <p:cNvSpPr txBox="1"/>
          <p:nvPr/>
        </p:nvSpPr>
        <p:spPr>
          <a:xfrm>
            <a:off x="3117138" y="4538181"/>
            <a:ext cx="290464" cy="169277"/>
          </a:xfrm>
          <a:prstGeom prst="rect">
            <a:avLst/>
          </a:prstGeom>
          <a:noFill/>
        </p:spPr>
        <p:txBody>
          <a:bodyPr wrap="none" rtlCol="0">
            <a:spAutoFit/>
          </a:bodyPr>
          <a:lstStyle/>
          <a:p>
            <a:r>
              <a:rPr lang="en-IN" sz="500" b="1" dirty="0" smtClean="0"/>
              <a:t>200</a:t>
            </a:r>
            <a:endParaRPr lang="en-IN" sz="500" b="1" dirty="0"/>
          </a:p>
        </p:txBody>
      </p:sp>
      <p:sp>
        <p:nvSpPr>
          <p:cNvPr id="76" name="TextBox 75"/>
          <p:cNvSpPr txBox="1"/>
          <p:nvPr/>
        </p:nvSpPr>
        <p:spPr>
          <a:xfrm>
            <a:off x="3460991" y="4539694"/>
            <a:ext cx="466794" cy="169277"/>
          </a:xfrm>
          <a:prstGeom prst="rect">
            <a:avLst/>
          </a:prstGeom>
          <a:noFill/>
        </p:spPr>
        <p:txBody>
          <a:bodyPr wrap="none" rtlCol="0">
            <a:spAutoFit/>
          </a:bodyPr>
          <a:lstStyle/>
          <a:p>
            <a:r>
              <a:rPr lang="en-IN" sz="500" b="1" dirty="0"/>
              <a:t>4</a:t>
            </a:r>
            <a:r>
              <a:rPr lang="en-IN" sz="500" b="1" dirty="0" smtClean="0"/>
              <a:t>00 Miles</a:t>
            </a:r>
            <a:endParaRPr lang="en-IN" sz="500" b="1" dirty="0"/>
          </a:p>
        </p:txBody>
      </p:sp>
      <p:sp>
        <p:nvSpPr>
          <p:cNvPr id="77" name="TextBox 76"/>
          <p:cNvSpPr txBox="1"/>
          <p:nvPr/>
        </p:nvSpPr>
        <p:spPr>
          <a:xfrm>
            <a:off x="3209286" y="4665393"/>
            <a:ext cx="638316" cy="169277"/>
          </a:xfrm>
          <a:prstGeom prst="rect">
            <a:avLst/>
          </a:prstGeom>
          <a:noFill/>
        </p:spPr>
        <p:txBody>
          <a:bodyPr wrap="none" rtlCol="0">
            <a:spAutoFit/>
          </a:bodyPr>
          <a:lstStyle/>
          <a:p>
            <a:r>
              <a:rPr lang="en-IN" sz="500" b="1" dirty="0"/>
              <a:t>4</a:t>
            </a:r>
            <a:r>
              <a:rPr lang="en-IN" sz="500" b="1" dirty="0" smtClean="0"/>
              <a:t>00 </a:t>
            </a:r>
            <a:r>
              <a:rPr lang="en-IN" sz="500" b="1" dirty="0" err="1" smtClean="0"/>
              <a:t>Kilometers</a:t>
            </a:r>
            <a:endParaRPr lang="en-IN" sz="500" b="1" dirty="0"/>
          </a:p>
        </p:txBody>
      </p:sp>
      <p:sp>
        <p:nvSpPr>
          <p:cNvPr id="78" name="TextBox 77"/>
          <p:cNvSpPr txBox="1"/>
          <p:nvPr/>
        </p:nvSpPr>
        <p:spPr>
          <a:xfrm>
            <a:off x="2981618" y="4666269"/>
            <a:ext cx="290464" cy="169277"/>
          </a:xfrm>
          <a:prstGeom prst="rect">
            <a:avLst/>
          </a:prstGeom>
          <a:noFill/>
        </p:spPr>
        <p:txBody>
          <a:bodyPr wrap="none" rtlCol="0">
            <a:spAutoFit/>
          </a:bodyPr>
          <a:lstStyle/>
          <a:p>
            <a:r>
              <a:rPr lang="en-IN" sz="500" b="1" dirty="0" smtClean="0"/>
              <a:t>200</a:t>
            </a:r>
            <a:endParaRPr lang="en-IN" sz="500" b="1" dirty="0"/>
          </a:p>
        </p:txBody>
      </p:sp>
      <p:sp>
        <p:nvSpPr>
          <p:cNvPr id="79" name="TextBox 78"/>
          <p:cNvSpPr txBox="1"/>
          <p:nvPr/>
        </p:nvSpPr>
        <p:spPr>
          <a:xfrm>
            <a:off x="2805914" y="4666269"/>
            <a:ext cx="219932" cy="169277"/>
          </a:xfrm>
          <a:prstGeom prst="rect">
            <a:avLst/>
          </a:prstGeom>
          <a:noFill/>
        </p:spPr>
        <p:txBody>
          <a:bodyPr wrap="none" rtlCol="0">
            <a:spAutoFit/>
          </a:bodyPr>
          <a:lstStyle/>
          <a:p>
            <a:r>
              <a:rPr lang="en-IN" sz="500" b="1" dirty="0" smtClean="0"/>
              <a:t>0</a:t>
            </a:r>
            <a:endParaRPr lang="en-IN" sz="500" b="1" dirty="0"/>
          </a:p>
        </p:txBody>
      </p:sp>
      <p:sp>
        <p:nvSpPr>
          <p:cNvPr id="80" name="TextBox 79"/>
          <p:cNvSpPr txBox="1"/>
          <p:nvPr/>
        </p:nvSpPr>
        <p:spPr>
          <a:xfrm>
            <a:off x="3121946" y="2686139"/>
            <a:ext cx="280847" cy="169277"/>
          </a:xfrm>
          <a:prstGeom prst="rect">
            <a:avLst/>
          </a:prstGeom>
          <a:noFill/>
          <a:effectLst>
            <a:glow rad="101600">
              <a:schemeClr val="accent3">
                <a:satMod val="175000"/>
                <a:alpha val="40000"/>
              </a:schemeClr>
            </a:glow>
          </a:effectLst>
        </p:spPr>
        <p:txBody>
          <a:bodyPr wrap="none" rtlCol="0">
            <a:spAutoFit/>
          </a:bodyPr>
          <a:lstStyle/>
          <a:p>
            <a:pPr algn="ctr"/>
            <a:r>
              <a:rPr lang="en-IN" sz="500" b="1" i="1" dirty="0" smtClean="0">
                <a:solidFill>
                  <a:srgbClr val="14B6F2"/>
                </a:solidFill>
                <a:effectLst>
                  <a:glow rad="101600">
                    <a:srgbClr val="BFD9F3"/>
                  </a:glow>
                </a:effectLst>
              </a:rPr>
              <a:t>10°</a:t>
            </a:r>
            <a:endParaRPr lang="en-IN" sz="500" b="1" i="1" dirty="0">
              <a:solidFill>
                <a:srgbClr val="14B6F2"/>
              </a:solidFill>
              <a:effectLst>
                <a:glow rad="101600">
                  <a:srgbClr val="BFD9F3"/>
                </a:glow>
              </a:effectLst>
            </a:endParaRPr>
          </a:p>
        </p:txBody>
      </p:sp>
      <p:sp>
        <p:nvSpPr>
          <p:cNvPr id="81" name="TextBox 80"/>
          <p:cNvSpPr txBox="1"/>
          <p:nvPr/>
        </p:nvSpPr>
        <p:spPr>
          <a:xfrm rot="1588279">
            <a:off x="2774659" y="3601365"/>
            <a:ext cx="280847" cy="169277"/>
          </a:xfrm>
          <a:prstGeom prst="rect">
            <a:avLst/>
          </a:prstGeom>
          <a:noFill/>
          <a:effectLst>
            <a:glow rad="101600">
              <a:schemeClr val="accent3">
                <a:satMod val="175000"/>
                <a:alpha val="40000"/>
              </a:schemeClr>
            </a:glow>
          </a:effectLst>
        </p:spPr>
        <p:txBody>
          <a:bodyPr wrap="none" rtlCol="0">
            <a:spAutoFit/>
          </a:bodyPr>
          <a:lstStyle/>
          <a:p>
            <a:pPr algn="ctr"/>
            <a:r>
              <a:rPr lang="en-IN" sz="500" b="1" i="1" dirty="0" smtClean="0">
                <a:solidFill>
                  <a:srgbClr val="14B6F2"/>
                </a:solidFill>
                <a:effectLst>
                  <a:glow rad="101600">
                    <a:srgbClr val="BFD9F3"/>
                  </a:glow>
                </a:effectLst>
              </a:rPr>
              <a:t>40°</a:t>
            </a:r>
            <a:endParaRPr lang="en-IN" sz="500" b="1" i="1" dirty="0">
              <a:solidFill>
                <a:srgbClr val="14B6F2"/>
              </a:solidFill>
              <a:effectLst>
                <a:glow rad="101600">
                  <a:srgbClr val="BFD9F3"/>
                </a:glow>
              </a:effectLst>
            </a:endParaRPr>
          </a:p>
        </p:txBody>
      </p:sp>
      <p:sp>
        <p:nvSpPr>
          <p:cNvPr id="82" name="TextBox 81"/>
          <p:cNvSpPr txBox="1"/>
          <p:nvPr/>
        </p:nvSpPr>
        <p:spPr>
          <a:xfrm>
            <a:off x="3496691" y="4292802"/>
            <a:ext cx="245580" cy="169277"/>
          </a:xfrm>
          <a:prstGeom prst="rect">
            <a:avLst/>
          </a:prstGeom>
          <a:noFill/>
          <a:effectLst>
            <a:glow rad="101600">
              <a:schemeClr val="accent3">
                <a:satMod val="175000"/>
                <a:alpha val="40000"/>
              </a:schemeClr>
            </a:glow>
          </a:effectLst>
        </p:spPr>
        <p:txBody>
          <a:bodyPr wrap="none" rtlCol="0">
            <a:spAutoFit/>
          </a:bodyPr>
          <a:lstStyle/>
          <a:p>
            <a:pPr algn="ctr"/>
            <a:r>
              <a:rPr lang="en-IN" sz="500" b="1" i="1" dirty="0" smtClean="0">
                <a:solidFill>
                  <a:srgbClr val="14B6F2"/>
                </a:solidFill>
                <a:effectLst>
                  <a:glow rad="101600">
                    <a:srgbClr val="BFD9F3"/>
                  </a:glow>
                </a:effectLst>
              </a:rPr>
              <a:t>0°</a:t>
            </a:r>
            <a:endParaRPr lang="en-IN" sz="500" b="1" i="1" dirty="0">
              <a:solidFill>
                <a:srgbClr val="14B6F2"/>
              </a:solidFill>
              <a:effectLst>
                <a:glow rad="101600">
                  <a:srgbClr val="BFD9F3"/>
                </a:glow>
              </a:effectLst>
            </a:endParaRPr>
          </a:p>
        </p:txBody>
      </p:sp>
      <p:sp>
        <p:nvSpPr>
          <p:cNvPr id="83" name="TextBox 82"/>
          <p:cNvSpPr txBox="1"/>
          <p:nvPr/>
        </p:nvSpPr>
        <p:spPr>
          <a:xfrm>
            <a:off x="4441942" y="4327250"/>
            <a:ext cx="280846" cy="169277"/>
          </a:xfrm>
          <a:prstGeom prst="rect">
            <a:avLst/>
          </a:prstGeom>
          <a:noFill/>
          <a:effectLst>
            <a:glow rad="101600">
              <a:schemeClr val="accent3">
                <a:satMod val="175000"/>
                <a:alpha val="40000"/>
              </a:schemeClr>
            </a:glow>
          </a:effectLst>
        </p:spPr>
        <p:txBody>
          <a:bodyPr wrap="none" rtlCol="0">
            <a:spAutoFit/>
          </a:bodyPr>
          <a:lstStyle/>
          <a:p>
            <a:pPr algn="ctr"/>
            <a:r>
              <a:rPr lang="en-IN" sz="500" b="1" i="1" dirty="0" smtClean="0">
                <a:solidFill>
                  <a:srgbClr val="14B6F2"/>
                </a:solidFill>
                <a:effectLst>
                  <a:glow rad="101600">
                    <a:srgbClr val="BFD9F3"/>
                  </a:glow>
                </a:effectLst>
              </a:rPr>
              <a:t>10°</a:t>
            </a:r>
            <a:endParaRPr lang="en-IN" sz="500" b="1" i="1" dirty="0">
              <a:solidFill>
                <a:srgbClr val="14B6F2"/>
              </a:solidFill>
              <a:effectLst>
                <a:glow rad="101600">
                  <a:srgbClr val="BFD9F3"/>
                </a:glow>
              </a:effectLst>
            </a:endParaRPr>
          </a:p>
        </p:txBody>
      </p:sp>
      <p:sp>
        <p:nvSpPr>
          <p:cNvPr id="84" name="TextBox 83"/>
          <p:cNvSpPr txBox="1"/>
          <p:nvPr/>
        </p:nvSpPr>
        <p:spPr>
          <a:xfrm>
            <a:off x="5382276" y="4578055"/>
            <a:ext cx="280846" cy="169277"/>
          </a:xfrm>
          <a:prstGeom prst="rect">
            <a:avLst/>
          </a:prstGeom>
          <a:noFill/>
          <a:effectLst>
            <a:glow rad="101600">
              <a:schemeClr val="accent3">
                <a:satMod val="175000"/>
                <a:alpha val="40000"/>
              </a:schemeClr>
            </a:glow>
          </a:effectLst>
        </p:spPr>
        <p:txBody>
          <a:bodyPr wrap="none" rtlCol="0">
            <a:spAutoFit/>
          </a:bodyPr>
          <a:lstStyle/>
          <a:p>
            <a:pPr algn="ctr"/>
            <a:r>
              <a:rPr lang="en-IN" sz="500" b="1" i="1" dirty="0" smtClean="0">
                <a:solidFill>
                  <a:srgbClr val="14B6F2"/>
                </a:solidFill>
                <a:effectLst>
                  <a:glow rad="101600">
                    <a:srgbClr val="BFD9F3"/>
                  </a:glow>
                </a:effectLst>
              </a:rPr>
              <a:t>20°</a:t>
            </a:r>
            <a:endParaRPr lang="en-IN" sz="500" b="1" i="1" dirty="0">
              <a:solidFill>
                <a:srgbClr val="14B6F2"/>
              </a:solidFill>
              <a:effectLst>
                <a:glow rad="101600">
                  <a:srgbClr val="BFD9F3"/>
                </a:glow>
              </a:effectLst>
            </a:endParaRPr>
          </a:p>
        </p:txBody>
      </p:sp>
      <p:sp>
        <p:nvSpPr>
          <p:cNvPr id="85" name="TextBox 84"/>
          <p:cNvSpPr txBox="1"/>
          <p:nvPr/>
        </p:nvSpPr>
        <p:spPr>
          <a:xfrm>
            <a:off x="6112018" y="4691367"/>
            <a:ext cx="280846" cy="169277"/>
          </a:xfrm>
          <a:prstGeom prst="rect">
            <a:avLst/>
          </a:prstGeom>
          <a:noFill/>
          <a:effectLst>
            <a:glow rad="101600">
              <a:schemeClr val="accent3">
                <a:satMod val="175000"/>
                <a:alpha val="40000"/>
              </a:schemeClr>
            </a:glow>
          </a:effectLst>
        </p:spPr>
        <p:txBody>
          <a:bodyPr wrap="none" rtlCol="0">
            <a:spAutoFit/>
          </a:bodyPr>
          <a:lstStyle/>
          <a:p>
            <a:pPr algn="ctr"/>
            <a:r>
              <a:rPr lang="en-IN" sz="500" b="1" i="1" dirty="0" smtClean="0">
                <a:solidFill>
                  <a:srgbClr val="14B6F2"/>
                </a:solidFill>
                <a:effectLst>
                  <a:glow rad="101600">
                    <a:srgbClr val="BFD9F3"/>
                  </a:glow>
                </a:effectLst>
              </a:rPr>
              <a:t>30°</a:t>
            </a:r>
            <a:endParaRPr lang="en-IN" sz="500" b="1" i="1" dirty="0">
              <a:solidFill>
                <a:srgbClr val="14B6F2"/>
              </a:solidFill>
              <a:effectLst>
                <a:glow rad="101600">
                  <a:srgbClr val="BFD9F3"/>
                </a:glow>
              </a:effectLst>
            </a:endParaRPr>
          </a:p>
        </p:txBody>
      </p:sp>
      <p:sp>
        <p:nvSpPr>
          <p:cNvPr id="86" name="TextBox 85"/>
          <p:cNvSpPr txBox="1"/>
          <p:nvPr/>
        </p:nvSpPr>
        <p:spPr>
          <a:xfrm rot="273615">
            <a:off x="3471140" y="4145407"/>
            <a:ext cx="1647688" cy="175836"/>
          </a:xfrm>
          <a:prstGeom prst="rect">
            <a:avLst/>
          </a:prstGeom>
          <a:noFill/>
        </p:spPr>
        <p:txBody>
          <a:bodyPr wrap="none" rtlCol="0">
            <a:prstTxWarp prst="textArchDown">
              <a:avLst>
                <a:gd name="adj" fmla="val 849129"/>
              </a:avLst>
            </a:prstTxWarp>
            <a:spAutoFit/>
          </a:bodyPr>
          <a:lstStyle/>
          <a:p>
            <a:pPr algn="ctr"/>
            <a:r>
              <a:rPr lang="en-IN" sz="800" b="1" i="1" dirty="0" smtClean="0">
                <a:solidFill>
                  <a:srgbClr val="14B6F2"/>
                </a:solidFill>
              </a:rPr>
              <a:t>Mediterranean </a:t>
            </a:r>
            <a:r>
              <a:rPr lang="en-IN" sz="800" b="1" i="1" dirty="0">
                <a:solidFill>
                  <a:srgbClr val="14B6F2"/>
                </a:solidFill>
              </a:rPr>
              <a:t>Sea</a:t>
            </a:r>
          </a:p>
        </p:txBody>
      </p:sp>
      <p:sp>
        <p:nvSpPr>
          <p:cNvPr id="87" name="TextBox 86"/>
          <p:cNvSpPr txBox="1"/>
          <p:nvPr/>
        </p:nvSpPr>
        <p:spPr>
          <a:xfrm>
            <a:off x="2811015" y="2855416"/>
            <a:ext cx="696024" cy="338554"/>
          </a:xfrm>
          <a:prstGeom prst="rect">
            <a:avLst/>
          </a:prstGeom>
          <a:noFill/>
        </p:spPr>
        <p:txBody>
          <a:bodyPr wrap="none" rtlCol="0">
            <a:spAutoFit/>
          </a:bodyPr>
          <a:lstStyle/>
          <a:p>
            <a:pPr algn="ctr"/>
            <a:r>
              <a:rPr lang="en-IN" sz="800" b="1" i="1" dirty="0">
                <a:solidFill>
                  <a:srgbClr val="00B0F0"/>
                </a:solidFill>
              </a:rPr>
              <a:t>ATLANTIC</a:t>
            </a:r>
          </a:p>
          <a:p>
            <a:pPr algn="ctr"/>
            <a:r>
              <a:rPr lang="en-IN" sz="800" b="1" i="1" dirty="0">
                <a:solidFill>
                  <a:srgbClr val="00B0F0"/>
                </a:solidFill>
              </a:rPr>
              <a:t>OCEAN</a:t>
            </a:r>
          </a:p>
        </p:txBody>
      </p:sp>
      <p:cxnSp>
        <p:nvCxnSpPr>
          <p:cNvPr id="88" name="Straight Connector 87"/>
          <p:cNvCxnSpPr/>
          <p:nvPr/>
        </p:nvCxnSpPr>
        <p:spPr>
          <a:xfrm flipV="1">
            <a:off x="4471988" y="2974194"/>
            <a:ext cx="50970" cy="951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V="1">
            <a:off x="4698206" y="3238759"/>
            <a:ext cx="40560" cy="8784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V="1">
            <a:off x="4405127" y="3690938"/>
            <a:ext cx="43048" cy="681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V="1">
            <a:off x="3933825" y="3686003"/>
            <a:ext cx="50647" cy="382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987925" y="4686300"/>
            <a:ext cx="66008" cy="353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V="1">
            <a:off x="4472108" y="2974194"/>
            <a:ext cx="50970" cy="951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V="1">
            <a:off x="4698326" y="3238759"/>
            <a:ext cx="40560" cy="8784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V="1">
            <a:off x="4405247" y="3690938"/>
            <a:ext cx="43048" cy="6812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V="1">
            <a:off x="3933945" y="3686003"/>
            <a:ext cx="50647" cy="3827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988045" y="4686300"/>
            <a:ext cx="66008" cy="353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rot="3452494">
            <a:off x="5775948" y="3281541"/>
            <a:ext cx="611065" cy="192360"/>
          </a:xfrm>
          <a:prstGeom prst="rect">
            <a:avLst/>
          </a:prstGeom>
          <a:noFill/>
        </p:spPr>
        <p:txBody>
          <a:bodyPr wrap="none" rtlCol="0">
            <a:prstTxWarp prst="textArchUp">
              <a:avLst/>
            </a:prstTxWarp>
            <a:spAutoFit/>
          </a:bodyPr>
          <a:lstStyle/>
          <a:p>
            <a:pPr algn="ctr"/>
            <a:r>
              <a:rPr lang="en-IN" sz="550" b="1" dirty="0">
                <a:solidFill>
                  <a:schemeClr val="tx1"/>
                </a:solidFill>
                <a:effectLst>
                  <a:glow rad="25400">
                    <a:schemeClr val="bg1">
                      <a:alpha val="64000"/>
                    </a:schemeClr>
                  </a:glow>
                </a:effectLst>
              </a:rPr>
              <a:t>MOLDOVA</a:t>
            </a:r>
          </a:p>
        </p:txBody>
      </p:sp>
    </p:spTree>
    <p:extLst>
      <p:ext uri="{BB962C8B-B14F-4D97-AF65-F5344CB8AC3E}">
        <p14:creationId xmlns:p14="http://schemas.microsoft.com/office/powerpoint/2010/main" val="34140273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B0380-07BE-4631-8930-F196CAACCE05}"/>
              </a:ext>
            </a:extLst>
          </p:cNvPr>
          <p:cNvSpPr>
            <a:spLocks noGrp="1"/>
          </p:cNvSpPr>
          <p:nvPr>
            <p:ph type="title"/>
          </p:nvPr>
        </p:nvSpPr>
        <p:spPr/>
        <p:txBody>
          <a:bodyPr/>
          <a:lstStyle/>
          <a:p>
            <a:r>
              <a:rPr lang="en-US" altLang="en-US" sz="3400" dirty="0"/>
              <a:t>5.1.5 Distribution of Other Language Families </a:t>
            </a:r>
            <a:r>
              <a:rPr lang="en-US" altLang="en-US" sz="2000" b="0" dirty="0"/>
              <a:t>(1 of 5)</a:t>
            </a:r>
            <a:endParaRPr lang="en-US" sz="2000" dirty="0"/>
          </a:p>
        </p:txBody>
      </p:sp>
      <p:sp>
        <p:nvSpPr>
          <p:cNvPr id="3" name="Content Placeholder 2">
            <a:extLst>
              <a:ext uri="{FF2B5EF4-FFF2-40B4-BE49-F238E27FC236}">
                <a16:creationId xmlns:a16="http://schemas.microsoft.com/office/drawing/2014/main" id="{6C64C9FF-6EE8-4461-98CD-65A68B026D83}"/>
              </a:ext>
            </a:extLst>
          </p:cNvPr>
          <p:cNvSpPr>
            <a:spLocks noGrp="1"/>
          </p:cNvSpPr>
          <p:nvPr>
            <p:ph sz="quarter" idx="13"/>
          </p:nvPr>
        </p:nvSpPr>
        <p:spPr>
          <a:xfrm>
            <a:off x="457199" y="1556326"/>
            <a:ext cx="8363527" cy="4434275"/>
          </a:xfrm>
        </p:spPr>
        <p:txBody>
          <a:bodyPr/>
          <a:lstStyle/>
          <a:p>
            <a:r>
              <a:rPr lang="en-US" altLang="en-US" dirty="0"/>
              <a:t>Major language families in East Asia include:</a:t>
            </a:r>
          </a:p>
          <a:p>
            <a:pPr marL="740664" lvl="1" indent="-429768">
              <a:buFont typeface="+mj-lt"/>
              <a:buAutoNum type="arabicPeriod"/>
            </a:pPr>
            <a:r>
              <a:rPr lang="en-US" altLang="en-US" dirty="0"/>
              <a:t>Sino-Tibetan is the second-largest language family and includes Mandarin Chinese</a:t>
            </a:r>
          </a:p>
          <a:p>
            <a:pPr marL="740664" lvl="1" indent="-429768">
              <a:buFont typeface="+mj-lt"/>
              <a:buAutoNum type="arabicPeriod"/>
            </a:pPr>
            <a:r>
              <a:rPr lang="en-US" altLang="en-US" dirty="0"/>
              <a:t>Japanese</a:t>
            </a:r>
          </a:p>
          <a:p>
            <a:pPr marL="740664" lvl="1" indent="-429768">
              <a:buFont typeface="+mj-lt"/>
              <a:buAutoNum type="arabicPeriod"/>
            </a:pPr>
            <a:r>
              <a:rPr lang="en-US" altLang="en-US" dirty="0"/>
              <a:t>Korean</a:t>
            </a:r>
          </a:p>
          <a:p>
            <a:pPr marL="740664" lvl="1" indent="-429768">
              <a:buFont typeface="+mj-lt"/>
              <a:buAutoNum type="arabicPeriod"/>
            </a:pPr>
            <a:r>
              <a:rPr lang="en-US" altLang="en-US" dirty="0"/>
              <a:t>Austronesian (e.g., spoken in Indonesia)</a:t>
            </a:r>
          </a:p>
          <a:p>
            <a:pPr marL="740664" lvl="1" indent="-429768">
              <a:buFont typeface="+mj-lt"/>
              <a:buAutoNum type="arabicPeriod"/>
            </a:pPr>
            <a:r>
              <a:rPr lang="en-US" altLang="en-US" dirty="0"/>
              <a:t>Austro-Asiatic (e.g., Khmer, Vietnamese)</a:t>
            </a:r>
          </a:p>
          <a:p>
            <a:pPr marL="740664" lvl="1" indent="-429768">
              <a:buFont typeface="+mj-lt"/>
              <a:buAutoNum type="arabicPeriod"/>
            </a:pPr>
            <a:r>
              <a:rPr lang="en-US" altLang="en-US" dirty="0"/>
              <a:t>Tai-Kadai (e.g., Thai, Lao)</a:t>
            </a:r>
          </a:p>
        </p:txBody>
      </p:sp>
    </p:spTree>
    <p:extLst>
      <p:ext uri="{BB962C8B-B14F-4D97-AF65-F5344CB8AC3E}">
        <p14:creationId xmlns:p14="http://schemas.microsoft.com/office/powerpoint/2010/main" val="32095499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Languages: Key Issues</a:t>
            </a:r>
          </a:p>
        </p:txBody>
      </p:sp>
      <p:sp>
        <p:nvSpPr>
          <p:cNvPr id="8" name="Content Placeholder 7"/>
          <p:cNvSpPr>
            <a:spLocks noGrp="1"/>
          </p:cNvSpPr>
          <p:nvPr>
            <p:ph sz="quarter" idx="13"/>
          </p:nvPr>
        </p:nvSpPr>
        <p:spPr/>
        <p:txBody>
          <a:bodyPr/>
          <a:lstStyle/>
          <a:p>
            <a:pPr marL="0" indent="0" eaLnBrk="1" hangingPunct="1">
              <a:buNone/>
            </a:pPr>
            <a:r>
              <a:rPr lang="en-US" altLang="en-US" b="1" dirty="0">
                <a:solidFill>
                  <a:srgbClr val="007FA3"/>
                </a:solidFill>
              </a:rPr>
              <a:t>5.1</a:t>
            </a:r>
            <a:r>
              <a:rPr lang="en-US" altLang="en-US" dirty="0"/>
              <a:t> Where Are Languages Distributed?</a:t>
            </a:r>
          </a:p>
          <a:p>
            <a:pPr marL="0" indent="0" eaLnBrk="1" hangingPunct="1">
              <a:buNone/>
            </a:pPr>
            <a:r>
              <a:rPr lang="en-US" altLang="en-US" b="1" dirty="0">
                <a:solidFill>
                  <a:srgbClr val="007FA3"/>
                </a:solidFill>
              </a:rPr>
              <a:t>5.2</a:t>
            </a:r>
            <a:r>
              <a:rPr lang="en-US" altLang="en-US" dirty="0"/>
              <a:t> Why Do Languages Diffuse?</a:t>
            </a:r>
          </a:p>
          <a:p>
            <a:pPr marL="0" indent="0" eaLnBrk="1" hangingPunct="1">
              <a:buNone/>
            </a:pPr>
            <a:r>
              <a:rPr lang="en-US" altLang="en-US" b="1" dirty="0">
                <a:solidFill>
                  <a:srgbClr val="007FA3"/>
                </a:solidFill>
              </a:rPr>
              <a:t>5.3</a:t>
            </a:r>
            <a:r>
              <a:rPr lang="en-US" altLang="en-US" dirty="0"/>
              <a:t> Why Do Languages Vary Among Places?</a:t>
            </a:r>
          </a:p>
          <a:p>
            <a:pPr marL="0" indent="0" eaLnBrk="1" hangingPunct="1">
              <a:buNone/>
            </a:pPr>
            <a:r>
              <a:rPr lang="en-US" altLang="en-US" b="1" dirty="0">
                <a:solidFill>
                  <a:srgbClr val="007FA3"/>
                </a:solidFill>
              </a:rPr>
              <a:t>5.4</a:t>
            </a:r>
            <a:r>
              <a:rPr lang="en-US" altLang="en-US" dirty="0"/>
              <a:t> Why Do Languages Survive or Perish?</a:t>
            </a:r>
          </a:p>
        </p:txBody>
      </p:sp>
    </p:spTree>
    <p:extLst>
      <p:ext uri="{BB962C8B-B14F-4D97-AF65-F5344CB8AC3E}">
        <p14:creationId xmlns:p14="http://schemas.microsoft.com/office/powerpoint/2010/main" val="33879701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B0380-07BE-4631-8930-F196CAACCE05}"/>
              </a:ext>
            </a:extLst>
          </p:cNvPr>
          <p:cNvSpPr>
            <a:spLocks noGrp="1"/>
          </p:cNvSpPr>
          <p:nvPr>
            <p:ph type="title"/>
          </p:nvPr>
        </p:nvSpPr>
        <p:spPr/>
        <p:txBody>
          <a:bodyPr/>
          <a:lstStyle/>
          <a:p>
            <a:r>
              <a:rPr lang="en-US" altLang="en-US" sz="3400" dirty="0"/>
              <a:t>5.1.5 Distribution of Other Language Families </a:t>
            </a:r>
            <a:r>
              <a:rPr lang="en-US" altLang="en-US" sz="2000" b="0" dirty="0"/>
              <a:t>(2 of 5)</a:t>
            </a:r>
            <a:endParaRPr lang="en-US" sz="2000" dirty="0"/>
          </a:p>
        </p:txBody>
      </p:sp>
      <p:sp>
        <p:nvSpPr>
          <p:cNvPr id="3" name="Content Placeholder 2">
            <a:extLst>
              <a:ext uri="{FF2B5EF4-FFF2-40B4-BE49-F238E27FC236}">
                <a16:creationId xmlns:a16="http://schemas.microsoft.com/office/drawing/2014/main" id="{6C64C9FF-6EE8-4461-98CD-65A68B026D83}"/>
              </a:ext>
            </a:extLst>
          </p:cNvPr>
          <p:cNvSpPr>
            <a:spLocks noGrp="1"/>
          </p:cNvSpPr>
          <p:nvPr>
            <p:ph sz="quarter" idx="13"/>
          </p:nvPr>
        </p:nvSpPr>
        <p:spPr>
          <a:xfrm>
            <a:off x="457199" y="1556326"/>
            <a:ext cx="8440057" cy="4434275"/>
          </a:xfrm>
        </p:spPr>
        <p:txBody>
          <a:bodyPr/>
          <a:lstStyle/>
          <a:p>
            <a:r>
              <a:rPr lang="en-US" altLang="en-US" dirty="0"/>
              <a:t>Other major language families in South Asia, Southwest Asia, and Central Asia include:</a:t>
            </a:r>
          </a:p>
          <a:p>
            <a:pPr marL="740664" lvl="1" indent="-429768">
              <a:buFont typeface="+mj-lt"/>
              <a:buAutoNum type="arabicPeriod"/>
            </a:pPr>
            <a:r>
              <a:rPr lang="en-US" altLang="en-US" dirty="0"/>
              <a:t>Dravidian (spoken in southern India, e.g., Tamil)</a:t>
            </a:r>
          </a:p>
          <a:p>
            <a:pPr marL="740664" lvl="1" indent="-429768">
              <a:buFont typeface="+mj-lt"/>
              <a:buAutoNum type="arabicPeriod"/>
            </a:pPr>
            <a:r>
              <a:rPr lang="en-US" altLang="en-US" dirty="0"/>
              <a:t>Turkic (spoken in a wide arc across Southwest and Central Asia, e.g., Turkish, Kazakh, Kyrgyz)</a:t>
            </a:r>
          </a:p>
        </p:txBody>
      </p:sp>
    </p:spTree>
    <p:extLst>
      <p:ext uri="{BB962C8B-B14F-4D97-AF65-F5344CB8AC3E}">
        <p14:creationId xmlns:p14="http://schemas.microsoft.com/office/powerpoint/2010/main" val="28007825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p:txBody>
          <a:bodyPr/>
          <a:lstStyle/>
          <a:p>
            <a:r>
              <a:rPr lang="en-US" altLang="en-US" sz="3400" dirty="0"/>
              <a:t>5.1.5 Distribution of Other Language Families </a:t>
            </a:r>
            <a:r>
              <a:rPr lang="en-US" altLang="en-US" sz="2000" b="0" dirty="0"/>
              <a:t>(3 of 5)</a:t>
            </a:r>
            <a:endParaRPr lang="en-US" sz="2000" b="0" dirty="0"/>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a:xfrm>
            <a:off x="457200" y="1556326"/>
            <a:ext cx="8229600" cy="794987"/>
          </a:xfrm>
        </p:spPr>
        <p:txBody>
          <a:bodyPr/>
          <a:lstStyle/>
          <a:p>
            <a:pPr marL="432" indent="0">
              <a:buNone/>
            </a:pPr>
            <a:r>
              <a:rPr lang="en-US" b="1" dirty="0"/>
              <a:t>Figure 5-14: </a:t>
            </a:r>
            <a:r>
              <a:rPr lang="en-US" dirty="0"/>
              <a:t>Asia features languages from the Sino-Tibetan, Turkic, and Dravidian families.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6936" y="2341310"/>
            <a:ext cx="5990128" cy="4165549"/>
          </a:xfrm>
          <a:prstGeom prst="rect">
            <a:avLst/>
          </a:prstGeom>
        </p:spPr>
      </p:pic>
      <p:sp>
        <p:nvSpPr>
          <p:cNvPr id="7" name="TextBox 6"/>
          <p:cNvSpPr txBox="1"/>
          <p:nvPr/>
        </p:nvSpPr>
        <p:spPr>
          <a:xfrm>
            <a:off x="4212896" y="5063579"/>
            <a:ext cx="439544" cy="192360"/>
          </a:xfrm>
          <a:prstGeom prst="rect">
            <a:avLst/>
          </a:prstGeom>
          <a:noFill/>
        </p:spPr>
        <p:txBody>
          <a:bodyPr wrap="none" rtlCol="0">
            <a:spAutoFit/>
          </a:bodyPr>
          <a:lstStyle/>
          <a:p>
            <a:r>
              <a:rPr lang="en-IN" sz="650" b="1" dirty="0"/>
              <a:t>TAMIL</a:t>
            </a:r>
          </a:p>
        </p:txBody>
      </p:sp>
      <p:sp>
        <p:nvSpPr>
          <p:cNvPr id="10" name="TextBox 9"/>
          <p:cNvSpPr txBox="1"/>
          <p:nvPr/>
        </p:nvSpPr>
        <p:spPr>
          <a:xfrm>
            <a:off x="3402367" y="3223914"/>
            <a:ext cx="412292" cy="276999"/>
          </a:xfrm>
          <a:prstGeom prst="rect">
            <a:avLst/>
          </a:prstGeom>
          <a:noFill/>
        </p:spPr>
        <p:txBody>
          <a:bodyPr wrap="none" rtlCol="0">
            <a:spAutoFit/>
          </a:bodyPr>
          <a:lstStyle/>
          <a:p>
            <a:pPr algn="ctr"/>
            <a:r>
              <a:rPr lang="en-IN" sz="600" i="1" dirty="0">
                <a:solidFill>
                  <a:srgbClr val="00B0F0"/>
                </a:solidFill>
              </a:rPr>
              <a:t>Bay of</a:t>
            </a:r>
          </a:p>
          <a:p>
            <a:pPr algn="ctr"/>
            <a:r>
              <a:rPr lang="en-IN" sz="600" i="1" dirty="0">
                <a:solidFill>
                  <a:srgbClr val="00B0F0"/>
                </a:solidFill>
              </a:rPr>
              <a:t>Biscay</a:t>
            </a:r>
          </a:p>
        </p:txBody>
      </p:sp>
      <p:sp>
        <p:nvSpPr>
          <p:cNvPr id="11" name="TextBox 10"/>
          <p:cNvSpPr txBox="1"/>
          <p:nvPr/>
        </p:nvSpPr>
        <p:spPr>
          <a:xfrm>
            <a:off x="2962053" y="5094143"/>
            <a:ext cx="227948" cy="184666"/>
          </a:xfrm>
          <a:prstGeom prst="rect">
            <a:avLst/>
          </a:prstGeom>
          <a:noFill/>
        </p:spPr>
        <p:txBody>
          <a:bodyPr wrap="none" rtlCol="0">
            <a:spAutoFit/>
          </a:bodyPr>
          <a:lstStyle/>
          <a:p>
            <a:r>
              <a:rPr lang="en-IN" sz="600" b="1" dirty="0" smtClean="0"/>
              <a:t>0</a:t>
            </a:r>
            <a:endParaRPr lang="en-IN" sz="600" b="1" dirty="0"/>
          </a:p>
        </p:txBody>
      </p:sp>
      <p:sp>
        <p:nvSpPr>
          <p:cNvPr id="12" name="TextBox 11"/>
          <p:cNvSpPr txBox="1"/>
          <p:nvPr/>
        </p:nvSpPr>
        <p:spPr>
          <a:xfrm>
            <a:off x="3291480" y="5091661"/>
            <a:ext cx="314510" cy="184666"/>
          </a:xfrm>
          <a:prstGeom prst="rect">
            <a:avLst/>
          </a:prstGeom>
          <a:noFill/>
        </p:spPr>
        <p:txBody>
          <a:bodyPr wrap="none" rtlCol="0">
            <a:spAutoFit/>
          </a:bodyPr>
          <a:lstStyle/>
          <a:p>
            <a:r>
              <a:rPr lang="en-IN" sz="600" b="1" dirty="0" smtClean="0"/>
              <a:t>200</a:t>
            </a:r>
            <a:endParaRPr lang="en-IN" sz="600" b="1" dirty="0"/>
          </a:p>
        </p:txBody>
      </p:sp>
      <p:sp>
        <p:nvSpPr>
          <p:cNvPr id="13" name="TextBox 12"/>
          <p:cNvSpPr txBox="1"/>
          <p:nvPr/>
        </p:nvSpPr>
        <p:spPr>
          <a:xfrm>
            <a:off x="3635333" y="5093174"/>
            <a:ext cx="591829" cy="184666"/>
          </a:xfrm>
          <a:prstGeom prst="rect">
            <a:avLst/>
          </a:prstGeom>
          <a:noFill/>
        </p:spPr>
        <p:txBody>
          <a:bodyPr wrap="none" rtlCol="0">
            <a:spAutoFit/>
          </a:bodyPr>
          <a:lstStyle/>
          <a:p>
            <a:r>
              <a:rPr lang="en-IN" sz="600" b="1" dirty="0"/>
              <a:t>1,000 Miles</a:t>
            </a:r>
          </a:p>
        </p:txBody>
      </p:sp>
      <p:sp>
        <p:nvSpPr>
          <p:cNvPr id="14" name="TextBox 13"/>
          <p:cNvSpPr txBox="1"/>
          <p:nvPr/>
        </p:nvSpPr>
        <p:spPr>
          <a:xfrm>
            <a:off x="3351573" y="5237923"/>
            <a:ext cx="798617" cy="184666"/>
          </a:xfrm>
          <a:prstGeom prst="rect">
            <a:avLst/>
          </a:prstGeom>
          <a:noFill/>
        </p:spPr>
        <p:txBody>
          <a:bodyPr wrap="none" rtlCol="0">
            <a:spAutoFit/>
          </a:bodyPr>
          <a:lstStyle/>
          <a:p>
            <a:r>
              <a:rPr lang="en-IN" sz="600" b="1" dirty="0"/>
              <a:t>1,000 </a:t>
            </a:r>
            <a:r>
              <a:rPr lang="en-IN" sz="600" b="1" dirty="0" err="1"/>
              <a:t>Kilometers</a:t>
            </a:r>
            <a:endParaRPr lang="en-IN" sz="600" b="1" dirty="0"/>
          </a:p>
        </p:txBody>
      </p:sp>
      <p:sp>
        <p:nvSpPr>
          <p:cNvPr id="15" name="TextBox 14"/>
          <p:cNvSpPr txBox="1"/>
          <p:nvPr/>
        </p:nvSpPr>
        <p:spPr>
          <a:xfrm>
            <a:off x="3153274" y="5238799"/>
            <a:ext cx="314510" cy="184666"/>
          </a:xfrm>
          <a:prstGeom prst="rect">
            <a:avLst/>
          </a:prstGeom>
          <a:noFill/>
        </p:spPr>
        <p:txBody>
          <a:bodyPr wrap="none" rtlCol="0">
            <a:spAutoFit/>
          </a:bodyPr>
          <a:lstStyle/>
          <a:p>
            <a:r>
              <a:rPr lang="en-IN" sz="600" b="1" dirty="0" smtClean="0"/>
              <a:t>200</a:t>
            </a:r>
            <a:endParaRPr lang="en-IN" sz="600" b="1" dirty="0"/>
          </a:p>
        </p:txBody>
      </p:sp>
      <p:sp>
        <p:nvSpPr>
          <p:cNvPr id="16" name="TextBox 15"/>
          <p:cNvSpPr txBox="1"/>
          <p:nvPr/>
        </p:nvSpPr>
        <p:spPr>
          <a:xfrm>
            <a:off x="2958521" y="5238799"/>
            <a:ext cx="227948" cy="184666"/>
          </a:xfrm>
          <a:prstGeom prst="rect">
            <a:avLst/>
          </a:prstGeom>
          <a:noFill/>
        </p:spPr>
        <p:txBody>
          <a:bodyPr wrap="none" rtlCol="0">
            <a:spAutoFit/>
          </a:bodyPr>
          <a:lstStyle/>
          <a:p>
            <a:r>
              <a:rPr lang="en-IN" sz="600" b="1" dirty="0" smtClean="0"/>
              <a:t>0</a:t>
            </a:r>
            <a:endParaRPr lang="en-IN" sz="600" b="1" dirty="0"/>
          </a:p>
        </p:txBody>
      </p:sp>
      <p:sp>
        <p:nvSpPr>
          <p:cNvPr id="17" name="TextBox 16"/>
          <p:cNvSpPr txBox="1"/>
          <p:nvPr/>
        </p:nvSpPr>
        <p:spPr>
          <a:xfrm>
            <a:off x="6432394" y="4280821"/>
            <a:ext cx="646331" cy="369332"/>
          </a:xfrm>
          <a:prstGeom prst="rect">
            <a:avLst/>
          </a:prstGeom>
          <a:noFill/>
        </p:spPr>
        <p:txBody>
          <a:bodyPr wrap="none" rtlCol="0">
            <a:spAutoFit/>
          </a:bodyPr>
          <a:lstStyle/>
          <a:p>
            <a:pPr algn="ctr"/>
            <a:r>
              <a:rPr lang="en-IN" sz="900" b="1" i="1" dirty="0">
                <a:solidFill>
                  <a:srgbClr val="00B0F0"/>
                </a:solidFill>
              </a:rPr>
              <a:t>PACIFIC</a:t>
            </a:r>
          </a:p>
          <a:p>
            <a:pPr algn="ctr"/>
            <a:r>
              <a:rPr lang="en-IN" sz="900" b="1" i="1" dirty="0">
                <a:solidFill>
                  <a:srgbClr val="00B0F0"/>
                </a:solidFill>
              </a:rPr>
              <a:t>OCEAN</a:t>
            </a:r>
          </a:p>
        </p:txBody>
      </p:sp>
      <p:sp>
        <p:nvSpPr>
          <p:cNvPr id="18" name="TextBox 17"/>
          <p:cNvSpPr txBox="1"/>
          <p:nvPr/>
        </p:nvSpPr>
        <p:spPr>
          <a:xfrm>
            <a:off x="4229563" y="4629215"/>
            <a:ext cx="529312" cy="192360"/>
          </a:xfrm>
          <a:prstGeom prst="rect">
            <a:avLst/>
          </a:prstGeom>
          <a:noFill/>
        </p:spPr>
        <p:txBody>
          <a:bodyPr wrap="none" rtlCol="0">
            <a:spAutoFit/>
          </a:bodyPr>
          <a:lstStyle/>
          <a:p>
            <a:r>
              <a:rPr lang="en-IN" sz="650" b="1" dirty="0"/>
              <a:t>TELUGU</a:t>
            </a:r>
          </a:p>
        </p:txBody>
      </p:sp>
      <p:sp>
        <p:nvSpPr>
          <p:cNvPr id="19" name="TextBox 18"/>
          <p:cNvSpPr txBox="1"/>
          <p:nvPr/>
        </p:nvSpPr>
        <p:spPr>
          <a:xfrm>
            <a:off x="6439537" y="3109630"/>
            <a:ext cx="558166" cy="369332"/>
          </a:xfrm>
          <a:prstGeom prst="rect">
            <a:avLst/>
          </a:prstGeom>
          <a:noFill/>
        </p:spPr>
        <p:txBody>
          <a:bodyPr wrap="none" rtlCol="0">
            <a:spAutoFit/>
          </a:bodyPr>
          <a:lstStyle/>
          <a:p>
            <a:pPr algn="ctr"/>
            <a:r>
              <a:rPr lang="en-US" sz="600" b="1" i="1" dirty="0">
                <a:solidFill>
                  <a:srgbClr val="00B0F0"/>
                </a:solidFill>
              </a:rPr>
              <a:t>Sea of</a:t>
            </a:r>
          </a:p>
          <a:p>
            <a:pPr algn="ctr"/>
            <a:r>
              <a:rPr lang="en-US" sz="600" b="1" i="1" dirty="0">
                <a:solidFill>
                  <a:srgbClr val="00B0F0"/>
                </a:solidFill>
              </a:rPr>
              <a:t>Japan</a:t>
            </a:r>
          </a:p>
          <a:p>
            <a:pPr algn="ctr"/>
            <a:r>
              <a:rPr lang="en-US" sz="600" b="1" i="1" dirty="0">
                <a:solidFill>
                  <a:srgbClr val="00B0F0"/>
                </a:solidFill>
              </a:rPr>
              <a:t>(East Sea)</a:t>
            </a:r>
            <a:endParaRPr lang="en-IN" sz="600" b="1" i="1" dirty="0">
              <a:solidFill>
                <a:srgbClr val="00B0F0"/>
              </a:solidFill>
            </a:endParaRPr>
          </a:p>
        </p:txBody>
      </p:sp>
      <p:sp>
        <p:nvSpPr>
          <p:cNvPr id="20" name="TextBox 19"/>
          <p:cNvSpPr txBox="1"/>
          <p:nvPr/>
        </p:nvSpPr>
        <p:spPr>
          <a:xfrm>
            <a:off x="6267182" y="3748860"/>
            <a:ext cx="417102" cy="392415"/>
          </a:xfrm>
          <a:prstGeom prst="rect">
            <a:avLst/>
          </a:prstGeom>
          <a:noFill/>
        </p:spPr>
        <p:txBody>
          <a:bodyPr wrap="none" rtlCol="0">
            <a:spAutoFit/>
          </a:bodyPr>
          <a:lstStyle/>
          <a:p>
            <a:pPr algn="ctr"/>
            <a:r>
              <a:rPr lang="en-US" sz="650" b="1" i="1" dirty="0">
                <a:solidFill>
                  <a:srgbClr val="00B0F0"/>
                </a:solidFill>
              </a:rPr>
              <a:t>East</a:t>
            </a:r>
          </a:p>
          <a:p>
            <a:pPr algn="ctr"/>
            <a:r>
              <a:rPr lang="en-US" sz="650" b="1" i="1" dirty="0">
                <a:solidFill>
                  <a:srgbClr val="00B0F0"/>
                </a:solidFill>
              </a:rPr>
              <a:t>China</a:t>
            </a:r>
          </a:p>
          <a:p>
            <a:pPr algn="ctr"/>
            <a:r>
              <a:rPr lang="en-US" sz="650" b="1" i="1" dirty="0">
                <a:solidFill>
                  <a:srgbClr val="00B0F0"/>
                </a:solidFill>
              </a:rPr>
              <a:t>Sea</a:t>
            </a:r>
            <a:endParaRPr lang="en-IN" sz="650" b="1" i="1" dirty="0">
              <a:solidFill>
                <a:srgbClr val="00B0F0"/>
              </a:solidFill>
            </a:endParaRPr>
          </a:p>
        </p:txBody>
      </p:sp>
      <p:sp>
        <p:nvSpPr>
          <p:cNvPr id="21" name="TextBox 20"/>
          <p:cNvSpPr txBox="1"/>
          <p:nvPr/>
        </p:nvSpPr>
        <p:spPr>
          <a:xfrm>
            <a:off x="5834442" y="4784748"/>
            <a:ext cx="421910" cy="392415"/>
          </a:xfrm>
          <a:prstGeom prst="rect">
            <a:avLst/>
          </a:prstGeom>
          <a:noFill/>
        </p:spPr>
        <p:txBody>
          <a:bodyPr wrap="none" rtlCol="0">
            <a:spAutoFit/>
          </a:bodyPr>
          <a:lstStyle/>
          <a:p>
            <a:pPr algn="ctr"/>
            <a:r>
              <a:rPr lang="en-US" sz="650" b="1" i="1" dirty="0">
                <a:solidFill>
                  <a:srgbClr val="00B0F0"/>
                </a:solidFill>
              </a:rPr>
              <a:t>South</a:t>
            </a:r>
          </a:p>
          <a:p>
            <a:pPr algn="ctr"/>
            <a:r>
              <a:rPr lang="en-US" sz="650" b="1" i="1" dirty="0">
                <a:solidFill>
                  <a:srgbClr val="00B0F0"/>
                </a:solidFill>
              </a:rPr>
              <a:t>China</a:t>
            </a:r>
          </a:p>
          <a:p>
            <a:pPr algn="ctr"/>
            <a:r>
              <a:rPr lang="en-US" sz="650" b="1" i="1" dirty="0">
                <a:solidFill>
                  <a:srgbClr val="00B0F0"/>
                </a:solidFill>
              </a:rPr>
              <a:t>Sea</a:t>
            </a:r>
            <a:endParaRPr lang="en-IN" sz="650" b="1" i="1" dirty="0">
              <a:solidFill>
                <a:srgbClr val="00B0F0"/>
              </a:solidFill>
            </a:endParaRPr>
          </a:p>
        </p:txBody>
      </p:sp>
      <p:sp>
        <p:nvSpPr>
          <p:cNvPr id="22" name="TextBox 21"/>
          <p:cNvSpPr txBox="1"/>
          <p:nvPr/>
        </p:nvSpPr>
        <p:spPr>
          <a:xfrm>
            <a:off x="4560779" y="4632413"/>
            <a:ext cx="463588" cy="392415"/>
          </a:xfrm>
          <a:prstGeom prst="rect">
            <a:avLst/>
          </a:prstGeom>
          <a:noFill/>
        </p:spPr>
        <p:txBody>
          <a:bodyPr wrap="none" rtlCol="0">
            <a:spAutoFit/>
          </a:bodyPr>
          <a:lstStyle/>
          <a:p>
            <a:pPr algn="ctr"/>
            <a:r>
              <a:rPr lang="en-US" sz="650" b="1" i="1" dirty="0">
                <a:solidFill>
                  <a:srgbClr val="00B0F0"/>
                </a:solidFill>
              </a:rPr>
              <a:t>Bay</a:t>
            </a:r>
          </a:p>
          <a:p>
            <a:pPr algn="ctr"/>
            <a:r>
              <a:rPr lang="en-US" sz="650" b="1" i="1" dirty="0">
                <a:solidFill>
                  <a:srgbClr val="00B0F0"/>
                </a:solidFill>
              </a:rPr>
              <a:t>of</a:t>
            </a:r>
          </a:p>
          <a:p>
            <a:pPr algn="ctr"/>
            <a:r>
              <a:rPr lang="en-US" sz="650" b="1" i="1" dirty="0">
                <a:solidFill>
                  <a:srgbClr val="00B0F0"/>
                </a:solidFill>
              </a:rPr>
              <a:t>Bengal</a:t>
            </a:r>
            <a:endParaRPr lang="en-IN" sz="650" b="1" i="1" dirty="0">
              <a:solidFill>
                <a:srgbClr val="00B0F0"/>
              </a:solidFill>
            </a:endParaRPr>
          </a:p>
        </p:txBody>
      </p:sp>
      <p:sp>
        <p:nvSpPr>
          <p:cNvPr id="23" name="TextBox 22"/>
          <p:cNvSpPr txBox="1"/>
          <p:nvPr/>
        </p:nvSpPr>
        <p:spPr>
          <a:xfrm>
            <a:off x="5176025" y="3602696"/>
            <a:ext cx="670376" cy="200055"/>
          </a:xfrm>
          <a:prstGeom prst="rect">
            <a:avLst/>
          </a:prstGeom>
          <a:noFill/>
        </p:spPr>
        <p:txBody>
          <a:bodyPr wrap="none" rtlCol="0">
            <a:spAutoFit/>
          </a:bodyPr>
          <a:lstStyle/>
          <a:p>
            <a:r>
              <a:rPr lang="en-IN" sz="700" b="1" dirty="0"/>
              <a:t>MANDARIN</a:t>
            </a:r>
          </a:p>
        </p:txBody>
      </p:sp>
      <p:sp>
        <p:nvSpPr>
          <p:cNvPr id="24" name="TextBox 23"/>
          <p:cNvSpPr txBox="1"/>
          <p:nvPr/>
        </p:nvSpPr>
        <p:spPr>
          <a:xfrm>
            <a:off x="6163531" y="3431008"/>
            <a:ext cx="570990" cy="200055"/>
          </a:xfrm>
          <a:prstGeom prst="rect">
            <a:avLst/>
          </a:prstGeom>
          <a:noFill/>
        </p:spPr>
        <p:txBody>
          <a:bodyPr wrap="none" rtlCol="0">
            <a:spAutoFit/>
          </a:bodyPr>
          <a:lstStyle/>
          <a:p>
            <a:r>
              <a:rPr lang="en-IN" sz="700" b="1" dirty="0"/>
              <a:t>KOREAN</a:t>
            </a:r>
          </a:p>
        </p:txBody>
      </p:sp>
      <p:sp>
        <p:nvSpPr>
          <p:cNvPr id="25" name="TextBox 24"/>
          <p:cNvSpPr txBox="1"/>
          <p:nvPr/>
        </p:nvSpPr>
        <p:spPr>
          <a:xfrm>
            <a:off x="6634154" y="3693197"/>
            <a:ext cx="663964" cy="200055"/>
          </a:xfrm>
          <a:prstGeom prst="rect">
            <a:avLst/>
          </a:prstGeom>
          <a:noFill/>
        </p:spPr>
        <p:txBody>
          <a:bodyPr wrap="none" rtlCol="0">
            <a:spAutoFit/>
          </a:bodyPr>
          <a:lstStyle/>
          <a:p>
            <a:r>
              <a:rPr lang="en-IN" sz="700" b="1" dirty="0"/>
              <a:t>JAPANESE</a:t>
            </a:r>
          </a:p>
        </p:txBody>
      </p:sp>
      <p:sp>
        <p:nvSpPr>
          <p:cNvPr id="26" name="TextBox 25"/>
          <p:cNvSpPr txBox="1"/>
          <p:nvPr/>
        </p:nvSpPr>
        <p:spPr>
          <a:xfrm>
            <a:off x="5971610" y="3797932"/>
            <a:ext cx="333746" cy="200055"/>
          </a:xfrm>
          <a:prstGeom prst="rect">
            <a:avLst/>
          </a:prstGeom>
          <a:noFill/>
        </p:spPr>
        <p:txBody>
          <a:bodyPr wrap="none" rtlCol="0">
            <a:spAutoFit/>
          </a:bodyPr>
          <a:lstStyle/>
          <a:p>
            <a:r>
              <a:rPr lang="en-IN" sz="700" b="1" dirty="0" smtClean="0"/>
              <a:t>WU</a:t>
            </a:r>
            <a:endParaRPr lang="en-IN" sz="700" b="1" dirty="0"/>
          </a:p>
        </p:txBody>
      </p:sp>
      <p:sp>
        <p:nvSpPr>
          <p:cNvPr id="27" name="TextBox 26"/>
          <p:cNvSpPr txBox="1"/>
          <p:nvPr/>
        </p:nvSpPr>
        <p:spPr>
          <a:xfrm>
            <a:off x="5796123" y="4229030"/>
            <a:ext cx="367408" cy="200055"/>
          </a:xfrm>
          <a:prstGeom prst="rect">
            <a:avLst/>
          </a:prstGeom>
          <a:noFill/>
        </p:spPr>
        <p:txBody>
          <a:bodyPr wrap="none" rtlCol="0">
            <a:spAutoFit/>
          </a:bodyPr>
          <a:lstStyle/>
          <a:p>
            <a:r>
              <a:rPr lang="en-IN" sz="700" b="1" dirty="0" smtClean="0"/>
              <a:t>YUE</a:t>
            </a:r>
            <a:endParaRPr lang="en-IN" sz="700" b="1" dirty="0"/>
          </a:p>
        </p:txBody>
      </p:sp>
      <p:sp>
        <p:nvSpPr>
          <p:cNvPr id="28" name="TextBox 27"/>
          <p:cNvSpPr txBox="1"/>
          <p:nvPr/>
        </p:nvSpPr>
        <p:spPr>
          <a:xfrm>
            <a:off x="5644810" y="4613799"/>
            <a:ext cx="764953" cy="200055"/>
          </a:xfrm>
          <a:prstGeom prst="rect">
            <a:avLst/>
          </a:prstGeom>
          <a:noFill/>
        </p:spPr>
        <p:txBody>
          <a:bodyPr wrap="none" rtlCol="0">
            <a:spAutoFit/>
          </a:bodyPr>
          <a:lstStyle/>
          <a:p>
            <a:r>
              <a:rPr lang="en-IN" sz="700" b="1" dirty="0"/>
              <a:t>VIETNAMESE</a:t>
            </a:r>
          </a:p>
        </p:txBody>
      </p:sp>
      <p:sp>
        <p:nvSpPr>
          <p:cNvPr id="30" name="TextBox 29"/>
          <p:cNvSpPr txBox="1"/>
          <p:nvPr/>
        </p:nvSpPr>
        <p:spPr>
          <a:xfrm>
            <a:off x="5511213" y="5444606"/>
            <a:ext cx="502061" cy="200055"/>
          </a:xfrm>
          <a:prstGeom prst="rect">
            <a:avLst/>
          </a:prstGeom>
          <a:noFill/>
        </p:spPr>
        <p:txBody>
          <a:bodyPr wrap="none" rtlCol="0">
            <a:spAutoFit/>
          </a:bodyPr>
          <a:lstStyle/>
          <a:p>
            <a:r>
              <a:rPr lang="en-IN" sz="700" b="1" dirty="0"/>
              <a:t>MALAY</a:t>
            </a:r>
          </a:p>
        </p:txBody>
      </p:sp>
      <p:sp>
        <p:nvSpPr>
          <p:cNvPr id="31" name="TextBox 30"/>
          <p:cNvSpPr txBox="1"/>
          <p:nvPr/>
        </p:nvSpPr>
        <p:spPr>
          <a:xfrm>
            <a:off x="5582862" y="6206774"/>
            <a:ext cx="663964" cy="200055"/>
          </a:xfrm>
          <a:prstGeom prst="rect">
            <a:avLst/>
          </a:prstGeom>
          <a:noFill/>
        </p:spPr>
        <p:txBody>
          <a:bodyPr wrap="none" rtlCol="0">
            <a:spAutoFit/>
          </a:bodyPr>
          <a:lstStyle/>
          <a:p>
            <a:r>
              <a:rPr lang="en-IN" sz="700" b="1" dirty="0"/>
              <a:t>JAVANESE</a:t>
            </a:r>
          </a:p>
        </p:txBody>
      </p:sp>
      <p:sp>
        <p:nvSpPr>
          <p:cNvPr id="32" name="TextBox 31"/>
          <p:cNvSpPr txBox="1"/>
          <p:nvPr/>
        </p:nvSpPr>
        <p:spPr>
          <a:xfrm>
            <a:off x="3316138" y="4768194"/>
            <a:ext cx="567784" cy="338554"/>
          </a:xfrm>
          <a:prstGeom prst="rect">
            <a:avLst/>
          </a:prstGeom>
          <a:noFill/>
        </p:spPr>
        <p:txBody>
          <a:bodyPr wrap="none" rtlCol="0">
            <a:spAutoFit/>
          </a:bodyPr>
          <a:lstStyle/>
          <a:p>
            <a:pPr algn="ctr"/>
            <a:r>
              <a:rPr lang="en-US" sz="800" b="1" i="1" dirty="0">
                <a:solidFill>
                  <a:srgbClr val="00B0F0"/>
                </a:solidFill>
              </a:rPr>
              <a:t>Arabian</a:t>
            </a:r>
          </a:p>
          <a:p>
            <a:pPr algn="ctr"/>
            <a:r>
              <a:rPr lang="en-US" sz="800" b="1" i="1" dirty="0">
                <a:solidFill>
                  <a:srgbClr val="00B0F0"/>
                </a:solidFill>
              </a:rPr>
              <a:t>Sea</a:t>
            </a:r>
            <a:endParaRPr lang="en-IN" sz="800" b="1" i="1" dirty="0">
              <a:solidFill>
                <a:srgbClr val="00B0F0"/>
              </a:solidFill>
            </a:endParaRPr>
          </a:p>
        </p:txBody>
      </p:sp>
      <p:sp>
        <p:nvSpPr>
          <p:cNvPr id="33" name="TextBox 32"/>
          <p:cNvSpPr txBox="1"/>
          <p:nvPr/>
        </p:nvSpPr>
        <p:spPr>
          <a:xfrm>
            <a:off x="3926252" y="5387114"/>
            <a:ext cx="1079142" cy="238527"/>
          </a:xfrm>
          <a:prstGeom prst="rect">
            <a:avLst/>
          </a:prstGeom>
          <a:noFill/>
        </p:spPr>
        <p:txBody>
          <a:bodyPr wrap="none" rtlCol="0">
            <a:spAutoFit/>
          </a:bodyPr>
          <a:lstStyle/>
          <a:p>
            <a:pPr algn="ctr"/>
            <a:r>
              <a:rPr lang="en-IN" sz="950" b="1" i="1" dirty="0">
                <a:solidFill>
                  <a:srgbClr val="00B0F0"/>
                </a:solidFill>
              </a:rPr>
              <a:t>INDIAN OCEAN</a:t>
            </a:r>
          </a:p>
        </p:txBody>
      </p:sp>
      <p:sp>
        <p:nvSpPr>
          <p:cNvPr id="34" name="TextBox 33"/>
          <p:cNvSpPr txBox="1"/>
          <p:nvPr/>
        </p:nvSpPr>
        <p:spPr>
          <a:xfrm>
            <a:off x="1810845" y="3266233"/>
            <a:ext cx="558166" cy="192360"/>
          </a:xfrm>
          <a:prstGeom prst="rect">
            <a:avLst/>
          </a:prstGeom>
          <a:noFill/>
        </p:spPr>
        <p:txBody>
          <a:bodyPr wrap="none" rtlCol="0">
            <a:spAutoFit/>
          </a:bodyPr>
          <a:lstStyle/>
          <a:p>
            <a:r>
              <a:rPr lang="en-IN" sz="650" b="1" dirty="0"/>
              <a:t>TURKISH</a:t>
            </a:r>
          </a:p>
        </p:txBody>
      </p:sp>
      <p:sp>
        <p:nvSpPr>
          <p:cNvPr id="35" name="TextBox 34"/>
          <p:cNvSpPr txBox="1"/>
          <p:nvPr/>
        </p:nvSpPr>
        <p:spPr>
          <a:xfrm>
            <a:off x="1652402" y="5323906"/>
            <a:ext cx="1146468" cy="207749"/>
          </a:xfrm>
          <a:prstGeom prst="rect">
            <a:avLst/>
          </a:prstGeom>
          <a:noFill/>
        </p:spPr>
        <p:txBody>
          <a:bodyPr wrap="none" rtlCol="0">
            <a:spAutoFit/>
          </a:bodyPr>
          <a:lstStyle/>
          <a:p>
            <a:r>
              <a:rPr lang="en-IN" sz="750" b="1" dirty="0">
                <a:latin typeface="Arial Black" panose="020B0A04020102020204" pitchFamily="34" charset="0"/>
              </a:rPr>
              <a:t>Language families</a:t>
            </a:r>
          </a:p>
        </p:txBody>
      </p:sp>
      <p:sp>
        <p:nvSpPr>
          <p:cNvPr id="36" name="TextBox 35"/>
          <p:cNvSpPr txBox="1"/>
          <p:nvPr/>
        </p:nvSpPr>
        <p:spPr>
          <a:xfrm>
            <a:off x="1878425" y="5488254"/>
            <a:ext cx="728084" cy="207749"/>
          </a:xfrm>
          <a:prstGeom prst="rect">
            <a:avLst/>
          </a:prstGeom>
          <a:noFill/>
        </p:spPr>
        <p:txBody>
          <a:bodyPr wrap="none" rtlCol="0">
            <a:spAutoFit/>
          </a:bodyPr>
          <a:lstStyle/>
          <a:p>
            <a:r>
              <a:rPr lang="en-IN" sz="750" b="1" dirty="0"/>
              <a:t>Afro-Asiatic</a:t>
            </a:r>
          </a:p>
        </p:txBody>
      </p:sp>
      <p:sp>
        <p:nvSpPr>
          <p:cNvPr id="37" name="TextBox 36"/>
          <p:cNvSpPr txBox="1"/>
          <p:nvPr/>
        </p:nvSpPr>
        <p:spPr>
          <a:xfrm>
            <a:off x="1878425" y="5655830"/>
            <a:ext cx="840295" cy="207749"/>
          </a:xfrm>
          <a:prstGeom prst="rect">
            <a:avLst/>
          </a:prstGeom>
          <a:noFill/>
        </p:spPr>
        <p:txBody>
          <a:bodyPr wrap="none" rtlCol="0">
            <a:spAutoFit/>
          </a:bodyPr>
          <a:lstStyle/>
          <a:p>
            <a:r>
              <a:rPr lang="en-IN" sz="750" b="1"/>
              <a:t>Austro-Asiatic</a:t>
            </a:r>
            <a:endParaRPr lang="en-IN" sz="750" b="1" dirty="0"/>
          </a:p>
        </p:txBody>
      </p:sp>
      <p:sp>
        <p:nvSpPr>
          <p:cNvPr id="38" name="TextBox 37"/>
          <p:cNvSpPr txBox="1"/>
          <p:nvPr/>
        </p:nvSpPr>
        <p:spPr>
          <a:xfrm>
            <a:off x="1878425" y="5834252"/>
            <a:ext cx="798617" cy="207749"/>
          </a:xfrm>
          <a:prstGeom prst="rect">
            <a:avLst/>
          </a:prstGeom>
          <a:noFill/>
        </p:spPr>
        <p:txBody>
          <a:bodyPr wrap="none" rtlCol="0">
            <a:spAutoFit/>
          </a:bodyPr>
          <a:lstStyle/>
          <a:p>
            <a:r>
              <a:rPr lang="en-IN" sz="750" b="1" dirty="0"/>
              <a:t>Austronesian</a:t>
            </a:r>
          </a:p>
        </p:txBody>
      </p:sp>
      <p:sp>
        <p:nvSpPr>
          <p:cNvPr id="39" name="TextBox 38"/>
          <p:cNvSpPr txBox="1"/>
          <p:nvPr/>
        </p:nvSpPr>
        <p:spPr>
          <a:xfrm>
            <a:off x="1878425" y="6001828"/>
            <a:ext cx="622286" cy="207749"/>
          </a:xfrm>
          <a:prstGeom prst="rect">
            <a:avLst/>
          </a:prstGeom>
          <a:noFill/>
        </p:spPr>
        <p:txBody>
          <a:bodyPr wrap="none" rtlCol="0">
            <a:spAutoFit/>
          </a:bodyPr>
          <a:lstStyle/>
          <a:p>
            <a:r>
              <a:rPr lang="en-IN" sz="750" b="1" dirty="0"/>
              <a:t>Dravidian</a:t>
            </a:r>
          </a:p>
        </p:txBody>
      </p:sp>
      <p:sp>
        <p:nvSpPr>
          <p:cNvPr id="40" name="TextBox 39"/>
          <p:cNvSpPr txBox="1"/>
          <p:nvPr/>
        </p:nvSpPr>
        <p:spPr>
          <a:xfrm>
            <a:off x="1878425" y="6170555"/>
            <a:ext cx="622286" cy="207749"/>
          </a:xfrm>
          <a:prstGeom prst="rect">
            <a:avLst/>
          </a:prstGeom>
          <a:noFill/>
        </p:spPr>
        <p:txBody>
          <a:bodyPr wrap="none" rtlCol="0">
            <a:spAutoFit/>
          </a:bodyPr>
          <a:lstStyle/>
          <a:p>
            <a:r>
              <a:rPr lang="en-IN" sz="750" b="1" dirty="0"/>
              <a:t>Japanese</a:t>
            </a:r>
          </a:p>
        </p:txBody>
      </p:sp>
      <p:sp>
        <p:nvSpPr>
          <p:cNvPr id="41" name="TextBox 40"/>
          <p:cNvSpPr txBox="1"/>
          <p:nvPr/>
        </p:nvSpPr>
        <p:spPr>
          <a:xfrm>
            <a:off x="1878425" y="6338131"/>
            <a:ext cx="514885" cy="207749"/>
          </a:xfrm>
          <a:prstGeom prst="rect">
            <a:avLst/>
          </a:prstGeom>
          <a:noFill/>
        </p:spPr>
        <p:txBody>
          <a:bodyPr wrap="none" rtlCol="0">
            <a:spAutoFit/>
          </a:bodyPr>
          <a:lstStyle/>
          <a:p>
            <a:r>
              <a:rPr lang="en-IN" sz="750" b="1" dirty="0"/>
              <a:t>Korean</a:t>
            </a:r>
          </a:p>
        </p:txBody>
      </p:sp>
      <p:sp>
        <p:nvSpPr>
          <p:cNvPr id="42" name="TextBox 41"/>
          <p:cNvSpPr txBox="1"/>
          <p:nvPr/>
        </p:nvSpPr>
        <p:spPr>
          <a:xfrm>
            <a:off x="2879471" y="5488254"/>
            <a:ext cx="769763" cy="207749"/>
          </a:xfrm>
          <a:prstGeom prst="rect">
            <a:avLst/>
          </a:prstGeom>
          <a:noFill/>
        </p:spPr>
        <p:txBody>
          <a:bodyPr wrap="none" rtlCol="0">
            <a:spAutoFit/>
          </a:bodyPr>
          <a:lstStyle/>
          <a:p>
            <a:r>
              <a:rPr lang="en-IN" sz="750" b="1" dirty="0"/>
              <a:t>Sino-Tibetan</a:t>
            </a:r>
          </a:p>
        </p:txBody>
      </p:sp>
      <p:sp>
        <p:nvSpPr>
          <p:cNvPr id="43" name="TextBox 42"/>
          <p:cNvSpPr txBox="1"/>
          <p:nvPr/>
        </p:nvSpPr>
        <p:spPr>
          <a:xfrm>
            <a:off x="2879471" y="5655830"/>
            <a:ext cx="617477" cy="207749"/>
          </a:xfrm>
          <a:prstGeom prst="rect">
            <a:avLst/>
          </a:prstGeom>
          <a:noFill/>
        </p:spPr>
        <p:txBody>
          <a:bodyPr wrap="none" rtlCol="0">
            <a:spAutoFit/>
          </a:bodyPr>
          <a:lstStyle/>
          <a:p>
            <a:r>
              <a:rPr lang="en-IN" sz="750" b="1" dirty="0"/>
              <a:t>Tai-Kadai</a:t>
            </a:r>
          </a:p>
        </p:txBody>
      </p:sp>
      <p:sp>
        <p:nvSpPr>
          <p:cNvPr id="44" name="TextBox 43"/>
          <p:cNvSpPr txBox="1"/>
          <p:nvPr/>
        </p:nvSpPr>
        <p:spPr>
          <a:xfrm>
            <a:off x="2879471" y="5834252"/>
            <a:ext cx="473206" cy="207749"/>
          </a:xfrm>
          <a:prstGeom prst="rect">
            <a:avLst/>
          </a:prstGeom>
          <a:noFill/>
        </p:spPr>
        <p:txBody>
          <a:bodyPr wrap="none" rtlCol="0">
            <a:spAutoFit/>
          </a:bodyPr>
          <a:lstStyle/>
          <a:p>
            <a:r>
              <a:rPr lang="en-IN" sz="750" b="1" dirty="0"/>
              <a:t>Turkic</a:t>
            </a:r>
          </a:p>
        </p:txBody>
      </p:sp>
      <p:sp>
        <p:nvSpPr>
          <p:cNvPr id="45" name="TextBox 44"/>
          <p:cNvSpPr txBox="1"/>
          <p:nvPr/>
        </p:nvSpPr>
        <p:spPr>
          <a:xfrm>
            <a:off x="2651224" y="6082422"/>
            <a:ext cx="381836" cy="207749"/>
          </a:xfrm>
          <a:prstGeom prst="rect">
            <a:avLst/>
          </a:prstGeom>
          <a:noFill/>
        </p:spPr>
        <p:txBody>
          <a:bodyPr wrap="none" rtlCol="0">
            <a:spAutoFit/>
          </a:bodyPr>
          <a:lstStyle/>
          <a:p>
            <a:r>
              <a:rPr lang="en-IN" sz="700" b="1" dirty="0"/>
              <a:t>YUE</a:t>
            </a:r>
          </a:p>
        </p:txBody>
      </p:sp>
      <p:sp>
        <p:nvSpPr>
          <p:cNvPr id="46" name="TextBox 45"/>
          <p:cNvSpPr txBox="1"/>
          <p:nvPr/>
        </p:nvSpPr>
        <p:spPr>
          <a:xfrm>
            <a:off x="2875686" y="6078171"/>
            <a:ext cx="1301959" cy="323165"/>
          </a:xfrm>
          <a:prstGeom prst="rect">
            <a:avLst/>
          </a:prstGeom>
          <a:noFill/>
        </p:spPr>
        <p:txBody>
          <a:bodyPr wrap="none" rtlCol="0">
            <a:spAutoFit/>
          </a:bodyPr>
          <a:lstStyle/>
          <a:p>
            <a:r>
              <a:rPr lang="en-US" sz="750" b="1" dirty="0"/>
              <a:t>Languages with more</a:t>
            </a:r>
          </a:p>
          <a:p>
            <a:r>
              <a:rPr lang="en-US" sz="750" b="1" dirty="0"/>
              <a:t>than 50 million speakers</a:t>
            </a:r>
            <a:endParaRPr lang="en-IN" sz="750" b="1" dirty="0"/>
          </a:p>
        </p:txBody>
      </p:sp>
    </p:spTree>
    <p:extLst>
      <p:ext uri="{BB962C8B-B14F-4D97-AF65-F5344CB8AC3E}">
        <p14:creationId xmlns:p14="http://schemas.microsoft.com/office/powerpoint/2010/main" val="41199819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5FBDB-A700-4F7C-B7ED-B9894A46B447}"/>
              </a:ext>
            </a:extLst>
          </p:cNvPr>
          <p:cNvSpPr>
            <a:spLocks noGrp="1"/>
          </p:cNvSpPr>
          <p:nvPr>
            <p:ph type="title"/>
          </p:nvPr>
        </p:nvSpPr>
        <p:spPr/>
        <p:txBody>
          <a:bodyPr/>
          <a:lstStyle/>
          <a:p>
            <a:r>
              <a:rPr lang="en-US" altLang="en-US" sz="3400" dirty="0"/>
              <a:t>5.1.5 Distribution of Other Language Families </a:t>
            </a:r>
            <a:r>
              <a:rPr lang="en-US" altLang="en-US" sz="2000" b="0" dirty="0"/>
              <a:t>(4 of 5)</a:t>
            </a:r>
            <a:endParaRPr lang="en-US" sz="2000" dirty="0"/>
          </a:p>
        </p:txBody>
      </p:sp>
      <p:sp>
        <p:nvSpPr>
          <p:cNvPr id="3" name="Content Placeholder 2">
            <a:extLst>
              <a:ext uri="{FF2B5EF4-FFF2-40B4-BE49-F238E27FC236}">
                <a16:creationId xmlns:a16="http://schemas.microsoft.com/office/drawing/2014/main" id="{F65AB470-B462-4E67-B8D6-F1221069CCE3}"/>
              </a:ext>
            </a:extLst>
          </p:cNvPr>
          <p:cNvSpPr>
            <a:spLocks noGrp="1"/>
          </p:cNvSpPr>
          <p:nvPr>
            <p:ph sz="quarter" idx="13"/>
          </p:nvPr>
        </p:nvSpPr>
        <p:spPr>
          <a:xfrm>
            <a:off x="457200" y="1556326"/>
            <a:ext cx="8498114" cy="4434275"/>
          </a:xfrm>
        </p:spPr>
        <p:txBody>
          <a:bodyPr/>
          <a:lstStyle/>
          <a:p>
            <a:r>
              <a:rPr lang="en-US" altLang="en-US" dirty="0"/>
              <a:t>Three major language families dominate Africa:</a:t>
            </a:r>
          </a:p>
          <a:p>
            <a:pPr marL="740664" lvl="1" indent="-429768">
              <a:buFont typeface="+mj-lt"/>
              <a:buAutoNum type="arabicPeriod"/>
            </a:pPr>
            <a:r>
              <a:rPr lang="en-US" altLang="en-US" dirty="0"/>
              <a:t>Afro-Asiatic (dominates much of northern Africa, e.g., Arabic, Amharic, Somali)</a:t>
            </a:r>
          </a:p>
          <a:p>
            <a:pPr marL="740664" lvl="1" indent="-429768">
              <a:buFont typeface="+mj-lt"/>
              <a:buAutoNum type="arabicPeriod"/>
            </a:pPr>
            <a:r>
              <a:rPr lang="en-US" altLang="en-US" dirty="0"/>
              <a:t>Niger-Congo (more than 95% of people in Sub-Saharan Africa belong to this family, e.g., Swahili, Igbo, Yoruba)</a:t>
            </a:r>
          </a:p>
          <a:p>
            <a:pPr marL="740664" lvl="1" indent="-429768">
              <a:buFont typeface="+mj-lt"/>
              <a:buAutoNum type="arabicPeriod"/>
            </a:pPr>
            <a:r>
              <a:rPr lang="en-US" altLang="en-US" dirty="0"/>
              <a:t>Nilo-Saharan (spoken in north-central Africa, no one language of this family contains a large number of speakers)</a:t>
            </a:r>
          </a:p>
        </p:txBody>
      </p:sp>
    </p:spTree>
    <p:extLst>
      <p:ext uri="{BB962C8B-B14F-4D97-AF65-F5344CB8AC3E}">
        <p14:creationId xmlns:p14="http://schemas.microsoft.com/office/powerpoint/2010/main" val="22906877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p:txBody>
          <a:bodyPr/>
          <a:lstStyle/>
          <a:p>
            <a:r>
              <a:rPr lang="en-US" altLang="en-US" sz="3400" dirty="0"/>
              <a:t>5.1.5 Distribution of Other Language Families </a:t>
            </a:r>
            <a:r>
              <a:rPr lang="en-US" altLang="en-US" sz="2000" b="0" dirty="0"/>
              <a:t>(5 of 5)</a:t>
            </a:r>
            <a:endParaRPr lang="en-US" sz="2000" b="0" dirty="0"/>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a:xfrm>
            <a:off x="457200" y="1556327"/>
            <a:ext cx="8229600" cy="1503396"/>
          </a:xfrm>
        </p:spPr>
        <p:txBody>
          <a:bodyPr/>
          <a:lstStyle/>
          <a:p>
            <a:pPr marL="432" indent="0">
              <a:buNone/>
            </a:pPr>
            <a:r>
              <a:rPr lang="en-US" b="1" dirty="0"/>
              <a:t>Figure 5-15:</a:t>
            </a:r>
            <a:r>
              <a:rPr lang="en-US" dirty="0"/>
              <a:t> Africa displays a great diversity of languages. This map displays language families, which can be subdivided into language groups and then individual languages.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8087" y="2846104"/>
            <a:ext cx="2647827" cy="3698324"/>
          </a:xfrm>
          <a:prstGeom prst="rect">
            <a:avLst/>
          </a:prstGeom>
        </p:spPr>
      </p:pic>
      <p:sp>
        <p:nvSpPr>
          <p:cNvPr id="6" name="TextBox 5"/>
          <p:cNvSpPr txBox="1"/>
          <p:nvPr/>
        </p:nvSpPr>
        <p:spPr>
          <a:xfrm>
            <a:off x="4300352" y="5762056"/>
            <a:ext cx="829073" cy="169277"/>
          </a:xfrm>
          <a:prstGeom prst="rect">
            <a:avLst/>
          </a:prstGeom>
          <a:noFill/>
        </p:spPr>
        <p:txBody>
          <a:bodyPr wrap="none" rtlCol="0">
            <a:spAutoFit/>
          </a:bodyPr>
          <a:lstStyle/>
          <a:p>
            <a:r>
              <a:rPr lang="en-IN" sz="500" b="1" dirty="0">
                <a:latin typeface="Arial Black" panose="020B0A04020102020204" pitchFamily="34" charset="0"/>
              </a:rPr>
              <a:t>Language families</a:t>
            </a:r>
          </a:p>
        </p:txBody>
      </p:sp>
      <p:sp>
        <p:nvSpPr>
          <p:cNvPr id="8" name="TextBox 7"/>
          <p:cNvSpPr txBox="1"/>
          <p:nvPr/>
        </p:nvSpPr>
        <p:spPr>
          <a:xfrm>
            <a:off x="4437475" y="5872094"/>
            <a:ext cx="545342" cy="169277"/>
          </a:xfrm>
          <a:prstGeom prst="rect">
            <a:avLst/>
          </a:prstGeom>
          <a:noFill/>
        </p:spPr>
        <p:txBody>
          <a:bodyPr wrap="none" rtlCol="0">
            <a:spAutoFit/>
          </a:bodyPr>
          <a:lstStyle/>
          <a:p>
            <a:r>
              <a:rPr lang="en-IN" sz="500" b="1" dirty="0"/>
              <a:t>Afro-Asiatic</a:t>
            </a:r>
          </a:p>
        </p:txBody>
      </p:sp>
      <p:sp>
        <p:nvSpPr>
          <p:cNvPr id="9" name="TextBox 8"/>
          <p:cNvSpPr txBox="1"/>
          <p:nvPr/>
        </p:nvSpPr>
        <p:spPr>
          <a:xfrm>
            <a:off x="3249026" y="5220441"/>
            <a:ext cx="213520" cy="153888"/>
          </a:xfrm>
          <a:prstGeom prst="rect">
            <a:avLst/>
          </a:prstGeom>
          <a:noFill/>
        </p:spPr>
        <p:txBody>
          <a:bodyPr wrap="none" rtlCol="0">
            <a:spAutoFit/>
          </a:bodyPr>
          <a:lstStyle/>
          <a:p>
            <a:r>
              <a:rPr lang="en-IN" sz="400" b="1" dirty="0" smtClean="0"/>
              <a:t>0</a:t>
            </a:r>
            <a:endParaRPr lang="en-IN" sz="400" b="1" dirty="0"/>
          </a:p>
        </p:txBody>
      </p:sp>
      <p:sp>
        <p:nvSpPr>
          <p:cNvPr id="10" name="TextBox 9"/>
          <p:cNvSpPr txBox="1"/>
          <p:nvPr/>
        </p:nvSpPr>
        <p:spPr>
          <a:xfrm>
            <a:off x="3493408" y="5217959"/>
            <a:ext cx="271228" cy="153888"/>
          </a:xfrm>
          <a:prstGeom prst="rect">
            <a:avLst/>
          </a:prstGeom>
          <a:noFill/>
        </p:spPr>
        <p:txBody>
          <a:bodyPr wrap="none" rtlCol="0">
            <a:spAutoFit/>
          </a:bodyPr>
          <a:lstStyle/>
          <a:p>
            <a:r>
              <a:rPr lang="en-IN" sz="400" b="1" dirty="0" smtClean="0"/>
              <a:t>200</a:t>
            </a:r>
            <a:endParaRPr lang="en-IN" sz="400" b="1" dirty="0"/>
          </a:p>
        </p:txBody>
      </p:sp>
      <p:sp>
        <p:nvSpPr>
          <p:cNvPr id="11" name="TextBox 10"/>
          <p:cNvSpPr txBox="1"/>
          <p:nvPr/>
        </p:nvSpPr>
        <p:spPr>
          <a:xfrm>
            <a:off x="3739628" y="5219472"/>
            <a:ext cx="458780" cy="153888"/>
          </a:xfrm>
          <a:prstGeom prst="rect">
            <a:avLst/>
          </a:prstGeom>
          <a:noFill/>
        </p:spPr>
        <p:txBody>
          <a:bodyPr wrap="none" rtlCol="0">
            <a:spAutoFit/>
          </a:bodyPr>
          <a:lstStyle/>
          <a:p>
            <a:r>
              <a:rPr lang="en-IN" sz="400" b="1" dirty="0"/>
              <a:t>1,000 Miles</a:t>
            </a:r>
          </a:p>
        </p:txBody>
      </p:sp>
      <p:sp>
        <p:nvSpPr>
          <p:cNvPr id="12" name="TextBox 11"/>
          <p:cNvSpPr txBox="1"/>
          <p:nvPr/>
        </p:nvSpPr>
        <p:spPr>
          <a:xfrm>
            <a:off x="3536833" y="5309290"/>
            <a:ext cx="595035" cy="153888"/>
          </a:xfrm>
          <a:prstGeom prst="rect">
            <a:avLst/>
          </a:prstGeom>
          <a:noFill/>
        </p:spPr>
        <p:txBody>
          <a:bodyPr wrap="none" rtlCol="0">
            <a:spAutoFit/>
          </a:bodyPr>
          <a:lstStyle/>
          <a:p>
            <a:r>
              <a:rPr lang="en-IN" sz="400" b="1" dirty="0"/>
              <a:t>1,000 </a:t>
            </a:r>
            <a:r>
              <a:rPr lang="en-IN" sz="400" b="1" dirty="0" err="1"/>
              <a:t>Kilometers</a:t>
            </a:r>
            <a:endParaRPr lang="en-IN" sz="400" b="1" dirty="0"/>
          </a:p>
        </p:txBody>
      </p:sp>
      <p:sp>
        <p:nvSpPr>
          <p:cNvPr id="13" name="TextBox 12"/>
          <p:cNvSpPr txBox="1"/>
          <p:nvPr/>
        </p:nvSpPr>
        <p:spPr>
          <a:xfrm>
            <a:off x="3386158" y="5310166"/>
            <a:ext cx="271228" cy="153888"/>
          </a:xfrm>
          <a:prstGeom prst="rect">
            <a:avLst/>
          </a:prstGeom>
          <a:noFill/>
        </p:spPr>
        <p:txBody>
          <a:bodyPr wrap="none" rtlCol="0">
            <a:spAutoFit/>
          </a:bodyPr>
          <a:lstStyle/>
          <a:p>
            <a:r>
              <a:rPr lang="en-IN" sz="400" b="1" dirty="0" smtClean="0"/>
              <a:t>200</a:t>
            </a:r>
            <a:endParaRPr lang="en-IN" sz="400" b="1" dirty="0"/>
          </a:p>
        </p:txBody>
      </p:sp>
      <p:sp>
        <p:nvSpPr>
          <p:cNvPr id="14" name="TextBox 13"/>
          <p:cNvSpPr txBox="1"/>
          <p:nvPr/>
        </p:nvSpPr>
        <p:spPr>
          <a:xfrm>
            <a:off x="3243792" y="5310166"/>
            <a:ext cx="213520" cy="153888"/>
          </a:xfrm>
          <a:prstGeom prst="rect">
            <a:avLst/>
          </a:prstGeom>
          <a:noFill/>
        </p:spPr>
        <p:txBody>
          <a:bodyPr wrap="none" rtlCol="0">
            <a:spAutoFit/>
          </a:bodyPr>
          <a:lstStyle/>
          <a:p>
            <a:r>
              <a:rPr lang="en-IN" sz="400" b="1" dirty="0" smtClean="0"/>
              <a:t>0</a:t>
            </a:r>
            <a:endParaRPr lang="en-IN" sz="400" b="1" dirty="0"/>
          </a:p>
        </p:txBody>
      </p:sp>
      <p:sp>
        <p:nvSpPr>
          <p:cNvPr id="15" name="TextBox 14"/>
          <p:cNvSpPr txBox="1"/>
          <p:nvPr/>
        </p:nvSpPr>
        <p:spPr>
          <a:xfrm>
            <a:off x="3170509" y="5046427"/>
            <a:ext cx="263214" cy="153888"/>
          </a:xfrm>
          <a:prstGeom prst="rect">
            <a:avLst/>
          </a:prstGeom>
          <a:noFill/>
        </p:spPr>
        <p:txBody>
          <a:bodyPr wrap="none" rtlCol="0">
            <a:spAutoFit/>
          </a:bodyPr>
          <a:lstStyle/>
          <a:p>
            <a:r>
              <a:rPr lang="en-IN" sz="400" b="1" i="1" dirty="0" smtClean="0">
                <a:solidFill>
                  <a:srgbClr val="06A7E7"/>
                </a:solidFill>
                <a:effectLst>
                  <a:glow rad="88900">
                    <a:srgbClr val="BFD9F3"/>
                  </a:glow>
                </a:effectLst>
              </a:rPr>
              <a:t>20°</a:t>
            </a:r>
            <a:endParaRPr lang="en-IN" sz="400" b="1" i="1" dirty="0">
              <a:solidFill>
                <a:srgbClr val="06A7E7"/>
              </a:solidFill>
              <a:effectLst>
                <a:glow rad="88900">
                  <a:srgbClr val="BFD9F3"/>
                </a:glow>
              </a:effectLst>
            </a:endParaRPr>
          </a:p>
        </p:txBody>
      </p:sp>
      <p:sp>
        <p:nvSpPr>
          <p:cNvPr id="16" name="TextBox 15"/>
          <p:cNvSpPr txBox="1"/>
          <p:nvPr/>
        </p:nvSpPr>
        <p:spPr>
          <a:xfrm rot="21326361">
            <a:off x="3204065" y="5436057"/>
            <a:ext cx="263214" cy="153888"/>
          </a:xfrm>
          <a:prstGeom prst="rect">
            <a:avLst/>
          </a:prstGeom>
          <a:noFill/>
        </p:spPr>
        <p:txBody>
          <a:bodyPr wrap="none" rtlCol="0">
            <a:spAutoFit/>
          </a:bodyPr>
          <a:lstStyle/>
          <a:p>
            <a:r>
              <a:rPr lang="en-IN" sz="400" b="1" i="1" dirty="0" smtClean="0">
                <a:solidFill>
                  <a:srgbClr val="06A7E7"/>
                </a:solidFill>
                <a:effectLst>
                  <a:glow rad="88900">
                    <a:srgbClr val="BFD9F3"/>
                  </a:glow>
                </a:effectLst>
              </a:rPr>
              <a:t>30°</a:t>
            </a:r>
            <a:endParaRPr lang="en-IN" sz="400" b="1" i="1" dirty="0">
              <a:solidFill>
                <a:srgbClr val="06A7E7"/>
              </a:solidFill>
              <a:effectLst>
                <a:glow rad="88900">
                  <a:srgbClr val="BFD9F3"/>
                </a:glow>
              </a:effectLst>
            </a:endParaRPr>
          </a:p>
        </p:txBody>
      </p:sp>
      <p:sp>
        <p:nvSpPr>
          <p:cNvPr id="17" name="TextBox 16"/>
          <p:cNvSpPr txBox="1"/>
          <p:nvPr/>
        </p:nvSpPr>
        <p:spPr>
          <a:xfrm>
            <a:off x="3194098" y="5638892"/>
            <a:ext cx="263214" cy="153888"/>
          </a:xfrm>
          <a:prstGeom prst="rect">
            <a:avLst/>
          </a:prstGeom>
          <a:noFill/>
        </p:spPr>
        <p:txBody>
          <a:bodyPr wrap="none" rtlCol="0">
            <a:spAutoFit/>
          </a:bodyPr>
          <a:lstStyle/>
          <a:p>
            <a:r>
              <a:rPr lang="en-IN" sz="400" b="1" i="1" dirty="0" smtClean="0">
                <a:solidFill>
                  <a:srgbClr val="06A7E7"/>
                </a:solidFill>
                <a:effectLst>
                  <a:glow rad="88900">
                    <a:srgbClr val="BFD9F3"/>
                  </a:glow>
                </a:effectLst>
              </a:rPr>
              <a:t>20°</a:t>
            </a:r>
            <a:endParaRPr lang="en-IN" sz="400" b="1" i="1" dirty="0">
              <a:solidFill>
                <a:srgbClr val="06A7E7"/>
              </a:solidFill>
              <a:effectLst>
                <a:glow rad="88900">
                  <a:srgbClr val="BFD9F3"/>
                </a:glow>
              </a:effectLst>
            </a:endParaRPr>
          </a:p>
        </p:txBody>
      </p:sp>
      <p:sp>
        <p:nvSpPr>
          <p:cNvPr id="18" name="TextBox 17"/>
          <p:cNvSpPr txBox="1"/>
          <p:nvPr/>
        </p:nvSpPr>
        <p:spPr>
          <a:xfrm>
            <a:off x="3544942" y="5636511"/>
            <a:ext cx="263214" cy="153888"/>
          </a:xfrm>
          <a:prstGeom prst="rect">
            <a:avLst/>
          </a:prstGeom>
          <a:noFill/>
        </p:spPr>
        <p:txBody>
          <a:bodyPr wrap="none" rtlCol="0">
            <a:spAutoFit/>
          </a:bodyPr>
          <a:lstStyle/>
          <a:p>
            <a:r>
              <a:rPr lang="en-IN" sz="400" b="1" i="1" dirty="0" smtClean="0">
                <a:solidFill>
                  <a:srgbClr val="06A7E7"/>
                </a:solidFill>
                <a:effectLst>
                  <a:glow rad="88900">
                    <a:srgbClr val="BFD9F3"/>
                  </a:glow>
                </a:effectLst>
              </a:rPr>
              <a:t>10°</a:t>
            </a:r>
            <a:endParaRPr lang="en-IN" sz="400" b="1" i="1" dirty="0">
              <a:solidFill>
                <a:srgbClr val="06A7E7"/>
              </a:solidFill>
              <a:effectLst>
                <a:glow rad="88900">
                  <a:srgbClr val="BFD9F3"/>
                </a:glow>
              </a:effectLst>
            </a:endParaRPr>
          </a:p>
        </p:txBody>
      </p:sp>
      <p:sp>
        <p:nvSpPr>
          <p:cNvPr id="19" name="TextBox 18"/>
          <p:cNvSpPr txBox="1"/>
          <p:nvPr/>
        </p:nvSpPr>
        <p:spPr>
          <a:xfrm>
            <a:off x="3897508" y="5636511"/>
            <a:ext cx="234360" cy="153888"/>
          </a:xfrm>
          <a:prstGeom prst="rect">
            <a:avLst/>
          </a:prstGeom>
          <a:noFill/>
        </p:spPr>
        <p:txBody>
          <a:bodyPr wrap="none" rtlCol="0">
            <a:spAutoFit/>
          </a:bodyPr>
          <a:lstStyle/>
          <a:p>
            <a:r>
              <a:rPr lang="en-IN" sz="400" b="1" i="1" dirty="0" smtClean="0">
                <a:solidFill>
                  <a:srgbClr val="06A7E7"/>
                </a:solidFill>
                <a:effectLst>
                  <a:glow rad="88900">
                    <a:srgbClr val="BFD9F3"/>
                  </a:glow>
                </a:effectLst>
              </a:rPr>
              <a:t>0°</a:t>
            </a:r>
            <a:endParaRPr lang="en-IN" sz="400" b="1" i="1" dirty="0">
              <a:solidFill>
                <a:srgbClr val="06A7E7"/>
              </a:solidFill>
              <a:effectLst>
                <a:glow rad="88900">
                  <a:srgbClr val="BFD9F3"/>
                </a:glow>
              </a:effectLst>
            </a:endParaRPr>
          </a:p>
        </p:txBody>
      </p:sp>
      <p:sp>
        <p:nvSpPr>
          <p:cNvPr id="20" name="TextBox 19"/>
          <p:cNvSpPr txBox="1"/>
          <p:nvPr/>
        </p:nvSpPr>
        <p:spPr>
          <a:xfrm>
            <a:off x="4211696" y="5636511"/>
            <a:ext cx="263214" cy="153888"/>
          </a:xfrm>
          <a:prstGeom prst="rect">
            <a:avLst/>
          </a:prstGeom>
          <a:noFill/>
        </p:spPr>
        <p:txBody>
          <a:bodyPr wrap="none" rtlCol="0">
            <a:spAutoFit/>
          </a:bodyPr>
          <a:lstStyle/>
          <a:p>
            <a:r>
              <a:rPr lang="en-IN" sz="400" b="1" i="1" dirty="0" smtClean="0">
                <a:solidFill>
                  <a:srgbClr val="06A7E7"/>
                </a:solidFill>
                <a:effectLst>
                  <a:glow rad="88900">
                    <a:srgbClr val="BFD9F3"/>
                  </a:glow>
                </a:effectLst>
              </a:rPr>
              <a:t>10°</a:t>
            </a:r>
            <a:endParaRPr lang="en-IN" sz="400" b="1" i="1" dirty="0">
              <a:solidFill>
                <a:srgbClr val="06A7E7"/>
              </a:solidFill>
              <a:effectLst>
                <a:glow rad="88900">
                  <a:srgbClr val="BFD9F3"/>
                </a:glow>
              </a:effectLst>
            </a:endParaRPr>
          </a:p>
        </p:txBody>
      </p:sp>
      <p:sp>
        <p:nvSpPr>
          <p:cNvPr id="21" name="TextBox 20"/>
          <p:cNvSpPr txBox="1"/>
          <p:nvPr/>
        </p:nvSpPr>
        <p:spPr>
          <a:xfrm>
            <a:off x="4532318" y="5636511"/>
            <a:ext cx="263214" cy="153888"/>
          </a:xfrm>
          <a:prstGeom prst="rect">
            <a:avLst/>
          </a:prstGeom>
          <a:noFill/>
        </p:spPr>
        <p:txBody>
          <a:bodyPr wrap="none" rtlCol="0">
            <a:spAutoFit/>
          </a:bodyPr>
          <a:lstStyle/>
          <a:p>
            <a:r>
              <a:rPr lang="en-IN" sz="400" b="1" i="1" dirty="0" smtClean="0">
                <a:solidFill>
                  <a:srgbClr val="06A7E7"/>
                </a:solidFill>
                <a:effectLst>
                  <a:glow rad="88900">
                    <a:srgbClr val="BFD9F3"/>
                  </a:glow>
                </a:effectLst>
              </a:rPr>
              <a:t>20°</a:t>
            </a:r>
            <a:endParaRPr lang="en-IN" sz="400" b="1" i="1" dirty="0">
              <a:solidFill>
                <a:srgbClr val="06A7E7"/>
              </a:solidFill>
              <a:effectLst>
                <a:glow rad="88900">
                  <a:srgbClr val="BFD9F3"/>
                </a:glow>
              </a:effectLst>
            </a:endParaRPr>
          </a:p>
        </p:txBody>
      </p:sp>
      <p:sp>
        <p:nvSpPr>
          <p:cNvPr id="22" name="TextBox 21"/>
          <p:cNvSpPr txBox="1"/>
          <p:nvPr/>
        </p:nvSpPr>
        <p:spPr>
          <a:xfrm>
            <a:off x="4852940" y="5636511"/>
            <a:ext cx="263214" cy="153888"/>
          </a:xfrm>
          <a:prstGeom prst="rect">
            <a:avLst/>
          </a:prstGeom>
          <a:noFill/>
        </p:spPr>
        <p:txBody>
          <a:bodyPr wrap="none" rtlCol="0">
            <a:spAutoFit/>
          </a:bodyPr>
          <a:lstStyle/>
          <a:p>
            <a:r>
              <a:rPr lang="en-IN" sz="400" b="1" i="1" dirty="0" smtClean="0">
                <a:solidFill>
                  <a:srgbClr val="06A7E7"/>
                </a:solidFill>
                <a:effectLst>
                  <a:glow rad="88900">
                    <a:srgbClr val="BFD9F3"/>
                  </a:glow>
                </a:effectLst>
              </a:rPr>
              <a:t>30°</a:t>
            </a:r>
            <a:endParaRPr lang="en-IN" sz="400" b="1" i="1" dirty="0">
              <a:solidFill>
                <a:srgbClr val="06A7E7"/>
              </a:solidFill>
              <a:effectLst>
                <a:glow rad="88900">
                  <a:srgbClr val="BFD9F3"/>
                </a:glow>
              </a:effectLst>
            </a:endParaRPr>
          </a:p>
        </p:txBody>
      </p:sp>
      <p:sp>
        <p:nvSpPr>
          <p:cNvPr id="23" name="TextBox 22"/>
          <p:cNvSpPr txBox="1"/>
          <p:nvPr/>
        </p:nvSpPr>
        <p:spPr>
          <a:xfrm>
            <a:off x="5183413" y="5636511"/>
            <a:ext cx="263214" cy="153888"/>
          </a:xfrm>
          <a:prstGeom prst="rect">
            <a:avLst/>
          </a:prstGeom>
          <a:noFill/>
        </p:spPr>
        <p:txBody>
          <a:bodyPr wrap="none" rtlCol="0">
            <a:spAutoFit/>
          </a:bodyPr>
          <a:lstStyle/>
          <a:p>
            <a:r>
              <a:rPr lang="en-IN" sz="400" b="1" i="1" dirty="0" smtClean="0">
                <a:solidFill>
                  <a:srgbClr val="06A7E7"/>
                </a:solidFill>
                <a:effectLst>
                  <a:glow rad="88900">
                    <a:srgbClr val="BFD9F3"/>
                  </a:glow>
                </a:effectLst>
              </a:rPr>
              <a:t>40°</a:t>
            </a:r>
            <a:endParaRPr lang="en-IN" sz="400" b="1" i="1" dirty="0">
              <a:solidFill>
                <a:srgbClr val="06A7E7"/>
              </a:solidFill>
              <a:effectLst>
                <a:glow rad="88900">
                  <a:srgbClr val="BFD9F3"/>
                </a:glow>
              </a:effectLst>
            </a:endParaRPr>
          </a:p>
        </p:txBody>
      </p:sp>
      <p:sp>
        <p:nvSpPr>
          <p:cNvPr id="24" name="TextBox 23"/>
          <p:cNvSpPr txBox="1"/>
          <p:nvPr/>
        </p:nvSpPr>
        <p:spPr>
          <a:xfrm>
            <a:off x="5528088" y="5636511"/>
            <a:ext cx="263214" cy="153888"/>
          </a:xfrm>
          <a:prstGeom prst="rect">
            <a:avLst/>
          </a:prstGeom>
          <a:noFill/>
        </p:spPr>
        <p:txBody>
          <a:bodyPr wrap="none" rtlCol="0">
            <a:spAutoFit/>
          </a:bodyPr>
          <a:lstStyle/>
          <a:p>
            <a:r>
              <a:rPr lang="en-IN" sz="400" b="1" i="1" dirty="0" smtClean="0">
                <a:solidFill>
                  <a:srgbClr val="06A7E7"/>
                </a:solidFill>
                <a:effectLst>
                  <a:glow rad="88900">
                    <a:srgbClr val="BFD9F3"/>
                  </a:glow>
                </a:effectLst>
              </a:rPr>
              <a:t>50°</a:t>
            </a:r>
            <a:endParaRPr lang="en-IN" sz="400" b="1" i="1" dirty="0">
              <a:solidFill>
                <a:srgbClr val="06A7E7"/>
              </a:solidFill>
              <a:effectLst>
                <a:glow rad="88900">
                  <a:srgbClr val="BFD9F3"/>
                </a:glow>
              </a:effectLst>
            </a:endParaRPr>
          </a:p>
        </p:txBody>
      </p:sp>
      <p:sp>
        <p:nvSpPr>
          <p:cNvPr id="25" name="TextBox 24"/>
          <p:cNvSpPr txBox="1"/>
          <p:nvPr/>
        </p:nvSpPr>
        <p:spPr>
          <a:xfrm>
            <a:off x="5689123" y="5446279"/>
            <a:ext cx="263214" cy="153888"/>
          </a:xfrm>
          <a:prstGeom prst="rect">
            <a:avLst/>
          </a:prstGeom>
          <a:noFill/>
        </p:spPr>
        <p:txBody>
          <a:bodyPr wrap="none" rtlCol="0">
            <a:spAutoFit/>
          </a:bodyPr>
          <a:lstStyle/>
          <a:p>
            <a:r>
              <a:rPr lang="en-IN" sz="400" b="1" i="1" dirty="0" smtClean="0">
                <a:solidFill>
                  <a:srgbClr val="06A7E7"/>
                </a:solidFill>
                <a:effectLst>
                  <a:glow rad="88900">
                    <a:srgbClr val="BFD9F3"/>
                  </a:glow>
                </a:effectLst>
              </a:rPr>
              <a:t>30°</a:t>
            </a:r>
            <a:endParaRPr lang="en-IN" sz="400" b="1" i="1" dirty="0">
              <a:solidFill>
                <a:srgbClr val="06A7E7"/>
              </a:solidFill>
              <a:effectLst>
                <a:glow rad="88900">
                  <a:srgbClr val="BFD9F3"/>
                </a:glow>
              </a:effectLst>
            </a:endParaRPr>
          </a:p>
        </p:txBody>
      </p:sp>
      <p:sp>
        <p:nvSpPr>
          <p:cNvPr id="26" name="TextBox 25"/>
          <p:cNvSpPr txBox="1"/>
          <p:nvPr/>
        </p:nvSpPr>
        <p:spPr>
          <a:xfrm>
            <a:off x="5689063" y="5047814"/>
            <a:ext cx="263214" cy="153888"/>
          </a:xfrm>
          <a:prstGeom prst="rect">
            <a:avLst/>
          </a:prstGeom>
          <a:noFill/>
        </p:spPr>
        <p:txBody>
          <a:bodyPr wrap="none" rtlCol="0">
            <a:spAutoFit/>
          </a:bodyPr>
          <a:lstStyle/>
          <a:p>
            <a:r>
              <a:rPr lang="en-IN" sz="400" b="1" i="1" dirty="0" smtClean="0">
                <a:solidFill>
                  <a:srgbClr val="06A7E7"/>
                </a:solidFill>
                <a:effectLst>
                  <a:glow rad="88900">
                    <a:srgbClr val="BFD9F3"/>
                  </a:glow>
                </a:effectLst>
              </a:rPr>
              <a:t>20°</a:t>
            </a:r>
            <a:endParaRPr lang="en-IN" sz="400" b="1" i="1" dirty="0">
              <a:solidFill>
                <a:srgbClr val="06A7E7"/>
              </a:solidFill>
              <a:effectLst>
                <a:glow rad="88900">
                  <a:srgbClr val="BFD9F3"/>
                </a:glow>
              </a:effectLst>
            </a:endParaRPr>
          </a:p>
        </p:txBody>
      </p:sp>
      <p:sp>
        <p:nvSpPr>
          <p:cNvPr id="27" name="TextBox 26"/>
          <p:cNvSpPr txBox="1"/>
          <p:nvPr/>
        </p:nvSpPr>
        <p:spPr>
          <a:xfrm>
            <a:off x="5689063" y="4662236"/>
            <a:ext cx="263214" cy="153888"/>
          </a:xfrm>
          <a:prstGeom prst="rect">
            <a:avLst/>
          </a:prstGeom>
          <a:noFill/>
        </p:spPr>
        <p:txBody>
          <a:bodyPr wrap="none" rtlCol="0">
            <a:spAutoFit/>
          </a:bodyPr>
          <a:lstStyle/>
          <a:p>
            <a:r>
              <a:rPr lang="en-IN" sz="400" b="1" i="1" dirty="0" smtClean="0">
                <a:solidFill>
                  <a:srgbClr val="06A7E7"/>
                </a:solidFill>
                <a:effectLst>
                  <a:glow rad="88900">
                    <a:srgbClr val="BFD9F3"/>
                  </a:glow>
                </a:effectLst>
              </a:rPr>
              <a:t>10°</a:t>
            </a:r>
            <a:endParaRPr lang="en-IN" sz="400" b="1" i="1" dirty="0">
              <a:solidFill>
                <a:srgbClr val="06A7E7"/>
              </a:solidFill>
              <a:effectLst>
                <a:glow rad="88900">
                  <a:srgbClr val="BFD9F3"/>
                </a:glow>
              </a:effectLst>
            </a:endParaRPr>
          </a:p>
        </p:txBody>
      </p:sp>
      <p:sp>
        <p:nvSpPr>
          <p:cNvPr id="28" name="TextBox 27"/>
          <p:cNvSpPr txBox="1"/>
          <p:nvPr/>
        </p:nvSpPr>
        <p:spPr>
          <a:xfrm>
            <a:off x="3172829" y="5047814"/>
            <a:ext cx="263214" cy="153888"/>
          </a:xfrm>
          <a:prstGeom prst="rect">
            <a:avLst/>
          </a:prstGeom>
          <a:noFill/>
        </p:spPr>
        <p:txBody>
          <a:bodyPr wrap="none" rtlCol="0">
            <a:spAutoFit/>
          </a:bodyPr>
          <a:lstStyle/>
          <a:p>
            <a:r>
              <a:rPr lang="en-IN" sz="400" b="1" i="1" dirty="0" smtClean="0">
                <a:solidFill>
                  <a:srgbClr val="06A7E7"/>
                </a:solidFill>
                <a:effectLst>
                  <a:glow rad="88900">
                    <a:srgbClr val="BFD9F3"/>
                  </a:glow>
                </a:effectLst>
              </a:rPr>
              <a:t>20°</a:t>
            </a:r>
            <a:endParaRPr lang="en-IN" sz="400" b="1" i="1" dirty="0">
              <a:solidFill>
                <a:srgbClr val="06A7E7"/>
              </a:solidFill>
              <a:effectLst>
                <a:glow rad="88900">
                  <a:srgbClr val="BFD9F3"/>
                </a:glow>
              </a:effectLst>
            </a:endParaRPr>
          </a:p>
        </p:txBody>
      </p:sp>
      <p:sp>
        <p:nvSpPr>
          <p:cNvPr id="29" name="TextBox 28"/>
          <p:cNvSpPr txBox="1"/>
          <p:nvPr/>
        </p:nvSpPr>
        <p:spPr>
          <a:xfrm>
            <a:off x="3172829" y="4648187"/>
            <a:ext cx="263214" cy="153888"/>
          </a:xfrm>
          <a:prstGeom prst="rect">
            <a:avLst/>
          </a:prstGeom>
          <a:noFill/>
        </p:spPr>
        <p:txBody>
          <a:bodyPr wrap="none" rtlCol="0">
            <a:spAutoFit/>
          </a:bodyPr>
          <a:lstStyle/>
          <a:p>
            <a:r>
              <a:rPr lang="en-IN" sz="400" b="1" i="1" dirty="0" smtClean="0">
                <a:solidFill>
                  <a:srgbClr val="06A7E7"/>
                </a:solidFill>
                <a:effectLst>
                  <a:glow rad="88900">
                    <a:srgbClr val="BFD9F3"/>
                  </a:glow>
                </a:effectLst>
              </a:rPr>
              <a:t>10°</a:t>
            </a:r>
            <a:endParaRPr lang="en-IN" sz="400" b="1" i="1" dirty="0">
              <a:solidFill>
                <a:srgbClr val="06A7E7"/>
              </a:solidFill>
              <a:effectLst>
                <a:glow rad="88900">
                  <a:srgbClr val="BFD9F3"/>
                </a:glow>
              </a:effectLst>
            </a:endParaRPr>
          </a:p>
        </p:txBody>
      </p:sp>
      <p:sp>
        <p:nvSpPr>
          <p:cNvPr id="30" name="TextBox 29"/>
          <p:cNvSpPr txBox="1"/>
          <p:nvPr/>
        </p:nvSpPr>
        <p:spPr>
          <a:xfrm>
            <a:off x="3187249" y="4255703"/>
            <a:ext cx="234360" cy="153888"/>
          </a:xfrm>
          <a:prstGeom prst="rect">
            <a:avLst/>
          </a:prstGeom>
          <a:noFill/>
        </p:spPr>
        <p:txBody>
          <a:bodyPr wrap="none" rtlCol="0">
            <a:spAutoFit/>
          </a:bodyPr>
          <a:lstStyle/>
          <a:p>
            <a:r>
              <a:rPr lang="en-IN" sz="400" b="1" i="1" dirty="0" smtClean="0">
                <a:solidFill>
                  <a:srgbClr val="06A7E7"/>
                </a:solidFill>
                <a:effectLst>
                  <a:glow rad="88900">
                    <a:srgbClr val="BFD9F3"/>
                  </a:glow>
                </a:effectLst>
              </a:rPr>
              <a:t>0°</a:t>
            </a:r>
            <a:endParaRPr lang="en-IN" sz="400" b="1" i="1" dirty="0">
              <a:solidFill>
                <a:srgbClr val="06A7E7"/>
              </a:solidFill>
              <a:effectLst>
                <a:glow rad="88900">
                  <a:srgbClr val="BFD9F3"/>
                </a:glow>
              </a:effectLst>
            </a:endParaRPr>
          </a:p>
        </p:txBody>
      </p:sp>
      <p:sp>
        <p:nvSpPr>
          <p:cNvPr id="31" name="TextBox 30"/>
          <p:cNvSpPr txBox="1"/>
          <p:nvPr/>
        </p:nvSpPr>
        <p:spPr>
          <a:xfrm>
            <a:off x="3272835" y="4228040"/>
            <a:ext cx="441146" cy="153888"/>
          </a:xfrm>
          <a:prstGeom prst="rect">
            <a:avLst/>
          </a:prstGeom>
          <a:noFill/>
        </p:spPr>
        <p:txBody>
          <a:bodyPr wrap="none" rtlCol="0">
            <a:spAutoFit/>
          </a:bodyPr>
          <a:lstStyle/>
          <a:p>
            <a:r>
              <a:rPr lang="en-IN" sz="400" b="1" i="1" dirty="0">
                <a:solidFill>
                  <a:srgbClr val="06A7E7"/>
                </a:solidFill>
                <a:effectLst/>
              </a:rPr>
              <a:t>EQUATOR</a:t>
            </a:r>
          </a:p>
        </p:txBody>
      </p:sp>
      <p:sp>
        <p:nvSpPr>
          <p:cNvPr id="32" name="TextBox 31"/>
          <p:cNvSpPr txBox="1"/>
          <p:nvPr/>
        </p:nvSpPr>
        <p:spPr>
          <a:xfrm>
            <a:off x="3590181" y="4739220"/>
            <a:ext cx="604654" cy="292388"/>
          </a:xfrm>
          <a:prstGeom prst="rect">
            <a:avLst/>
          </a:prstGeom>
          <a:noFill/>
        </p:spPr>
        <p:txBody>
          <a:bodyPr wrap="none" rtlCol="0">
            <a:spAutoFit/>
          </a:bodyPr>
          <a:lstStyle/>
          <a:p>
            <a:pPr algn="ctr"/>
            <a:r>
              <a:rPr lang="en-IN" sz="650" b="1" i="1" dirty="0">
                <a:solidFill>
                  <a:srgbClr val="06A7E7"/>
                </a:solidFill>
                <a:effectLst/>
              </a:rPr>
              <a:t>ATLANTIC</a:t>
            </a:r>
          </a:p>
          <a:p>
            <a:pPr algn="ctr"/>
            <a:r>
              <a:rPr lang="en-IN" sz="650" b="1" i="1" dirty="0">
                <a:solidFill>
                  <a:srgbClr val="06A7E7"/>
                </a:solidFill>
                <a:effectLst/>
              </a:rPr>
              <a:t>OCEAN</a:t>
            </a:r>
          </a:p>
        </p:txBody>
      </p:sp>
      <p:sp>
        <p:nvSpPr>
          <p:cNvPr id="33" name="TextBox 32"/>
          <p:cNvSpPr txBox="1"/>
          <p:nvPr/>
        </p:nvSpPr>
        <p:spPr>
          <a:xfrm>
            <a:off x="3168732" y="3861141"/>
            <a:ext cx="263214" cy="153888"/>
          </a:xfrm>
          <a:prstGeom prst="rect">
            <a:avLst/>
          </a:prstGeom>
          <a:noFill/>
        </p:spPr>
        <p:txBody>
          <a:bodyPr wrap="none" rtlCol="0">
            <a:spAutoFit/>
          </a:bodyPr>
          <a:lstStyle/>
          <a:p>
            <a:r>
              <a:rPr lang="en-IN" sz="400" b="1" i="1" dirty="0" smtClean="0">
                <a:solidFill>
                  <a:srgbClr val="06A7E7"/>
                </a:solidFill>
                <a:effectLst>
                  <a:glow rad="88900">
                    <a:srgbClr val="BFD9F3"/>
                  </a:glow>
                </a:effectLst>
              </a:rPr>
              <a:t>10°</a:t>
            </a:r>
            <a:endParaRPr lang="en-IN" sz="400" b="1" i="1" dirty="0">
              <a:solidFill>
                <a:srgbClr val="06A7E7"/>
              </a:solidFill>
              <a:effectLst>
                <a:glow rad="88900">
                  <a:srgbClr val="BFD9F3"/>
                </a:glow>
              </a:effectLst>
            </a:endParaRPr>
          </a:p>
        </p:txBody>
      </p:sp>
      <p:sp>
        <p:nvSpPr>
          <p:cNvPr id="34" name="TextBox 33"/>
          <p:cNvSpPr txBox="1"/>
          <p:nvPr/>
        </p:nvSpPr>
        <p:spPr>
          <a:xfrm>
            <a:off x="3168732" y="3456927"/>
            <a:ext cx="263214" cy="153888"/>
          </a:xfrm>
          <a:prstGeom prst="rect">
            <a:avLst/>
          </a:prstGeom>
          <a:noFill/>
        </p:spPr>
        <p:txBody>
          <a:bodyPr wrap="none" rtlCol="0">
            <a:spAutoFit/>
          </a:bodyPr>
          <a:lstStyle/>
          <a:p>
            <a:r>
              <a:rPr lang="en-IN" sz="400" b="1" i="1" dirty="0" smtClean="0">
                <a:solidFill>
                  <a:srgbClr val="06A7E7"/>
                </a:solidFill>
                <a:effectLst>
                  <a:glow rad="88900">
                    <a:srgbClr val="BFD9F3"/>
                  </a:glow>
                </a:effectLst>
              </a:rPr>
              <a:t>20°</a:t>
            </a:r>
            <a:endParaRPr lang="en-IN" sz="400" b="1" i="1" dirty="0">
              <a:solidFill>
                <a:srgbClr val="06A7E7"/>
              </a:solidFill>
              <a:effectLst>
                <a:glow rad="88900">
                  <a:srgbClr val="BFD9F3"/>
                </a:glow>
              </a:effectLst>
            </a:endParaRPr>
          </a:p>
        </p:txBody>
      </p:sp>
      <p:sp>
        <p:nvSpPr>
          <p:cNvPr id="35" name="TextBox 34"/>
          <p:cNvSpPr txBox="1"/>
          <p:nvPr/>
        </p:nvSpPr>
        <p:spPr>
          <a:xfrm>
            <a:off x="3168732" y="3057478"/>
            <a:ext cx="263214" cy="153888"/>
          </a:xfrm>
          <a:prstGeom prst="rect">
            <a:avLst/>
          </a:prstGeom>
          <a:noFill/>
        </p:spPr>
        <p:txBody>
          <a:bodyPr wrap="none" rtlCol="0">
            <a:spAutoFit/>
          </a:bodyPr>
          <a:lstStyle/>
          <a:p>
            <a:r>
              <a:rPr lang="en-IN" sz="400" b="1" i="1" dirty="0" smtClean="0">
                <a:solidFill>
                  <a:srgbClr val="06A7E7"/>
                </a:solidFill>
                <a:effectLst>
                  <a:glow rad="88900">
                    <a:srgbClr val="BFD9F3"/>
                  </a:glow>
                </a:effectLst>
              </a:rPr>
              <a:t>30°</a:t>
            </a:r>
            <a:endParaRPr lang="en-IN" sz="400" b="1" i="1" dirty="0">
              <a:solidFill>
                <a:srgbClr val="06A7E7"/>
              </a:solidFill>
              <a:effectLst>
                <a:glow rad="88900">
                  <a:srgbClr val="BFD9F3"/>
                </a:glow>
              </a:effectLst>
            </a:endParaRPr>
          </a:p>
        </p:txBody>
      </p:sp>
      <p:sp>
        <p:nvSpPr>
          <p:cNvPr id="36" name="TextBox 35"/>
          <p:cNvSpPr txBox="1"/>
          <p:nvPr/>
        </p:nvSpPr>
        <p:spPr>
          <a:xfrm>
            <a:off x="3271257" y="2857731"/>
            <a:ext cx="263214" cy="153888"/>
          </a:xfrm>
          <a:prstGeom prst="rect">
            <a:avLst/>
          </a:prstGeom>
          <a:noFill/>
        </p:spPr>
        <p:txBody>
          <a:bodyPr wrap="none" rtlCol="0">
            <a:spAutoFit/>
          </a:bodyPr>
          <a:lstStyle/>
          <a:p>
            <a:r>
              <a:rPr lang="en-IN" sz="400" b="1" i="1" dirty="0" smtClean="0">
                <a:solidFill>
                  <a:srgbClr val="06A7E7"/>
                </a:solidFill>
                <a:effectLst>
                  <a:glow rad="88900">
                    <a:srgbClr val="BFD9F3"/>
                  </a:glow>
                </a:effectLst>
              </a:rPr>
              <a:t>20°</a:t>
            </a:r>
            <a:endParaRPr lang="en-IN" sz="400" b="1" i="1" dirty="0">
              <a:solidFill>
                <a:srgbClr val="06A7E7"/>
              </a:solidFill>
              <a:effectLst>
                <a:glow rad="88900">
                  <a:srgbClr val="BFD9F3"/>
                </a:glow>
              </a:effectLst>
            </a:endParaRPr>
          </a:p>
        </p:txBody>
      </p:sp>
      <p:sp>
        <p:nvSpPr>
          <p:cNvPr id="37" name="TextBox 36"/>
          <p:cNvSpPr txBox="1"/>
          <p:nvPr/>
        </p:nvSpPr>
        <p:spPr>
          <a:xfrm>
            <a:off x="3584194" y="2857731"/>
            <a:ext cx="263214" cy="153888"/>
          </a:xfrm>
          <a:prstGeom prst="rect">
            <a:avLst/>
          </a:prstGeom>
          <a:noFill/>
        </p:spPr>
        <p:txBody>
          <a:bodyPr wrap="none" rtlCol="0">
            <a:spAutoFit/>
          </a:bodyPr>
          <a:lstStyle/>
          <a:p>
            <a:r>
              <a:rPr lang="en-IN" sz="400" b="1" i="1" dirty="0" smtClean="0">
                <a:solidFill>
                  <a:srgbClr val="06A7E7"/>
                </a:solidFill>
                <a:effectLst>
                  <a:glow rad="88900">
                    <a:srgbClr val="BFD9F3"/>
                  </a:glow>
                </a:effectLst>
              </a:rPr>
              <a:t>10°</a:t>
            </a:r>
            <a:endParaRPr lang="en-IN" sz="400" b="1" i="1" dirty="0">
              <a:solidFill>
                <a:srgbClr val="06A7E7"/>
              </a:solidFill>
              <a:effectLst>
                <a:glow rad="88900">
                  <a:srgbClr val="BFD9F3"/>
                </a:glow>
              </a:effectLst>
            </a:endParaRPr>
          </a:p>
        </p:txBody>
      </p:sp>
      <p:sp>
        <p:nvSpPr>
          <p:cNvPr id="38" name="TextBox 37"/>
          <p:cNvSpPr txBox="1"/>
          <p:nvPr/>
        </p:nvSpPr>
        <p:spPr>
          <a:xfrm>
            <a:off x="3920284" y="2864874"/>
            <a:ext cx="234360" cy="153888"/>
          </a:xfrm>
          <a:prstGeom prst="rect">
            <a:avLst/>
          </a:prstGeom>
          <a:noFill/>
        </p:spPr>
        <p:txBody>
          <a:bodyPr wrap="none" rtlCol="0">
            <a:spAutoFit/>
          </a:bodyPr>
          <a:lstStyle/>
          <a:p>
            <a:r>
              <a:rPr lang="en-IN" sz="400" b="1" i="1" dirty="0" smtClean="0">
                <a:solidFill>
                  <a:srgbClr val="06A7E7"/>
                </a:solidFill>
                <a:effectLst>
                  <a:glow rad="88900">
                    <a:srgbClr val="BFD9F3"/>
                  </a:glow>
                </a:effectLst>
              </a:rPr>
              <a:t>0°</a:t>
            </a:r>
            <a:endParaRPr lang="en-IN" sz="400" b="1" i="1" dirty="0">
              <a:solidFill>
                <a:srgbClr val="06A7E7"/>
              </a:solidFill>
              <a:effectLst>
                <a:glow rad="88900">
                  <a:srgbClr val="BFD9F3"/>
                </a:glow>
              </a:effectLst>
            </a:endParaRPr>
          </a:p>
        </p:txBody>
      </p:sp>
      <p:sp>
        <p:nvSpPr>
          <p:cNvPr id="39" name="TextBox 38"/>
          <p:cNvSpPr txBox="1"/>
          <p:nvPr/>
        </p:nvSpPr>
        <p:spPr>
          <a:xfrm>
            <a:off x="4211696" y="2846104"/>
            <a:ext cx="263214" cy="153888"/>
          </a:xfrm>
          <a:prstGeom prst="rect">
            <a:avLst/>
          </a:prstGeom>
          <a:noFill/>
        </p:spPr>
        <p:txBody>
          <a:bodyPr wrap="none" rtlCol="0">
            <a:spAutoFit/>
          </a:bodyPr>
          <a:lstStyle/>
          <a:p>
            <a:r>
              <a:rPr lang="en-IN" sz="400" b="1" i="1" dirty="0" smtClean="0">
                <a:solidFill>
                  <a:srgbClr val="06A7E7"/>
                </a:solidFill>
                <a:effectLst>
                  <a:glow rad="88900">
                    <a:srgbClr val="BFD9F3"/>
                  </a:glow>
                </a:effectLst>
              </a:rPr>
              <a:t>10°</a:t>
            </a:r>
            <a:endParaRPr lang="en-IN" sz="400" b="1" i="1" dirty="0">
              <a:solidFill>
                <a:srgbClr val="06A7E7"/>
              </a:solidFill>
              <a:effectLst>
                <a:glow rad="88900">
                  <a:srgbClr val="BFD9F3"/>
                </a:glow>
              </a:effectLst>
            </a:endParaRPr>
          </a:p>
        </p:txBody>
      </p:sp>
      <p:sp>
        <p:nvSpPr>
          <p:cNvPr id="40" name="TextBox 39"/>
          <p:cNvSpPr txBox="1"/>
          <p:nvPr/>
        </p:nvSpPr>
        <p:spPr>
          <a:xfrm>
            <a:off x="4528898" y="2846104"/>
            <a:ext cx="263214" cy="153888"/>
          </a:xfrm>
          <a:prstGeom prst="rect">
            <a:avLst/>
          </a:prstGeom>
          <a:noFill/>
        </p:spPr>
        <p:txBody>
          <a:bodyPr wrap="none" rtlCol="0">
            <a:spAutoFit/>
          </a:bodyPr>
          <a:lstStyle/>
          <a:p>
            <a:r>
              <a:rPr lang="en-IN" sz="400" b="1" i="1" dirty="0" smtClean="0">
                <a:solidFill>
                  <a:srgbClr val="06A7E7"/>
                </a:solidFill>
                <a:effectLst>
                  <a:glow rad="88900">
                    <a:srgbClr val="BFD9F3"/>
                  </a:glow>
                </a:effectLst>
              </a:rPr>
              <a:t>20°</a:t>
            </a:r>
            <a:endParaRPr lang="en-IN" sz="400" b="1" i="1" dirty="0">
              <a:solidFill>
                <a:srgbClr val="06A7E7"/>
              </a:solidFill>
              <a:effectLst>
                <a:glow rad="88900">
                  <a:srgbClr val="BFD9F3"/>
                </a:glow>
              </a:effectLst>
            </a:endParaRPr>
          </a:p>
        </p:txBody>
      </p:sp>
      <p:sp>
        <p:nvSpPr>
          <p:cNvPr id="41" name="TextBox 40"/>
          <p:cNvSpPr txBox="1"/>
          <p:nvPr/>
        </p:nvSpPr>
        <p:spPr>
          <a:xfrm>
            <a:off x="3688733" y="3042587"/>
            <a:ext cx="459100" cy="161583"/>
          </a:xfrm>
          <a:prstGeom prst="rect">
            <a:avLst/>
          </a:prstGeom>
          <a:noFill/>
        </p:spPr>
        <p:txBody>
          <a:bodyPr wrap="none" rtlCol="0">
            <a:spAutoFit/>
          </a:bodyPr>
          <a:lstStyle/>
          <a:p>
            <a:r>
              <a:rPr lang="en-IN" sz="450" b="1" spc="40" dirty="0">
                <a:solidFill>
                  <a:schemeClr val="tx1"/>
                </a:solidFill>
                <a:effectLst>
                  <a:glow rad="63500">
                    <a:schemeClr val="bg1">
                      <a:alpha val="64000"/>
                    </a:schemeClr>
                  </a:glow>
                </a:effectLst>
              </a:rPr>
              <a:t>BERBER</a:t>
            </a:r>
          </a:p>
        </p:txBody>
      </p:sp>
      <p:sp>
        <p:nvSpPr>
          <p:cNvPr id="42" name="TextBox 41"/>
          <p:cNvSpPr txBox="1"/>
          <p:nvPr/>
        </p:nvSpPr>
        <p:spPr>
          <a:xfrm>
            <a:off x="3892508" y="3258904"/>
            <a:ext cx="1114408" cy="161583"/>
          </a:xfrm>
          <a:prstGeom prst="rect">
            <a:avLst/>
          </a:prstGeom>
          <a:noFill/>
        </p:spPr>
        <p:txBody>
          <a:bodyPr wrap="none" rtlCol="0">
            <a:spAutoFit/>
          </a:bodyPr>
          <a:lstStyle/>
          <a:p>
            <a:r>
              <a:rPr lang="pt-BR" sz="450" b="1" dirty="0">
                <a:solidFill>
                  <a:schemeClr val="tx1"/>
                </a:solidFill>
                <a:effectLst>
                  <a:glow rad="63500">
                    <a:schemeClr val="bg1">
                      <a:alpha val="64000"/>
                    </a:schemeClr>
                  </a:glow>
                </a:effectLst>
              </a:rPr>
              <a:t>A </a:t>
            </a:r>
            <a:r>
              <a:rPr lang="pt-BR" sz="450" b="1" dirty="0" smtClean="0">
                <a:solidFill>
                  <a:schemeClr val="tx1"/>
                </a:solidFill>
                <a:effectLst>
                  <a:glow rad="63500">
                    <a:schemeClr val="bg1">
                      <a:alpha val="64000"/>
                    </a:schemeClr>
                  </a:glow>
                </a:effectLst>
              </a:rPr>
              <a:t>        R         A        B         I         C</a:t>
            </a:r>
            <a:endParaRPr lang="en-IN" sz="450" b="1" dirty="0">
              <a:solidFill>
                <a:schemeClr val="tx1"/>
              </a:solidFill>
              <a:effectLst>
                <a:glow rad="63500">
                  <a:schemeClr val="bg1">
                    <a:alpha val="64000"/>
                  </a:schemeClr>
                </a:glow>
              </a:effectLst>
            </a:endParaRPr>
          </a:p>
        </p:txBody>
      </p:sp>
      <p:sp>
        <p:nvSpPr>
          <p:cNvPr id="43" name="TextBox 42"/>
          <p:cNvSpPr txBox="1"/>
          <p:nvPr/>
        </p:nvSpPr>
        <p:spPr>
          <a:xfrm>
            <a:off x="3817680" y="3585340"/>
            <a:ext cx="463588" cy="161583"/>
          </a:xfrm>
          <a:prstGeom prst="rect">
            <a:avLst/>
          </a:prstGeom>
          <a:noFill/>
        </p:spPr>
        <p:txBody>
          <a:bodyPr wrap="none" rtlCol="0">
            <a:spAutoFit/>
          </a:bodyPr>
          <a:lstStyle/>
          <a:p>
            <a:r>
              <a:rPr lang="en-IN" sz="450" b="1" spc="50" dirty="0">
                <a:solidFill>
                  <a:schemeClr val="tx1"/>
                </a:solidFill>
                <a:effectLst>
                  <a:glow rad="63500">
                    <a:schemeClr val="bg1">
                      <a:alpha val="64000"/>
                    </a:schemeClr>
                  </a:glow>
                </a:effectLst>
              </a:rPr>
              <a:t>FRENCH</a:t>
            </a:r>
          </a:p>
        </p:txBody>
      </p:sp>
      <p:sp>
        <p:nvSpPr>
          <p:cNvPr id="44" name="TextBox 43"/>
          <p:cNvSpPr txBox="1"/>
          <p:nvPr/>
        </p:nvSpPr>
        <p:spPr>
          <a:xfrm>
            <a:off x="5150272" y="3766020"/>
            <a:ext cx="466794" cy="161583"/>
          </a:xfrm>
          <a:prstGeom prst="rect">
            <a:avLst/>
          </a:prstGeom>
          <a:noFill/>
        </p:spPr>
        <p:txBody>
          <a:bodyPr wrap="none" rtlCol="0">
            <a:spAutoFit/>
          </a:bodyPr>
          <a:lstStyle/>
          <a:p>
            <a:r>
              <a:rPr lang="en-IN" sz="450" b="1" dirty="0">
                <a:solidFill>
                  <a:schemeClr val="tx1"/>
                </a:solidFill>
                <a:effectLst>
                  <a:glow rad="63500">
                    <a:schemeClr val="bg1">
                      <a:alpha val="64000"/>
                    </a:schemeClr>
                  </a:glow>
                </a:effectLst>
              </a:rPr>
              <a:t>TIGRIGNA</a:t>
            </a:r>
          </a:p>
        </p:txBody>
      </p:sp>
      <p:sp>
        <p:nvSpPr>
          <p:cNvPr id="45" name="TextBox 44"/>
          <p:cNvSpPr txBox="1"/>
          <p:nvPr/>
        </p:nvSpPr>
        <p:spPr>
          <a:xfrm>
            <a:off x="5178453" y="3926142"/>
            <a:ext cx="466794" cy="161583"/>
          </a:xfrm>
          <a:prstGeom prst="rect">
            <a:avLst/>
          </a:prstGeom>
          <a:noFill/>
        </p:spPr>
        <p:txBody>
          <a:bodyPr wrap="none" rtlCol="0">
            <a:spAutoFit/>
          </a:bodyPr>
          <a:lstStyle/>
          <a:p>
            <a:r>
              <a:rPr lang="en-IN" sz="450" b="1" dirty="0">
                <a:solidFill>
                  <a:schemeClr val="tx1"/>
                </a:solidFill>
                <a:effectLst>
                  <a:glow rad="63500">
                    <a:schemeClr val="bg1">
                      <a:alpha val="64000"/>
                    </a:schemeClr>
                  </a:glow>
                </a:effectLst>
              </a:rPr>
              <a:t>AMHARIC</a:t>
            </a:r>
          </a:p>
        </p:txBody>
      </p:sp>
      <p:sp>
        <p:nvSpPr>
          <p:cNvPr id="46" name="TextBox 45"/>
          <p:cNvSpPr txBox="1"/>
          <p:nvPr/>
        </p:nvSpPr>
        <p:spPr>
          <a:xfrm>
            <a:off x="5200164" y="4091590"/>
            <a:ext cx="409086" cy="161583"/>
          </a:xfrm>
          <a:prstGeom prst="rect">
            <a:avLst/>
          </a:prstGeom>
          <a:noFill/>
        </p:spPr>
        <p:txBody>
          <a:bodyPr wrap="none" rtlCol="0">
            <a:spAutoFit/>
          </a:bodyPr>
          <a:lstStyle/>
          <a:p>
            <a:r>
              <a:rPr lang="en-IN" sz="450" b="1" dirty="0">
                <a:solidFill>
                  <a:schemeClr val="tx1"/>
                </a:solidFill>
                <a:effectLst>
                  <a:glow rad="63500">
                    <a:schemeClr val="bg1">
                      <a:alpha val="64000"/>
                    </a:schemeClr>
                  </a:glow>
                </a:effectLst>
              </a:rPr>
              <a:t>OROMO</a:t>
            </a:r>
          </a:p>
        </p:txBody>
      </p:sp>
      <p:sp>
        <p:nvSpPr>
          <p:cNvPr id="47" name="TextBox 46"/>
          <p:cNvSpPr txBox="1"/>
          <p:nvPr/>
        </p:nvSpPr>
        <p:spPr>
          <a:xfrm>
            <a:off x="4792112" y="4399532"/>
            <a:ext cx="367408" cy="161583"/>
          </a:xfrm>
          <a:prstGeom prst="rect">
            <a:avLst/>
          </a:prstGeom>
          <a:noFill/>
        </p:spPr>
        <p:txBody>
          <a:bodyPr wrap="none" rtlCol="0">
            <a:spAutoFit/>
          </a:bodyPr>
          <a:lstStyle/>
          <a:p>
            <a:r>
              <a:rPr lang="en-IN" sz="450" b="1" dirty="0">
                <a:solidFill>
                  <a:schemeClr val="tx1"/>
                </a:solidFill>
                <a:effectLst>
                  <a:glow rad="63500">
                    <a:schemeClr val="bg1">
                      <a:alpha val="64000"/>
                    </a:schemeClr>
                  </a:glow>
                </a:effectLst>
              </a:rPr>
              <a:t>RUNDI</a:t>
            </a:r>
          </a:p>
        </p:txBody>
      </p:sp>
      <p:sp>
        <p:nvSpPr>
          <p:cNvPr id="48" name="TextBox 47"/>
          <p:cNvSpPr txBox="1"/>
          <p:nvPr/>
        </p:nvSpPr>
        <p:spPr>
          <a:xfrm>
            <a:off x="4300279" y="4260664"/>
            <a:ext cx="463588" cy="161583"/>
          </a:xfrm>
          <a:prstGeom prst="rect">
            <a:avLst/>
          </a:prstGeom>
          <a:noFill/>
        </p:spPr>
        <p:txBody>
          <a:bodyPr wrap="none" rtlCol="0">
            <a:spAutoFit/>
          </a:bodyPr>
          <a:lstStyle/>
          <a:p>
            <a:r>
              <a:rPr lang="en-IN" sz="450" b="1" spc="50" dirty="0">
                <a:solidFill>
                  <a:schemeClr val="tx1"/>
                </a:solidFill>
                <a:effectLst>
                  <a:glow rad="63500">
                    <a:schemeClr val="bg1">
                      <a:alpha val="64000"/>
                    </a:schemeClr>
                  </a:glow>
                </a:effectLst>
              </a:rPr>
              <a:t>FRENCH</a:t>
            </a:r>
          </a:p>
        </p:txBody>
      </p:sp>
      <p:sp>
        <p:nvSpPr>
          <p:cNvPr id="49" name="TextBox 48"/>
          <p:cNvSpPr txBox="1"/>
          <p:nvPr/>
        </p:nvSpPr>
        <p:spPr>
          <a:xfrm>
            <a:off x="4492810" y="4406423"/>
            <a:ext cx="441146" cy="161583"/>
          </a:xfrm>
          <a:prstGeom prst="rect">
            <a:avLst/>
          </a:prstGeom>
          <a:noFill/>
        </p:spPr>
        <p:txBody>
          <a:bodyPr wrap="none" rtlCol="0">
            <a:spAutoFit/>
          </a:bodyPr>
          <a:lstStyle/>
          <a:p>
            <a:r>
              <a:rPr lang="en-IN" sz="450" b="1" spc="60" dirty="0">
                <a:solidFill>
                  <a:schemeClr val="tx1"/>
                </a:solidFill>
                <a:effectLst>
                  <a:glow rad="63500">
                    <a:schemeClr val="bg1">
                      <a:alpha val="64000"/>
                    </a:schemeClr>
                  </a:glow>
                </a:effectLst>
              </a:rPr>
              <a:t>KONGO</a:t>
            </a:r>
          </a:p>
        </p:txBody>
      </p:sp>
      <p:sp>
        <p:nvSpPr>
          <p:cNvPr id="50" name="TextBox 49"/>
          <p:cNvSpPr txBox="1"/>
          <p:nvPr/>
        </p:nvSpPr>
        <p:spPr>
          <a:xfrm>
            <a:off x="4733595" y="4294028"/>
            <a:ext cx="501419" cy="161583"/>
          </a:xfrm>
          <a:prstGeom prst="rect">
            <a:avLst/>
          </a:prstGeom>
          <a:noFill/>
        </p:spPr>
        <p:txBody>
          <a:bodyPr wrap="none" rtlCol="0">
            <a:spAutoFit/>
          </a:bodyPr>
          <a:lstStyle/>
          <a:p>
            <a:r>
              <a:rPr lang="en-IN" sz="450" b="1" spc="70" dirty="0">
                <a:solidFill>
                  <a:schemeClr val="tx1"/>
                </a:solidFill>
                <a:effectLst>
                  <a:glow rad="63500">
                    <a:schemeClr val="bg1">
                      <a:alpha val="64000"/>
                    </a:schemeClr>
                  </a:glow>
                </a:effectLst>
              </a:rPr>
              <a:t>RWANDA</a:t>
            </a:r>
          </a:p>
        </p:txBody>
      </p:sp>
      <p:sp>
        <p:nvSpPr>
          <p:cNvPr id="51" name="TextBox 50"/>
          <p:cNvSpPr txBox="1"/>
          <p:nvPr/>
        </p:nvSpPr>
        <p:spPr>
          <a:xfrm>
            <a:off x="5165110" y="4285115"/>
            <a:ext cx="409086" cy="161583"/>
          </a:xfrm>
          <a:prstGeom prst="rect">
            <a:avLst/>
          </a:prstGeom>
          <a:noFill/>
        </p:spPr>
        <p:txBody>
          <a:bodyPr wrap="none" rtlCol="0">
            <a:spAutoFit/>
          </a:bodyPr>
          <a:lstStyle/>
          <a:p>
            <a:r>
              <a:rPr lang="en-IN" sz="450" b="1" dirty="0">
                <a:solidFill>
                  <a:schemeClr val="tx1"/>
                </a:solidFill>
                <a:effectLst>
                  <a:glow rad="63500">
                    <a:schemeClr val="bg1">
                      <a:alpha val="64000"/>
                    </a:schemeClr>
                  </a:glow>
                </a:effectLst>
              </a:rPr>
              <a:t>GIKUYU</a:t>
            </a:r>
          </a:p>
        </p:txBody>
      </p:sp>
      <p:sp>
        <p:nvSpPr>
          <p:cNvPr id="52" name="TextBox 51"/>
          <p:cNvSpPr txBox="1"/>
          <p:nvPr/>
        </p:nvSpPr>
        <p:spPr>
          <a:xfrm>
            <a:off x="5013310" y="4567395"/>
            <a:ext cx="428322" cy="161583"/>
          </a:xfrm>
          <a:prstGeom prst="rect">
            <a:avLst/>
          </a:prstGeom>
          <a:noFill/>
        </p:spPr>
        <p:txBody>
          <a:bodyPr wrap="none" rtlCol="0">
            <a:spAutoFit/>
          </a:bodyPr>
          <a:lstStyle/>
          <a:p>
            <a:r>
              <a:rPr lang="en-IN" sz="450" b="1" dirty="0">
                <a:solidFill>
                  <a:schemeClr val="tx1"/>
                </a:solidFill>
                <a:effectLst>
                  <a:glow rad="63500">
                    <a:schemeClr val="bg1">
                      <a:alpha val="64000"/>
                    </a:schemeClr>
                  </a:glow>
                </a:effectLst>
              </a:rPr>
              <a:t>SWAHILI</a:t>
            </a:r>
          </a:p>
        </p:txBody>
      </p:sp>
      <p:sp>
        <p:nvSpPr>
          <p:cNvPr id="53" name="TextBox 52"/>
          <p:cNvSpPr txBox="1"/>
          <p:nvPr/>
        </p:nvSpPr>
        <p:spPr>
          <a:xfrm>
            <a:off x="4234586" y="4737895"/>
            <a:ext cx="588623" cy="161583"/>
          </a:xfrm>
          <a:prstGeom prst="rect">
            <a:avLst/>
          </a:prstGeom>
          <a:noFill/>
        </p:spPr>
        <p:txBody>
          <a:bodyPr wrap="none" rtlCol="0">
            <a:spAutoFit/>
          </a:bodyPr>
          <a:lstStyle/>
          <a:p>
            <a:r>
              <a:rPr lang="en-IN" sz="450" b="1" dirty="0">
                <a:solidFill>
                  <a:schemeClr val="tx1"/>
                </a:solidFill>
                <a:effectLst>
                  <a:glow rad="63500">
                    <a:schemeClr val="bg1">
                      <a:alpha val="64000"/>
                    </a:schemeClr>
                  </a:glow>
                </a:effectLst>
              </a:rPr>
              <a:t>PORTUGUESE</a:t>
            </a:r>
          </a:p>
        </p:txBody>
      </p:sp>
      <p:sp>
        <p:nvSpPr>
          <p:cNvPr id="54" name="TextBox 53"/>
          <p:cNvSpPr txBox="1"/>
          <p:nvPr/>
        </p:nvSpPr>
        <p:spPr>
          <a:xfrm>
            <a:off x="4823209" y="4984325"/>
            <a:ext cx="393056" cy="161583"/>
          </a:xfrm>
          <a:prstGeom prst="rect">
            <a:avLst/>
          </a:prstGeom>
          <a:noFill/>
        </p:spPr>
        <p:txBody>
          <a:bodyPr wrap="none" rtlCol="0">
            <a:spAutoFit/>
          </a:bodyPr>
          <a:lstStyle/>
          <a:p>
            <a:r>
              <a:rPr lang="en-IN" sz="450" b="1" dirty="0">
                <a:solidFill>
                  <a:schemeClr val="tx1"/>
                </a:solidFill>
                <a:effectLst>
                  <a:glow rad="63500">
                    <a:schemeClr val="bg1">
                      <a:alpha val="64000"/>
                    </a:schemeClr>
                  </a:glow>
                </a:effectLst>
              </a:rPr>
              <a:t>SHONA</a:t>
            </a:r>
          </a:p>
        </p:txBody>
      </p:sp>
      <p:sp>
        <p:nvSpPr>
          <p:cNvPr id="55" name="TextBox 54"/>
          <p:cNvSpPr txBox="1"/>
          <p:nvPr/>
        </p:nvSpPr>
        <p:spPr>
          <a:xfrm>
            <a:off x="4889101" y="5228498"/>
            <a:ext cx="588623" cy="161583"/>
          </a:xfrm>
          <a:prstGeom prst="rect">
            <a:avLst/>
          </a:prstGeom>
          <a:noFill/>
        </p:spPr>
        <p:txBody>
          <a:bodyPr wrap="none" rtlCol="0">
            <a:spAutoFit/>
          </a:bodyPr>
          <a:lstStyle/>
          <a:p>
            <a:r>
              <a:rPr lang="en-IN" sz="450" b="1" dirty="0">
                <a:solidFill>
                  <a:schemeClr val="tx1"/>
                </a:solidFill>
                <a:effectLst>
                  <a:glow rad="63500">
                    <a:schemeClr val="bg1">
                      <a:alpha val="64000"/>
                    </a:schemeClr>
                  </a:glow>
                </a:effectLst>
              </a:rPr>
              <a:t>PORTUGUESE</a:t>
            </a:r>
          </a:p>
        </p:txBody>
      </p:sp>
      <p:sp>
        <p:nvSpPr>
          <p:cNvPr id="56" name="TextBox 55"/>
          <p:cNvSpPr txBox="1"/>
          <p:nvPr/>
        </p:nvSpPr>
        <p:spPr>
          <a:xfrm>
            <a:off x="4849759" y="4798624"/>
            <a:ext cx="463588" cy="161583"/>
          </a:xfrm>
          <a:prstGeom prst="rect">
            <a:avLst/>
          </a:prstGeom>
          <a:noFill/>
        </p:spPr>
        <p:txBody>
          <a:bodyPr wrap="none" rtlCol="0">
            <a:spAutoFit/>
          </a:bodyPr>
          <a:lstStyle/>
          <a:p>
            <a:r>
              <a:rPr lang="en-IN" sz="450" b="1" spc="50" dirty="0">
                <a:solidFill>
                  <a:schemeClr val="tx1"/>
                </a:solidFill>
                <a:effectLst>
                  <a:glow rad="63500">
                    <a:schemeClr val="bg1">
                      <a:alpha val="64000"/>
                    </a:schemeClr>
                  </a:glow>
                </a:effectLst>
              </a:rPr>
              <a:t>NYANJA</a:t>
            </a:r>
          </a:p>
        </p:txBody>
      </p:sp>
      <p:sp>
        <p:nvSpPr>
          <p:cNvPr id="57" name="TextBox 56"/>
          <p:cNvSpPr txBox="1"/>
          <p:nvPr/>
        </p:nvSpPr>
        <p:spPr>
          <a:xfrm>
            <a:off x="4656736" y="5142086"/>
            <a:ext cx="437940" cy="161583"/>
          </a:xfrm>
          <a:prstGeom prst="rect">
            <a:avLst/>
          </a:prstGeom>
          <a:noFill/>
        </p:spPr>
        <p:txBody>
          <a:bodyPr wrap="none" rtlCol="0">
            <a:spAutoFit/>
          </a:bodyPr>
          <a:lstStyle/>
          <a:p>
            <a:r>
              <a:rPr lang="en-IN" sz="450" b="1" dirty="0">
                <a:solidFill>
                  <a:schemeClr val="tx1"/>
                </a:solidFill>
                <a:effectLst>
                  <a:glow rad="63500">
                    <a:schemeClr val="bg1">
                      <a:alpha val="64000"/>
                    </a:schemeClr>
                  </a:glow>
                </a:effectLst>
              </a:rPr>
              <a:t>TSWANA</a:t>
            </a:r>
          </a:p>
        </p:txBody>
      </p:sp>
      <p:sp>
        <p:nvSpPr>
          <p:cNvPr id="58" name="TextBox 57"/>
          <p:cNvSpPr txBox="1"/>
          <p:nvPr/>
        </p:nvSpPr>
        <p:spPr>
          <a:xfrm rot="18348792">
            <a:off x="5461559" y="4043735"/>
            <a:ext cx="409086" cy="161583"/>
          </a:xfrm>
          <a:prstGeom prst="rect">
            <a:avLst/>
          </a:prstGeom>
          <a:noFill/>
        </p:spPr>
        <p:txBody>
          <a:bodyPr wrap="none" rtlCol="0">
            <a:spAutoFit/>
          </a:bodyPr>
          <a:lstStyle/>
          <a:p>
            <a:r>
              <a:rPr lang="en-IN" sz="450" b="1" dirty="0">
                <a:solidFill>
                  <a:schemeClr val="tx1"/>
                </a:solidFill>
                <a:effectLst>
                  <a:glow rad="63500">
                    <a:schemeClr val="bg1">
                      <a:alpha val="64000"/>
                    </a:schemeClr>
                  </a:glow>
                </a:effectLst>
              </a:rPr>
              <a:t>SOMALI</a:t>
            </a:r>
          </a:p>
        </p:txBody>
      </p:sp>
      <p:sp>
        <p:nvSpPr>
          <p:cNvPr id="59" name="TextBox 58"/>
          <p:cNvSpPr txBox="1"/>
          <p:nvPr/>
        </p:nvSpPr>
        <p:spPr>
          <a:xfrm rot="17938274">
            <a:off x="5374048" y="5013561"/>
            <a:ext cx="514885" cy="161583"/>
          </a:xfrm>
          <a:prstGeom prst="rect">
            <a:avLst/>
          </a:prstGeom>
          <a:noFill/>
        </p:spPr>
        <p:txBody>
          <a:bodyPr wrap="none" rtlCol="0">
            <a:spAutoFit/>
          </a:bodyPr>
          <a:lstStyle/>
          <a:p>
            <a:r>
              <a:rPr lang="en-IN" sz="450" b="1" dirty="0">
                <a:solidFill>
                  <a:schemeClr val="tx1"/>
                </a:solidFill>
                <a:effectLst>
                  <a:glow rad="63500">
                    <a:schemeClr val="bg1">
                      <a:alpha val="64000"/>
                    </a:schemeClr>
                  </a:glow>
                </a:effectLst>
              </a:rPr>
              <a:t>MALAGASY</a:t>
            </a:r>
          </a:p>
        </p:txBody>
      </p:sp>
      <p:sp>
        <p:nvSpPr>
          <p:cNvPr id="60" name="TextBox 59"/>
          <p:cNvSpPr txBox="1"/>
          <p:nvPr/>
        </p:nvSpPr>
        <p:spPr>
          <a:xfrm>
            <a:off x="5422699" y="4431400"/>
            <a:ext cx="439544" cy="261610"/>
          </a:xfrm>
          <a:prstGeom prst="rect">
            <a:avLst/>
          </a:prstGeom>
          <a:noFill/>
        </p:spPr>
        <p:txBody>
          <a:bodyPr wrap="none" rtlCol="0">
            <a:spAutoFit/>
          </a:bodyPr>
          <a:lstStyle/>
          <a:p>
            <a:pPr algn="ctr"/>
            <a:r>
              <a:rPr lang="en-IN" sz="550" b="1" i="1" dirty="0">
                <a:solidFill>
                  <a:srgbClr val="06A7E7"/>
                </a:solidFill>
                <a:effectLst/>
              </a:rPr>
              <a:t>INDIAN</a:t>
            </a:r>
          </a:p>
          <a:p>
            <a:pPr algn="ctr"/>
            <a:r>
              <a:rPr lang="en-IN" sz="550" b="1" i="1" dirty="0">
                <a:solidFill>
                  <a:srgbClr val="06A7E7"/>
                </a:solidFill>
                <a:effectLst/>
              </a:rPr>
              <a:t>OCEAN</a:t>
            </a:r>
          </a:p>
        </p:txBody>
      </p:sp>
      <p:sp>
        <p:nvSpPr>
          <p:cNvPr id="61" name="TextBox 60"/>
          <p:cNvSpPr txBox="1"/>
          <p:nvPr/>
        </p:nvSpPr>
        <p:spPr>
          <a:xfrm>
            <a:off x="4335635" y="2979406"/>
            <a:ext cx="806631" cy="176972"/>
          </a:xfrm>
          <a:prstGeom prst="rect">
            <a:avLst/>
          </a:prstGeom>
          <a:noFill/>
        </p:spPr>
        <p:txBody>
          <a:bodyPr wrap="none" rtlCol="0">
            <a:spAutoFit/>
          </a:bodyPr>
          <a:lstStyle/>
          <a:p>
            <a:r>
              <a:rPr lang="en-IN" sz="550" b="1" i="1" dirty="0">
                <a:solidFill>
                  <a:srgbClr val="06A7E7"/>
                </a:solidFill>
                <a:effectLst/>
              </a:rPr>
              <a:t>Mediterranean Sea</a:t>
            </a:r>
          </a:p>
        </p:txBody>
      </p:sp>
      <p:sp>
        <p:nvSpPr>
          <p:cNvPr id="62" name="TextBox 61"/>
          <p:cNvSpPr txBox="1"/>
          <p:nvPr/>
        </p:nvSpPr>
        <p:spPr>
          <a:xfrm rot="3463394">
            <a:off x="5148806" y="3407238"/>
            <a:ext cx="293670" cy="161583"/>
          </a:xfrm>
          <a:prstGeom prst="rect">
            <a:avLst/>
          </a:prstGeom>
          <a:noFill/>
        </p:spPr>
        <p:txBody>
          <a:bodyPr wrap="none" rtlCol="0">
            <a:spAutoFit/>
          </a:bodyPr>
          <a:lstStyle/>
          <a:p>
            <a:r>
              <a:rPr lang="en-IN" sz="450" b="1" i="1" dirty="0" smtClean="0">
                <a:solidFill>
                  <a:srgbClr val="06A7E7"/>
                </a:solidFill>
                <a:effectLst/>
              </a:rPr>
              <a:t>Red</a:t>
            </a:r>
            <a:endParaRPr lang="en-IN" sz="450" b="1" i="1" dirty="0">
              <a:solidFill>
                <a:srgbClr val="06A7E7"/>
              </a:solidFill>
              <a:effectLst/>
            </a:endParaRPr>
          </a:p>
        </p:txBody>
      </p:sp>
      <p:sp>
        <p:nvSpPr>
          <p:cNvPr id="63" name="TextBox 62"/>
          <p:cNvSpPr txBox="1"/>
          <p:nvPr/>
        </p:nvSpPr>
        <p:spPr>
          <a:xfrm rot="3463394">
            <a:off x="5230561" y="3552590"/>
            <a:ext cx="287258" cy="161583"/>
          </a:xfrm>
          <a:prstGeom prst="rect">
            <a:avLst/>
          </a:prstGeom>
          <a:noFill/>
        </p:spPr>
        <p:txBody>
          <a:bodyPr wrap="none" rtlCol="0">
            <a:spAutoFit/>
          </a:bodyPr>
          <a:lstStyle/>
          <a:p>
            <a:r>
              <a:rPr lang="en-IN" sz="450" b="1" i="1" dirty="0" smtClean="0">
                <a:solidFill>
                  <a:srgbClr val="06A7E7"/>
                </a:solidFill>
                <a:effectLst/>
              </a:rPr>
              <a:t>Sea</a:t>
            </a:r>
            <a:endParaRPr lang="en-IN" sz="450" b="1" i="1" dirty="0">
              <a:solidFill>
                <a:srgbClr val="06A7E7"/>
              </a:solidFill>
              <a:effectLst/>
            </a:endParaRPr>
          </a:p>
        </p:txBody>
      </p:sp>
      <p:sp>
        <p:nvSpPr>
          <p:cNvPr id="64" name="TextBox 63"/>
          <p:cNvSpPr txBox="1"/>
          <p:nvPr/>
        </p:nvSpPr>
        <p:spPr>
          <a:xfrm>
            <a:off x="4364598" y="5425835"/>
            <a:ext cx="524503" cy="161583"/>
          </a:xfrm>
          <a:prstGeom prst="rect">
            <a:avLst/>
          </a:prstGeom>
          <a:noFill/>
        </p:spPr>
        <p:txBody>
          <a:bodyPr wrap="none" rtlCol="0">
            <a:spAutoFit/>
          </a:bodyPr>
          <a:lstStyle/>
          <a:p>
            <a:r>
              <a:rPr lang="en-IN" sz="450" b="1" dirty="0">
                <a:solidFill>
                  <a:schemeClr val="tx1"/>
                </a:solidFill>
                <a:effectLst>
                  <a:glow rad="63500">
                    <a:schemeClr val="bg1">
                      <a:alpha val="64000"/>
                    </a:schemeClr>
                  </a:glow>
                </a:effectLst>
              </a:rPr>
              <a:t>AFRIKAANS</a:t>
            </a:r>
          </a:p>
        </p:txBody>
      </p:sp>
      <p:sp>
        <p:nvSpPr>
          <p:cNvPr id="65" name="TextBox 64"/>
          <p:cNvSpPr txBox="1"/>
          <p:nvPr/>
        </p:nvSpPr>
        <p:spPr>
          <a:xfrm>
            <a:off x="4454591" y="5531173"/>
            <a:ext cx="441146" cy="161583"/>
          </a:xfrm>
          <a:prstGeom prst="rect">
            <a:avLst/>
          </a:prstGeom>
          <a:noFill/>
        </p:spPr>
        <p:txBody>
          <a:bodyPr wrap="none" rtlCol="0">
            <a:spAutoFit/>
          </a:bodyPr>
          <a:lstStyle/>
          <a:p>
            <a:r>
              <a:rPr lang="en-IN" sz="450" b="1" dirty="0">
                <a:solidFill>
                  <a:schemeClr val="tx1"/>
                </a:solidFill>
                <a:effectLst>
                  <a:glow rad="63500">
                    <a:schemeClr val="bg1">
                      <a:alpha val="64000"/>
                    </a:schemeClr>
                  </a:glow>
                </a:effectLst>
              </a:rPr>
              <a:t>ENGLISH</a:t>
            </a:r>
          </a:p>
        </p:txBody>
      </p:sp>
      <p:sp>
        <p:nvSpPr>
          <p:cNvPr id="66" name="TextBox 65"/>
          <p:cNvSpPr txBox="1"/>
          <p:nvPr/>
        </p:nvSpPr>
        <p:spPr>
          <a:xfrm>
            <a:off x="4748740" y="5462752"/>
            <a:ext cx="389850" cy="161583"/>
          </a:xfrm>
          <a:prstGeom prst="rect">
            <a:avLst/>
          </a:prstGeom>
          <a:noFill/>
        </p:spPr>
        <p:txBody>
          <a:bodyPr wrap="none" rtlCol="0">
            <a:spAutoFit/>
          </a:bodyPr>
          <a:lstStyle/>
          <a:p>
            <a:r>
              <a:rPr lang="en-IN" sz="450" b="1" dirty="0">
                <a:solidFill>
                  <a:schemeClr val="tx1"/>
                </a:solidFill>
                <a:effectLst>
                  <a:glow rad="63500">
                    <a:schemeClr val="bg1">
                      <a:alpha val="64000"/>
                    </a:schemeClr>
                  </a:glow>
                </a:effectLst>
              </a:rPr>
              <a:t>XHOSA</a:t>
            </a:r>
          </a:p>
        </p:txBody>
      </p:sp>
      <p:sp>
        <p:nvSpPr>
          <p:cNvPr id="67" name="TextBox 66"/>
          <p:cNvSpPr txBox="1"/>
          <p:nvPr/>
        </p:nvSpPr>
        <p:spPr>
          <a:xfrm>
            <a:off x="4843880" y="5381960"/>
            <a:ext cx="466794" cy="161583"/>
          </a:xfrm>
          <a:prstGeom prst="rect">
            <a:avLst/>
          </a:prstGeom>
          <a:noFill/>
        </p:spPr>
        <p:txBody>
          <a:bodyPr wrap="none" rtlCol="0">
            <a:spAutoFit/>
          </a:bodyPr>
          <a:lstStyle/>
          <a:p>
            <a:r>
              <a:rPr lang="en-IN" sz="450" b="1" dirty="0">
                <a:solidFill>
                  <a:schemeClr val="tx1"/>
                </a:solidFill>
                <a:effectLst>
                  <a:glow rad="63500">
                    <a:schemeClr val="bg1">
                      <a:alpha val="64000"/>
                    </a:schemeClr>
                  </a:glow>
                </a:effectLst>
              </a:rPr>
              <a:t>SESOTHO</a:t>
            </a:r>
          </a:p>
        </p:txBody>
      </p:sp>
      <p:sp>
        <p:nvSpPr>
          <p:cNvPr id="68" name="TextBox 67"/>
          <p:cNvSpPr txBox="1"/>
          <p:nvPr/>
        </p:nvSpPr>
        <p:spPr>
          <a:xfrm>
            <a:off x="4864800" y="5315845"/>
            <a:ext cx="338554" cy="161583"/>
          </a:xfrm>
          <a:prstGeom prst="rect">
            <a:avLst/>
          </a:prstGeom>
          <a:noFill/>
        </p:spPr>
        <p:txBody>
          <a:bodyPr wrap="none" rtlCol="0">
            <a:spAutoFit/>
          </a:bodyPr>
          <a:lstStyle/>
          <a:p>
            <a:r>
              <a:rPr lang="en-IN" sz="450" b="1" dirty="0">
                <a:solidFill>
                  <a:schemeClr val="tx1"/>
                </a:solidFill>
                <a:effectLst>
                  <a:glow rad="63500">
                    <a:schemeClr val="bg1">
                      <a:alpha val="64000"/>
                    </a:schemeClr>
                  </a:glow>
                </a:effectLst>
              </a:rPr>
              <a:t>ZULU</a:t>
            </a:r>
          </a:p>
        </p:txBody>
      </p:sp>
      <p:sp>
        <p:nvSpPr>
          <p:cNvPr id="70" name="TextBox 69"/>
          <p:cNvSpPr txBox="1"/>
          <p:nvPr/>
        </p:nvSpPr>
        <p:spPr>
          <a:xfrm>
            <a:off x="4437475" y="5984415"/>
            <a:ext cx="590226" cy="169277"/>
          </a:xfrm>
          <a:prstGeom prst="rect">
            <a:avLst/>
          </a:prstGeom>
          <a:noFill/>
        </p:spPr>
        <p:txBody>
          <a:bodyPr wrap="none" rtlCol="0">
            <a:spAutoFit/>
          </a:bodyPr>
          <a:lstStyle/>
          <a:p>
            <a:r>
              <a:rPr lang="en-IN" sz="500" b="1" dirty="0"/>
              <a:t>Austronesian</a:t>
            </a:r>
          </a:p>
        </p:txBody>
      </p:sp>
      <p:sp>
        <p:nvSpPr>
          <p:cNvPr id="71" name="TextBox 70"/>
          <p:cNvSpPr txBox="1"/>
          <p:nvPr/>
        </p:nvSpPr>
        <p:spPr>
          <a:xfrm>
            <a:off x="4437475" y="6094453"/>
            <a:ext cx="631904" cy="169277"/>
          </a:xfrm>
          <a:prstGeom prst="rect">
            <a:avLst/>
          </a:prstGeom>
          <a:noFill/>
        </p:spPr>
        <p:txBody>
          <a:bodyPr wrap="none" rtlCol="0">
            <a:spAutoFit/>
          </a:bodyPr>
          <a:lstStyle/>
          <a:p>
            <a:r>
              <a:rPr lang="en-IN" sz="500" b="1" dirty="0"/>
              <a:t>Indo-European</a:t>
            </a:r>
          </a:p>
        </p:txBody>
      </p:sp>
      <p:sp>
        <p:nvSpPr>
          <p:cNvPr id="72" name="TextBox 71"/>
          <p:cNvSpPr txBox="1"/>
          <p:nvPr/>
        </p:nvSpPr>
        <p:spPr>
          <a:xfrm>
            <a:off x="4437475" y="6205386"/>
            <a:ext cx="434734" cy="169277"/>
          </a:xfrm>
          <a:prstGeom prst="rect">
            <a:avLst/>
          </a:prstGeom>
          <a:noFill/>
        </p:spPr>
        <p:txBody>
          <a:bodyPr wrap="none" rtlCol="0">
            <a:spAutoFit/>
          </a:bodyPr>
          <a:lstStyle/>
          <a:p>
            <a:r>
              <a:rPr lang="en-IN" sz="500" b="1" dirty="0"/>
              <a:t>Khoisan</a:t>
            </a:r>
          </a:p>
        </p:txBody>
      </p:sp>
      <p:sp>
        <p:nvSpPr>
          <p:cNvPr id="73" name="TextBox 72"/>
          <p:cNvSpPr txBox="1"/>
          <p:nvPr/>
        </p:nvSpPr>
        <p:spPr>
          <a:xfrm>
            <a:off x="4437475" y="6319440"/>
            <a:ext cx="569387" cy="169277"/>
          </a:xfrm>
          <a:prstGeom prst="rect">
            <a:avLst/>
          </a:prstGeom>
          <a:noFill/>
        </p:spPr>
        <p:txBody>
          <a:bodyPr wrap="none" rtlCol="0">
            <a:spAutoFit/>
          </a:bodyPr>
          <a:lstStyle/>
          <a:p>
            <a:r>
              <a:rPr lang="en-IN" sz="500" b="1" dirty="0"/>
              <a:t>Niger-Congo</a:t>
            </a:r>
          </a:p>
        </p:txBody>
      </p:sp>
      <p:sp>
        <p:nvSpPr>
          <p:cNvPr id="74" name="TextBox 73"/>
          <p:cNvSpPr txBox="1"/>
          <p:nvPr/>
        </p:nvSpPr>
        <p:spPr>
          <a:xfrm>
            <a:off x="4437475" y="6424244"/>
            <a:ext cx="577402" cy="169277"/>
          </a:xfrm>
          <a:prstGeom prst="rect">
            <a:avLst/>
          </a:prstGeom>
          <a:noFill/>
        </p:spPr>
        <p:txBody>
          <a:bodyPr wrap="none" rtlCol="0">
            <a:spAutoFit/>
          </a:bodyPr>
          <a:lstStyle/>
          <a:p>
            <a:r>
              <a:rPr lang="en-IN" sz="500" b="1" dirty="0"/>
              <a:t>Nilo-Saharan</a:t>
            </a:r>
          </a:p>
        </p:txBody>
      </p:sp>
      <p:sp>
        <p:nvSpPr>
          <p:cNvPr id="75" name="TextBox 74"/>
          <p:cNvSpPr txBox="1"/>
          <p:nvPr/>
        </p:nvSpPr>
        <p:spPr>
          <a:xfrm>
            <a:off x="5020407" y="5878178"/>
            <a:ext cx="338554" cy="161583"/>
          </a:xfrm>
          <a:prstGeom prst="rect">
            <a:avLst/>
          </a:prstGeom>
          <a:noFill/>
        </p:spPr>
        <p:txBody>
          <a:bodyPr wrap="none" rtlCol="0">
            <a:spAutoFit/>
          </a:bodyPr>
          <a:lstStyle/>
          <a:p>
            <a:r>
              <a:rPr lang="en-IN" sz="450" b="1" dirty="0"/>
              <a:t>ZULU</a:t>
            </a:r>
          </a:p>
        </p:txBody>
      </p:sp>
      <p:sp>
        <p:nvSpPr>
          <p:cNvPr id="76" name="TextBox 75"/>
          <p:cNvSpPr txBox="1"/>
          <p:nvPr/>
        </p:nvSpPr>
        <p:spPr>
          <a:xfrm>
            <a:off x="5224978" y="5868654"/>
            <a:ext cx="785793" cy="323165"/>
          </a:xfrm>
          <a:prstGeom prst="rect">
            <a:avLst/>
          </a:prstGeom>
          <a:noFill/>
        </p:spPr>
        <p:txBody>
          <a:bodyPr wrap="none" rtlCol="0">
            <a:spAutoFit/>
          </a:bodyPr>
          <a:lstStyle/>
          <a:p>
            <a:r>
              <a:rPr lang="en-US" sz="500" b="1" dirty="0"/>
              <a:t>Labeled languages</a:t>
            </a:r>
          </a:p>
          <a:p>
            <a:r>
              <a:rPr lang="en-US" sz="500" b="1" dirty="0"/>
              <a:t>are spoken by more</a:t>
            </a:r>
          </a:p>
          <a:p>
            <a:r>
              <a:rPr lang="en-US" sz="500" b="1" dirty="0"/>
              <a:t>than 5 million</a:t>
            </a:r>
            <a:endParaRPr lang="en-IN" sz="500" b="1" dirty="0"/>
          </a:p>
        </p:txBody>
      </p:sp>
      <p:sp>
        <p:nvSpPr>
          <p:cNvPr id="77" name="TextBox 76"/>
          <p:cNvSpPr txBox="1"/>
          <p:nvPr/>
        </p:nvSpPr>
        <p:spPr>
          <a:xfrm>
            <a:off x="3705836" y="3797099"/>
            <a:ext cx="338554" cy="161583"/>
          </a:xfrm>
          <a:prstGeom prst="rect">
            <a:avLst/>
          </a:prstGeom>
          <a:noFill/>
        </p:spPr>
        <p:txBody>
          <a:bodyPr wrap="none" rtlCol="0">
            <a:spAutoFit/>
          </a:bodyPr>
          <a:lstStyle/>
          <a:p>
            <a:r>
              <a:rPr lang="en-IN" sz="450" b="1" dirty="0">
                <a:solidFill>
                  <a:schemeClr val="tx1"/>
                </a:solidFill>
                <a:effectLst>
                  <a:glow rad="63500">
                    <a:schemeClr val="bg1">
                      <a:alpha val="64000"/>
                    </a:schemeClr>
                  </a:glow>
                </a:effectLst>
              </a:rPr>
              <a:t>FULA</a:t>
            </a:r>
          </a:p>
        </p:txBody>
      </p:sp>
      <p:sp>
        <p:nvSpPr>
          <p:cNvPr id="78" name="TextBox 77"/>
          <p:cNvSpPr txBox="1"/>
          <p:nvPr/>
        </p:nvSpPr>
        <p:spPr>
          <a:xfrm>
            <a:off x="3705836" y="3947501"/>
            <a:ext cx="351378" cy="161583"/>
          </a:xfrm>
          <a:prstGeom prst="rect">
            <a:avLst/>
          </a:prstGeom>
          <a:noFill/>
        </p:spPr>
        <p:txBody>
          <a:bodyPr wrap="none" rtlCol="0">
            <a:spAutoFit/>
          </a:bodyPr>
          <a:lstStyle/>
          <a:p>
            <a:r>
              <a:rPr lang="en-IN" sz="450" b="1" dirty="0">
                <a:solidFill>
                  <a:schemeClr val="tx1"/>
                </a:solidFill>
                <a:effectLst>
                  <a:glow rad="63500">
                    <a:schemeClr val="bg1">
                      <a:alpha val="64000"/>
                    </a:schemeClr>
                  </a:glow>
                </a:effectLst>
              </a:rPr>
              <a:t>AKAN</a:t>
            </a:r>
          </a:p>
        </p:txBody>
      </p:sp>
      <p:sp>
        <p:nvSpPr>
          <p:cNvPr id="79" name="TextBox 78"/>
          <p:cNvSpPr txBox="1"/>
          <p:nvPr/>
        </p:nvSpPr>
        <p:spPr>
          <a:xfrm>
            <a:off x="3857209" y="3999034"/>
            <a:ext cx="434734" cy="161583"/>
          </a:xfrm>
          <a:prstGeom prst="rect">
            <a:avLst/>
          </a:prstGeom>
          <a:noFill/>
        </p:spPr>
        <p:txBody>
          <a:bodyPr wrap="none" rtlCol="0">
            <a:spAutoFit/>
          </a:bodyPr>
          <a:lstStyle/>
          <a:p>
            <a:r>
              <a:rPr lang="en-IN" sz="450" b="1" dirty="0">
                <a:solidFill>
                  <a:schemeClr val="tx1"/>
                </a:solidFill>
                <a:effectLst>
                  <a:glow rad="63500">
                    <a:schemeClr val="bg1">
                      <a:alpha val="64000"/>
                    </a:schemeClr>
                  </a:glow>
                </a:effectLst>
              </a:rPr>
              <a:t>YORUBA</a:t>
            </a:r>
          </a:p>
        </p:txBody>
      </p:sp>
      <p:sp>
        <p:nvSpPr>
          <p:cNvPr id="80" name="TextBox 79"/>
          <p:cNvSpPr txBox="1"/>
          <p:nvPr/>
        </p:nvSpPr>
        <p:spPr>
          <a:xfrm>
            <a:off x="4037464" y="3934237"/>
            <a:ext cx="332142" cy="161583"/>
          </a:xfrm>
          <a:prstGeom prst="rect">
            <a:avLst/>
          </a:prstGeom>
          <a:noFill/>
        </p:spPr>
        <p:txBody>
          <a:bodyPr wrap="none" rtlCol="0">
            <a:spAutoFit/>
          </a:bodyPr>
          <a:lstStyle/>
          <a:p>
            <a:r>
              <a:rPr lang="en-IN" sz="450" b="1" dirty="0">
                <a:solidFill>
                  <a:schemeClr val="tx1"/>
                </a:solidFill>
                <a:effectLst>
                  <a:glow rad="63500">
                    <a:schemeClr val="bg1">
                      <a:alpha val="64000"/>
                    </a:schemeClr>
                  </a:glow>
                </a:effectLst>
              </a:rPr>
              <a:t>IGBO</a:t>
            </a:r>
          </a:p>
        </p:txBody>
      </p:sp>
      <p:sp>
        <p:nvSpPr>
          <p:cNvPr id="81" name="TextBox 80"/>
          <p:cNvSpPr txBox="1"/>
          <p:nvPr/>
        </p:nvSpPr>
        <p:spPr>
          <a:xfrm>
            <a:off x="3999910" y="3744604"/>
            <a:ext cx="389850" cy="161583"/>
          </a:xfrm>
          <a:prstGeom prst="rect">
            <a:avLst/>
          </a:prstGeom>
          <a:noFill/>
        </p:spPr>
        <p:txBody>
          <a:bodyPr wrap="none" rtlCol="0">
            <a:spAutoFit/>
          </a:bodyPr>
          <a:lstStyle/>
          <a:p>
            <a:r>
              <a:rPr lang="en-IN" sz="450" b="1" dirty="0">
                <a:solidFill>
                  <a:schemeClr val="tx1"/>
                </a:solidFill>
                <a:effectLst>
                  <a:glow rad="63500">
                    <a:schemeClr val="bg1">
                      <a:alpha val="64000"/>
                    </a:schemeClr>
                  </a:glow>
                </a:effectLst>
              </a:rPr>
              <a:t>HAUSA</a:t>
            </a:r>
          </a:p>
        </p:txBody>
      </p:sp>
    </p:spTree>
    <p:extLst>
      <p:ext uri="{BB962C8B-B14F-4D97-AF65-F5344CB8AC3E}">
        <p14:creationId xmlns:p14="http://schemas.microsoft.com/office/powerpoint/2010/main" val="24796735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780A0-BD39-4A9E-906A-ED44A3A9CF54}"/>
              </a:ext>
            </a:extLst>
          </p:cNvPr>
          <p:cNvSpPr>
            <a:spLocks noGrp="1"/>
          </p:cNvSpPr>
          <p:nvPr>
            <p:ph type="title"/>
          </p:nvPr>
        </p:nvSpPr>
        <p:spPr/>
        <p:txBody>
          <a:bodyPr/>
          <a:lstStyle/>
          <a:p>
            <a:r>
              <a:rPr lang="en-US" altLang="en-US" sz="3400" dirty="0"/>
              <a:t>Key Issue 2: Why Do Languages Diffuse?</a:t>
            </a:r>
            <a:endParaRPr lang="en-US" sz="3400" dirty="0"/>
          </a:p>
        </p:txBody>
      </p:sp>
      <p:sp>
        <p:nvSpPr>
          <p:cNvPr id="3" name="Content Placeholder 2">
            <a:extLst>
              <a:ext uri="{FF2B5EF4-FFF2-40B4-BE49-F238E27FC236}">
                <a16:creationId xmlns:a16="http://schemas.microsoft.com/office/drawing/2014/main" id="{8EBB5D5B-E553-4FB9-A469-0E3EB4A13D31}"/>
              </a:ext>
            </a:extLst>
          </p:cNvPr>
          <p:cNvSpPr>
            <a:spLocks noGrp="1"/>
          </p:cNvSpPr>
          <p:nvPr>
            <p:ph sz="quarter" idx="13"/>
          </p:nvPr>
        </p:nvSpPr>
        <p:spPr/>
        <p:txBody>
          <a:bodyPr/>
          <a:lstStyle/>
          <a:p>
            <a:pPr marL="0" indent="-1737360">
              <a:spcBef>
                <a:spcPts val="600"/>
              </a:spcBef>
              <a:spcAft>
                <a:spcPts val="1200"/>
              </a:spcAft>
              <a:buFontTx/>
              <a:buNone/>
            </a:pPr>
            <a:r>
              <a:rPr lang="en-US" altLang="en-US" b="1" dirty="0">
                <a:solidFill>
                  <a:srgbClr val="007FA3"/>
                </a:solidFill>
              </a:rPr>
              <a:t>5.2.1</a:t>
            </a:r>
            <a:r>
              <a:rPr lang="en-US" altLang="en-US" b="1" dirty="0"/>
              <a:t> </a:t>
            </a:r>
            <a:r>
              <a:rPr lang="en-US" altLang="en-US" dirty="0"/>
              <a:t>Origin </a:t>
            </a:r>
            <a:r>
              <a:rPr lang="en-US" altLang="en-US" dirty="0" smtClean="0"/>
              <a:t>and </a:t>
            </a:r>
            <a:r>
              <a:rPr lang="en-US" altLang="en-US" dirty="0"/>
              <a:t>Distribution of </a:t>
            </a:r>
            <a:r>
              <a:rPr lang="en-US" altLang="en-US" dirty="0" smtClean="0"/>
              <a:t>Indo-European </a:t>
            </a:r>
            <a:r>
              <a:rPr lang="en-US" altLang="en-US" dirty="0"/>
              <a:t>Languages</a:t>
            </a:r>
          </a:p>
          <a:p>
            <a:pPr marL="0" indent="-1737360">
              <a:spcBef>
                <a:spcPts val="600"/>
              </a:spcBef>
              <a:spcAft>
                <a:spcPts val="1200"/>
              </a:spcAft>
              <a:buFontTx/>
              <a:buNone/>
            </a:pPr>
            <a:r>
              <a:rPr lang="en-US" altLang="en-US" b="1" dirty="0">
                <a:solidFill>
                  <a:srgbClr val="007FA3"/>
                </a:solidFill>
              </a:rPr>
              <a:t>5.2.2</a:t>
            </a:r>
            <a:r>
              <a:rPr lang="en-US" altLang="en-US" b="1" dirty="0"/>
              <a:t> </a:t>
            </a:r>
            <a:r>
              <a:rPr lang="en-US" altLang="en-US" dirty="0"/>
              <a:t>Origin </a:t>
            </a:r>
            <a:r>
              <a:rPr lang="en-US" altLang="en-US" dirty="0" smtClean="0"/>
              <a:t>and </a:t>
            </a:r>
            <a:r>
              <a:rPr lang="en-US" altLang="en-US" dirty="0"/>
              <a:t>Diffusion of English</a:t>
            </a:r>
          </a:p>
          <a:p>
            <a:pPr marL="0" indent="-1737360">
              <a:spcBef>
                <a:spcPts val="600"/>
              </a:spcBef>
              <a:spcAft>
                <a:spcPts val="1200"/>
              </a:spcAft>
              <a:buNone/>
            </a:pPr>
            <a:r>
              <a:rPr lang="en-US" altLang="en-US" b="1" dirty="0">
                <a:solidFill>
                  <a:srgbClr val="007FA3"/>
                </a:solidFill>
              </a:rPr>
              <a:t>5.2.3</a:t>
            </a:r>
            <a:r>
              <a:rPr lang="en-US" altLang="en-US" b="1" dirty="0"/>
              <a:t> </a:t>
            </a:r>
            <a:r>
              <a:rPr lang="en-US" altLang="en-US" dirty="0"/>
              <a:t>Sharing Languages</a:t>
            </a:r>
          </a:p>
        </p:txBody>
      </p:sp>
    </p:spTree>
    <p:extLst>
      <p:ext uri="{BB962C8B-B14F-4D97-AF65-F5344CB8AC3E}">
        <p14:creationId xmlns:p14="http://schemas.microsoft.com/office/powerpoint/2010/main" val="33624393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96B8D-AEE4-4CD1-A9B2-9B709D4158CA}"/>
              </a:ext>
            </a:extLst>
          </p:cNvPr>
          <p:cNvSpPr>
            <a:spLocks noGrp="1"/>
          </p:cNvSpPr>
          <p:nvPr>
            <p:ph type="title"/>
          </p:nvPr>
        </p:nvSpPr>
        <p:spPr/>
        <p:txBody>
          <a:bodyPr/>
          <a:lstStyle/>
          <a:p>
            <a:r>
              <a:rPr lang="en-US" altLang="en-US" sz="3400" dirty="0"/>
              <a:t>5.2.1 Origin </a:t>
            </a:r>
            <a:r>
              <a:rPr lang="en-US" altLang="en-US" sz="3400" dirty="0" smtClean="0"/>
              <a:t>and </a:t>
            </a:r>
            <a:r>
              <a:rPr lang="en-US" altLang="en-US" sz="3400" dirty="0"/>
              <a:t>Diffusion of Indo-European Languages </a:t>
            </a:r>
            <a:r>
              <a:rPr lang="en-US" altLang="en-US" sz="2000" b="0" dirty="0"/>
              <a:t>(1 of 3)</a:t>
            </a:r>
            <a:endParaRPr lang="en-US" sz="2000" b="0" dirty="0"/>
          </a:p>
        </p:txBody>
      </p:sp>
      <p:sp>
        <p:nvSpPr>
          <p:cNvPr id="3" name="Content Placeholder 2">
            <a:extLst>
              <a:ext uri="{FF2B5EF4-FFF2-40B4-BE49-F238E27FC236}">
                <a16:creationId xmlns:a16="http://schemas.microsoft.com/office/drawing/2014/main" id="{0E64706D-0300-4778-AB15-3DB9D3D6D3FD}"/>
              </a:ext>
            </a:extLst>
          </p:cNvPr>
          <p:cNvSpPr>
            <a:spLocks noGrp="1"/>
          </p:cNvSpPr>
          <p:nvPr>
            <p:ph sz="quarter" idx="13"/>
          </p:nvPr>
        </p:nvSpPr>
        <p:spPr>
          <a:xfrm>
            <a:off x="457200" y="1556326"/>
            <a:ext cx="8116784" cy="4434275"/>
          </a:xfrm>
        </p:spPr>
        <p:txBody>
          <a:bodyPr/>
          <a:lstStyle/>
          <a:p>
            <a:r>
              <a:rPr lang="en-US" altLang="en-US" dirty="0"/>
              <a:t>Linguists suspect the earliest speakers lived inland near the Europe/Asia boundary</a:t>
            </a:r>
          </a:p>
          <a:p>
            <a:r>
              <a:rPr lang="en-US" altLang="en-US" dirty="0"/>
              <a:t>Two theories:</a:t>
            </a:r>
          </a:p>
          <a:p>
            <a:pPr marL="740664" lvl="1" indent="-429768">
              <a:buFont typeface="+mj-lt"/>
              <a:buAutoNum type="arabicPeriod"/>
            </a:pPr>
            <a:r>
              <a:rPr lang="en-US" altLang="en-US" dirty="0"/>
              <a:t>Nomadic Warrior—Kurgan peoples from what is present-day southern Russia established military superiority with horses and spread their languages into Europe and South Asia</a:t>
            </a:r>
          </a:p>
          <a:p>
            <a:pPr marL="740664" lvl="1" indent="-429768">
              <a:buFont typeface="+mj-lt"/>
              <a:buAutoNum type="arabicPeriod"/>
            </a:pPr>
            <a:r>
              <a:rPr lang="en-US" altLang="en-US" dirty="0"/>
              <a:t>Sedentary Farmer—Peoples from Anatolia, via their agricultural innovations, spread their languages into Europe and South Asia</a:t>
            </a:r>
          </a:p>
        </p:txBody>
      </p:sp>
    </p:spTree>
    <p:extLst>
      <p:ext uri="{BB962C8B-B14F-4D97-AF65-F5344CB8AC3E}">
        <p14:creationId xmlns:p14="http://schemas.microsoft.com/office/powerpoint/2010/main" val="4561676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150" y="2745610"/>
            <a:ext cx="6432099" cy="3680590"/>
          </a:xfrm>
          <a:prstGeom prst="rect">
            <a:avLst/>
          </a:prstGeom>
        </p:spPr>
      </p:pic>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p:txBody>
          <a:bodyPr/>
          <a:lstStyle/>
          <a:p>
            <a:r>
              <a:rPr lang="en-US" altLang="en-US" sz="3400" dirty="0"/>
              <a:t>5.2.1 Origin </a:t>
            </a:r>
            <a:r>
              <a:rPr lang="en-US" altLang="en-US" sz="3400" dirty="0" smtClean="0"/>
              <a:t>and </a:t>
            </a:r>
            <a:r>
              <a:rPr lang="en-US" altLang="en-US" sz="3400" dirty="0"/>
              <a:t>Diffusion of Indo-European Languages </a:t>
            </a:r>
            <a:r>
              <a:rPr lang="en-US" altLang="en-US" sz="2000" b="0" dirty="0"/>
              <a:t>(2 of 3)</a:t>
            </a:r>
            <a:endParaRPr lang="en-US" sz="2000" b="0" dirty="0"/>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a:xfrm>
            <a:off x="457200" y="1556326"/>
            <a:ext cx="8229600" cy="1163427"/>
          </a:xfrm>
        </p:spPr>
        <p:txBody>
          <a:bodyPr/>
          <a:lstStyle/>
          <a:p>
            <a:pPr marL="432" indent="0">
              <a:buNone/>
            </a:pPr>
            <a:r>
              <a:rPr lang="en-US" b="1" dirty="0"/>
              <a:t>Figure 5-16: </a:t>
            </a:r>
            <a:r>
              <a:rPr lang="en-US" dirty="0"/>
              <a:t>The nomadic warrior theory proposes a group known as the Kurgans were the original speakers of an </a:t>
            </a:r>
            <a:r>
              <a:rPr lang="en-US" dirty="0" smtClean="0"/>
              <a:t/>
            </a:r>
            <a:br>
              <a:rPr lang="en-US" dirty="0" smtClean="0"/>
            </a:br>
            <a:r>
              <a:rPr lang="en-US" dirty="0" smtClean="0"/>
              <a:t>Indo-European </a:t>
            </a:r>
            <a:r>
              <a:rPr lang="en-US" dirty="0"/>
              <a:t>language.</a:t>
            </a:r>
          </a:p>
        </p:txBody>
      </p:sp>
      <p:sp>
        <p:nvSpPr>
          <p:cNvPr id="7" name="TextBox 6"/>
          <p:cNvSpPr txBox="1"/>
          <p:nvPr/>
        </p:nvSpPr>
        <p:spPr>
          <a:xfrm>
            <a:off x="1334101" y="6006255"/>
            <a:ext cx="227948" cy="184666"/>
          </a:xfrm>
          <a:prstGeom prst="rect">
            <a:avLst/>
          </a:prstGeom>
          <a:noFill/>
        </p:spPr>
        <p:txBody>
          <a:bodyPr wrap="none" rtlCol="0">
            <a:spAutoFit/>
          </a:bodyPr>
          <a:lstStyle/>
          <a:p>
            <a:r>
              <a:rPr lang="en-IN" sz="600" b="1" dirty="0" smtClean="0"/>
              <a:t>0</a:t>
            </a:r>
            <a:endParaRPr lang="en-IN" sz="600" b="1" dirty="0"/>
          </a:p>
        </p:txBody>
      </p:sp>
      <p:sp>
        <p:nvSpPr>
          <p:cNvPr id="8" name="TextBox 7"/>
          <p:cNvSpPr txBox="1"/>
          <p:nvPr/>
        </p:nvSpPr>
        <p:spPr>
          <a:xfrm>
            <a:off x="1824703" y="6003773"/>
            <a:ext cx="314510" cy="184666"/>
          </a:xfrm>
          <a:prstGeom prst="rect">
            <a:avLst/>
          </a:prstGeom>
          <a:noFill/>
        </p:spPr>
        <p:txBody>
          <a:bodyPr wrap="none" rtlCol="0">
            <a:spAutoFit/>
          </a:bodyPr>
          <a:lstStyle/>
          <a:p>
            <a:r>
              <a:rPr lang="en-IN" sz="600" b="1" dirty="0" smtClean="0"/>
              <a:t>500</a:t>
            </a:r>
            <a:endParaRPr lang="en-IN" sz="600" b="1" dirty="0"/>
          </a:p>
        </p:txBody>
      </p:sp>
      <p:sp>
        <p:nvSpPr>
          <p:cNvPr id="9" name="TextBox 8"/>
          <p:cNvSpPr txBox="1"/>
          <p:nvPr/>
        </p:nvSpPr>
        <p:spPr>
          <a:xfrm>
            <a:off x="2332210" y="6005286"/>
            <a:ext cx="591829" cy="184666"/>
          </a:xfrm>
          <a:prstGeom prst="rect">
            <a:avLst/>
          </a:prstGeom>
          <a:noFill/>
        </p:spPr>
        <p:txBody>
          <a:bodyPr wrap="none" rtlCol="0">
            <a:spAutoFit/>
          </a:bodyPr>
          <a:lstStyle/>
          <a:p>
            <a:r>
              <a:rPr lang="en-IN" sz="600" b="1" dirty="0"/>
              <a:t>1,000 Miles</a:t>
            </a:r>
          </a:p>
        </p:txBody>
      </p:sp>
      <p:sp>
        <p:nvSpPr>
          <p:cNvPr id="10" name="TextBox 9"/>
          <p:cNvSpPr txBox="1"/>
          <p:nvPr/>
        </p:nvSpPr>
        <p:spPr>
          <a:xfrm>
            <a:off x="1924758" y="6180426"/>
            <a:ext cx="798617" cy="184666"/>
          </a:xfrm>
          <a:prstGeom prst="rect">
            <a:avLst/>
          </a:prstGeom>
          <a:noFill/>
        </p:spPr>
        <p:txBody>
          <a:bodyPr wrap="none" rtlCol="0">
            <a:spAutoFit/>
          </a:bodyPr>
          <a:lstStyle/>
          <a:p>
            <a:r>
              <a:rPr lang="en-IN" sz="600" b="1" dirty="0"/>
              <a:t>1,000 </a:t>
            </a:r>
            <a:r>
              <a:rPr lang="en-IN" sz="600" b="1" dirty="0" err="1"/>
              <a:t>Kilometers</a:t>
            </a:r>
            <a:endParaRPr lang="en-IN" sz="600" b="1" dirty="0"/>
          </a:p>
        </p:txBody>
      </p:sp>
      <p:sp>
        <p:nvSpPr>
          <p:cNvPr id="11" name="TextBox 10"/>
          <p:cNvSpPr txBox="1"/>
          <p:nvPr/>
        </p:nvSpPr>
        <p:spPr>
          <a:xfrm>
            <a:off x="1624537" y="6181302"/>
            <a:ext cx="314510" cy="184666"/>
          </a:xfrm>
          <a:prstGeom prst="rect">
            <a:avLst/>
          </a:prstGeom>
          <a:noFill/>
        </p:spPr>
        <p:txBody>
          <a:bodyPr wrap="none" rtlCol="0">
            <a:spAutoFit/>
          </a:bodyPr>
          <a:lstStyle/>
          <a:p>
            <a:r>
              <a:rPr lang="en-IN" sz="600" b="1" dirty="0" smtClean="0"/>
              <a:t>500</a:t>
            </a:r>
            <a:endParaRPr lang="en-IN" sz="600" b="1" dirty="0"/>
          </a:p>
        </p:txBody>
      </p:sp>
      <p:sp>
        <p:nvSpPr>
          <p:cNvPr id="12" name="TextBox 11"/>
          <p:cNvSpPr txBox="1"/>
          <p:nvPr/>
        </p:nvSpPr>
        <p:spPr>
          <a:xfrm>
            <a:off x="1317207" y="6181302"/>
            <a:ext cx="227948" cy="184666"/>
          </a:xfrm>
          <a:prstGeom prst="rect">
            <a:avLst/>
          </a:prstGeom>
          <a:noFill/>
        </p:spPr>
        <p:txBody>
          <a:bodyPr wrap="none" rtlCol="0">
            <a:spAutoFit/>
          </a:bodyPr>
          <a:lstStyle/>
          <a:p>
            <a:r>
              <a:rPr lang="en-IN" sz="600" b="1" dirty="0" smtClean="0"/>
              <a:t>0</a:t>
            </a:r>
            <a:endParaRPr lang="en-IN" sz="600" b="1" dirty="0"/>
          </a:p>
        </p:txBody>
      </p:sp>
      <p:sp>
        <p:nvSpPr>
          <p:cNvPr id="5" name="TextBox 4"/>
          <p:cNvSpPr txBox="1"/>
          <p:nvPr/>
        </p:nvSpPr>
        <p:spPr>
          <a:xfrm>
            <a:off x="4076699" y="4424362"/>
            <a:ext cx="679994" cy="430887"/>
          </a:xfrm>
          <a:prstGeom prst="rect">
            <a:avLst/>
          </a:prstGeom>
          <a:noFill/>
        </p:spPr>
        <p:txBody>
          <a:bodyPr wrap="none" rtlCol="0">
            <a:spAutoFit/>
          </a:bodyPr>
          <a:lstStyle/>
          <a:p>
            <a:pPr algn="ctr"/>
            <a:r>
              <a:rPr lang="en-IN" sz="1100" b="1" i="1" dirty="0">
                <a:effectLst>
                  <a:glow rad="50800">
                    <a:schemeClr val="bg1">
                      <a:alpha val="92000"/>
                    </a:schemeClr>
                  </a:glow>
                </a:effectLst>
              </a:rPr>
              <a:t>Kurgan</a:t>
            </a:r>
          </a:p>
          <a:p>
            <a:pPr algn="ctr"/>
            <a:r>
              <a:rPr lang="en-IN" sz="1100" b="1" i="1" dirty="0">
                <a:effectLst>
                  <a:glow rad="50800">
                    <a:schemeClr val="bg1">
                      <a:alpha val="92000"/>
                    </a:schemeClr>
                  </a:glow>
                </a:effectLst>
              </a:rPr>
              <a:t>hearth</a:t>
            </a:r>
          </a:p>
        </p:txBody>
      </p:sp>
      <p:sp>
        <p:nvSpPr>
          <p:cNvPr id="13" name="TextBox 12"/>
          <p:cNvSpPr txBox="1"/>
          <p:nvPr/>
        </p:nvSpPr>
        <p:spPr>
          <a:xfrm rot="800662">
            <a:off x="2471914" y="5569939"/>
            <a:ext cx="1659358" cy="275334"/>
          </a:xfrm>
          <a:prstGeom prst="rect">
            <a:avLst/>
          </a:prstGeom>
          <a:noFill/>
        </p:spPr>
        <p:txBody>
          <a:bodyPr wrap="none" rtlCol="0">
            <a:prstTxWarp prst="textArchDown">
              <a:avLst/>
            </a:prstTxWarp>
            <a:spAutoFit/>
          </a:bodyPr>
          <a:lstStyle/>
          <a:p>
            <a:pPr algn="ctr"/>
            <a:r>
              <a:rPr lang="en-IN" sz="1200" b="1" dirty="0">
                <a:solidFill>
                  <a:srgbClr val="06A7E7"/>
                </a:solidFill>
              </a:rPr>
              <a:t>Mediterranean Sea</a:t>
            </a:r>
          </a:p>
        </p:txBody>
      </p:sp>
      <p:sp>
        <p:nvSpPr>
          <p:cNvPr id="14" name="TextBox 13"/>
          <p:cNvSpPr txBox="1"/>
          <p:nvPr/>
        </p:nvSpPr>
        <p:spPr>
          <a:xfrm>
            <a:off x="3652108" y="5085312"/>
            <a:ext cx="729687" cy="230832"/>
          </a:xfrm>
          <a:prstGeom prst="rect">
            <a:avLst/>
          </a:prstGeom>
          <a:noFill/>
        </p:spPr>
        <p:txBody>
          <a:bodyPr wrap="none" rtlCol="0">
            <a:spAutoFit/>
          </a:bodyPr>
          <a:lstStyle/>
          <a:p>
            <a:r>
              <a:rPr lang="en-IN" sz="900" b="1" i="1" dirty="0">
                <a:solidFill>
                  <a:srgbClr val="06A7E7"/>
                </a:solidFill>
              </a:rPr>
              <a:t>Black Sea</a:t>
            </a:r>
          </a:p>
        </p:txBody>
      </p:sp>
      <p:sp>
        <p:nvSpPr>
          <p:cNvPr id="15" name="TextBox 14"/>
          <p:cNvSpPr txBox="1"/>
          <p:nvPr/>
        </p:nvSpPr>
        <p:spPr>
          <a:xfrm>
            <a:off x="5835310" y="6210786"/>
            <a:ext cx="851515" cy="230832"/>
          </a:xfrm>
          <a:prstGeom prst="rect">
            <a:avLst/>
          </a:prstGeom>
          <a:noFill/>
        </p:spPr>
        <p:txBody>
          <a:bodyPr wrap="none" rtlCol="0">
            <a:spAutoFit/>
          </a:bodyPr>
          <a:lstStyle/>
          <a:p>
            <a:r>
              <a:rPr lang="en-IN" sz="900" b="1" i="1" dirty="0">
                <a:solidFill>
                  <a:srgbClr val="06A7E7"/>
                </a:solidFill>
              </a:rPr>
              <a:t>Arabian Sea</a:t>
            </a:r>
          </a:p>
        </p:txBody>
      </p:sp>
      <p:sp>
        <p:nvSpPr>
          <p:cNvPr id="16" name="TextBox 15"/>
          <p:cNvSpPr txBox="1"/>
          <p:nvPr/>
        </p:nvSpPr>
        <p:spPr>
          <a:xfrm rot="3609798">
            <a:off x="4393715" y="5125900"/>
            <a:ext cx="870751" cy="230832"/>
          </a:xfrm>
          <a:prstGeom prst="rect">
            <a:avLst/>
          </a:prstGeom>
          <a:noFill/>
        </p:spPr>
        <p:txBody>
          <a:bodyPr wrap="none" rtlCol="0">
            <a:prstTxWarp prst="textArchUp">
              <a:avLst/>
            </a:prstTxWarp>
            <a:spAutoFit/>
          </a:bodyPr>
          <a:lstStyle/>
          <a:p>
            <a:pPr algn="ctr"/>
            <a:r>
              <a:rPr lang="en-IN" sz="800" b="1" i="1" dirty="0">
                <a:solidFill>
                  <a:srgbClr val="06A7E7"/>
                </a:solidFill>
              </a:rPr>
              <a:t>Caspian Sea</a:t>
            </a:r>
          </a:p>
        </p:txBody>
      </p:sp>
      <p:sp>
        <p:nvSpPr>
          <p:cNvPr id="17" name="TextBox 16"/>
          <p:cNvSpPr txBox="1"/>
          <p:nvPr/>
        </p:nvSpPr>
        <p:spPr>
          <a:xfrm>
            <a:off x="5306769" y="2899711"/>
            <a:ext cx="1140056" cy="230832"/>
          </a:xfrm>
          <a:prstGeom prst="rect">
            <a:avLst/>
          </a:prstGeom>
          <a:noFill/>
        </p:spPr>
        <p:txBody>
          <a:bodyPr wrap="none" rtlCol="0">
            <a:spAutoFit/>
          </a:bodyPr>
          <a:lstStyle/>
          <a:p>
            <a:r>
              <a:rPr lang="en-IN" sz="900" b="1" dirty="0">
                <a:latin typeface="Arial Black" panose="020B0A04020102020204" pitchFamily="34" charset="0"/>
              </a:rPr>
              <a:t>Area infiltrated</a:t>
            </a:r>
          </a:p>
        </p:txBody>
      </p:sp>
      <p:sp>
        <p:nvSpPr>
          <p:cNvPr id="18" name="TextBox 17"/>
          <p:cNvSpPr txBox="1"/>
          <p:nvPr/>
        </p:nvSpPr>
        <p:spPr>
          <a:xfrm>
            <a:off x="5580616" y="3123983"/>
            <a:ext cx="1114408" cy="223138"/>
          </a:xfrm>
          <a:prstGeom prst="rect">
            <a:avLst/>
          </a:prstGeom>
          <a:noFill/>
        </p:spPr>
        <p:txBody>
          <a:bodyPr wrap="none" rtlCol="0">
            <a:spAutoFit/>
          </a:bodyPr>
          <a:lstStyle/>
          <a:p>
            <a:r>
              <a:rPr lang="en-IN" sz="850" b="1" dirty="0"/>
              <a:t>before 1000 B.C.E</a:t>
            </a:r>
          </a:p>
        </p:txBody>
      </p:sp>
      <p:sp>
        <p:nvSpPr>
          <p:cNvPr id="19" name="TextBox 18"/>
          <p:cNvSpPr txBox="1"/>
          <p:nvPr/>
        </p:nvSpPr>
        <p:spPr>
          <a:xfrm>
            <a:off x="5580616" y="3332188"/>
            <a:ext cx="1016625" cy="223138"/>
          </a:xfrm>
          <a:prstGeom prst="rect">
            <a:avLst/>
          </a:prstGeom>
          <a:noFill/>
        </p:spPr>
        <p:txBody>
          <a:bodyPr wrap="none" rtlCol="0">
            <a:spAutoFit/>
          </a:bodyPr>
          <a:lstStyle/>
          <a:p>
            <a:r>
              <a:rPr lang="en-IN" sz="850" b="1" dirty="0"/>
              <a:t>after 1000 B.C.E</a:t>
            </a:r>
          </a:p>
        </p:txBody>
      </p:sp>
      <p:sp>
        <p:nvSpPr>
          <p:cNvPr id="20" name="TextBox 19"/>
          <p:cNvSpPr txBox="1"/>
          <p:nvPr/>
        </p:nvSpPr>
        <p:spPr>
          <a:xfrm>
            <a:off x="6906071" y="3128470"/>
            <a:ext cx="678391" cy="353943"/>
          </a:xfrm>
          <a:prstGeom prst="rect">
            <a:avLst/>
          </a:prstGeom>
          <a:noFill/>
        </p:spPr>
        <p:txBody>
          <a:bodyPr wrap="none" rtlCol="0">
            <a:spAutoFit/>
          </a:bodyPr>
          <a:lstStyle/>
          <a:p>
            <a:r>
              <a:rPr lang="en-IN" sz="850" b="1" dirty="0"/>
              <a:t>Migration</a:t>
            </a:r>
          </a:p>
          <a:p>
            <a:r>
              <a:rPr lang="en-IN" sz="850" b="1" dirty="0"/>
              <a:t>route</a:t>
            </a:r>
          </a:p>
        </p:txBody>
      </p:sp>
      <p:sp>
        <p:nvSpPr>
          <p:cNvPr id="21" name="TextBox 20"/>
          <p:cNvSpPr txBox="1"/>
          <p:nvPr/>
        </p:nvSpPr>
        <p:spPr>
          <a:xfrm>
            <a:off x="5286823" y="3493282"/>
            <a:ext cx="2400016" cy="215444"/>
          </a:xfrm>
          <a:prstGeom prst="rect">
            <a:avLst/>
          </a:prstGeom>
          <a:noFill/>
        </p:spPr>
        <p:txBody>
          <a:bodyPr wrap="none" rtlCol="0">
            <a:spAutoFit/>
          </a:bodyPr>
          <a:lstStyle/>
          <a:p>
            <a:r>
              <a:rPr lang="en-US" sz="800" b="1" dirty="0"/>
              <a:t>Present-day boundaries shown for reference.</a:t>
            </a:r>
            <a:endParaRPr lang="en-IN" sz="800" b="1" dirty="0"/>
          </a:p>
        </p:txBody>
      </p:sp>
      <p:sp>
        <p:nvSpPr>
          <p:cNvPr id="22" name="TextBox 21"/>
          <p:cNvSpPr txBox="1"/>
          <p:nvPr/>
        </p:nvSpPr>
        <p:spPr>
          <a:xfrm>
            <a:off x="1592529" y="3174033"/>
            <a:ext cx="954107" cy="461665"/>
          </a:xfrm>
          <a:prstGeom prst="rect">
            <a:avLst/>
          </a:prstGeom>
          <a:noFill/>
        </p:spPr>
        <p:txBody>
          <a:bodyPr wrap="none" rtlCol="0">
            <a:spAutoFit/>
          </a:bodyPr>
          <a:lstStyle/>
          <a:p>
            <a:pPr algn="ctr"/>
            <a:r>
              <a:rPr lang="en-IN" sz="1200" b="1" i="1" dirty="0">
                <a:solidFill>
                  <a:srgbClr val="06A7E7"/>
                </a:solidFill>
              </a:rPr>
              <a:t>ATLANTIC</a:t>
            </a:r>
          </a:p>
          <a:p>
            <a:pPr algn="ctr"/>
            <a:r>
              <a:rPr lang="en-IN" sz="1200" b="1" i="1" dirty="0">
                <a:solidFill>
                  <a:srgbClr val="06A7E7"/>
                </a:solidFill>
              </a:rPr>
              <a:t>OCEAN</a:t>
            </a:r>
          </a:p>
        </p:txBody>
      </p:sp>
      <p:sp>
        <p:nvSpPr>
          <p:cNvPr id="23" name="TextBox 22"/>
          <p:cNvSpPr txBox="1"/>
          <p:nvPr/>
        </p:nvSpPr>
        <p:spPr>
          <a:xfrm>
            <a:off x="1546038" y="4213345"/>
            <a:ext cx="280846" cy="230832"/>
          </a:xfrm>
          <a:prstGeom prst="rect">
            <a:avLst/>
          </a:prstGeom>
          <a:noFill/>
        </p:spPr>
        <p:txBody>
          <a:bodyPr wrap="none" rtlCol="0">
            <a:spAutoFit/>
          </a:bodyPr>
          <a:lstStyle/>
          <a:p>
            <a:r>
              <a:rPr lang="en-IN" sz="900" b="1" i="1" dirty="0" smtClean="0">
                <a:latin typeface="Arial Black" panose="020B0A04020102020204" pitchFamily="34" charset="0"/>
              </a:rPr>
              <a:t>N</a:t>
            </a:r>
            <a:endParaRPr lang="en-IN" sz="900" b="1" i="1" dirty="0">
              <a:latin typeface="Arial Black" panose="020B0A04020102020204" pitchFamily="34" charset="0"/>
            </a:endParaRPr>
          </a:p>
        </p:txBody>
      </p:sp>
    </p:spTree>
    <p:extLst>
      <p:ext uri="{BB962C8B-B14F-4D97-AF65-F5344CB8AC3E}">
        <p14:creationId xmlns:p14="http://schemas.microsoft.com/office/powerpoint/2010/main" val="19969916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793" y="2746258"/>
            <a:ext cx="6493786" cy="3695359"/>
          </a:xfrm>
          <a:prstGeom prst="rect">
            <a:avLst/>
          </a:prstGeom>
        </p:spPr>
      </p:pic>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p:txBody>
          <a:bodyPr/>
          <a:lstStyle/>
          <a:p>
            <a:r>
              <a:rPr lang="en-US" altLang="en-US" sz="3400" dirty="0"/>
              <a:t>5.2.1 Origin </a:t>
            </a:r>
            <a:r>
              <a:rPr lang="en-US" altLang="en-US" sz="3400" dirty="0" smtClean="0"/>
              <a:t>and </a:t>
            </a:r>
            <a:r>
              <a:rPr lang="en-US" altLang="en-US" sz="3400" dirty="0"/>
              <a:t>Diffusion of Indo-European Languages </a:t>
            </a:r>
            <a:r>
              <a:rPr lang="en-US" altLang="en-US" sz="2000" b="0" dirty="0"/>
              <a:t>(3 of 3)</a:t>
            </a:r>
            <a:endParaRPr lang="en-US" sz="2000" b="0" dirty="0"/>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a:xfrm>
            <a:off x="457200" y="1556326"/>
            <a:ext cx="8229600" cy="1128259"/>
          </a:xfrm>
        </p:spPr>
        <p:txBody>
          <a:bodyPr/>
          <a:lstStyle/>
          <a:p>
            <a:pPr marL="432" indent="0">
              <a:buNone/>
            </a:pPr>
            <a:r>
              <a:rPr lang="en-US" b="1" dirty="0"/>
              <a:t>Figure 5-17: </a:t>
            </a:r>
            <a:r>
              <a:rPr lang="en-US" dirty="0"/>
              <a:t>The sedentary farmer theory proposes original speakers of an Indo-European language were farmers from present-day Turkey.</a:t>
            </a:r>
          </a:p>
        </p:txBody>
      </p:sp>
      <p:sp>
        <p:nvSpPr>
          <p:cNvPr id="6" name="TextBox 5"/>
          <p:cNvSpPr txBox="1"/>
          <p:nvPr/>
        </p:nvSpPr>
        <p:spPr>
          <a:xfrm>
            <a:off x="1316130" y="6018161"/>
            <a:ext cx="227948" cy="184666"/>
          </a:xfrm>
          <a:prstGeom prst="rect">
            <a:avLst/>
          </a:prstGeom>
          <a:noFill/>
        </p:spPr>
        <p:txBody>
          <a:bodyPr wrap="none" rtlCol="0">
            <a:spAutoFit/>
          </a:bodyPr>
          <a:lstStyle/>
          <a:p>
            <a:r>
              <a:rPr lang="en-IN" sz="600" b="1" dirty="0" smtClean="0"/>
              <a:t>0</a:t>
            </a:r>
            <a:endParaRPr lang="en-IN" sz="600" b="1" dirty="0"/>
          </a:p>
        </p:txBody>
      </p:sp>
      <p:sp>
        <p:nvSpPr>
          <p:cNvPr id="8" name="TextBox 7"/>
          <p:cNvSpPr txBox="1"/>
          <p:nvPr/>
        </p:nvSpPr>
        <p:spPr>
          <a:xfrm>
            <a:off x="1822322" y="6015679"/>
            <a:ext cx="314510" cy="184666"/>
          </a:xfrm>
          <a:prstGeom prst="rect">
            <a:avLst/>
          </a:prstGeom>
          <a:noFill/>
        </p:spPr>
        <p:txBody>
          <a:bodyPr wrap="none" rtlCol="0">
            <a:spAutoFit/>
          </a:bodyPr>
          <a:lstStyle/>
          <a:p>
            <a:r>
              <a:rPr lang="en-IN" sz="600" b="1" dirty="0" smtClean="0"/>
              <a:t>500</a:t>
            </a:r>
            <a:endParaRPr lang="en-IN" sz="600" b="1" dirty="0"/>
          </a:p>
        </p:txBody>
      </p:sp>
      <p:sp>
        <p:nvSpPr>
          <p:cNvPr id="9" name="TextBox 8"/>
          <p:cNvSpPr txBox="1"/>
          <p:nvPr/>
        </p:nvSpPr>
        <p:spPr>
          <a:xfrm>
            <a:off x="2322686" y="6017192"/>
            <a:ext cx="591829" cy="184666"/>
          </a:xfrm>
          <a:prstGeom prst="rect">
            <a:avLst/>
          </a:prstGeom>
          <a:noFill/>
        </p:spPr>
        <p:txBody>
          <a:bodyPr wrap="none" rtlCol="0">
            <a:spAutoFit/>
          </a:bodyPr>
          <a:lstStyle/>
          <a:p>
            <a:r>
              <a:rPr lang="en-IN" sz="600" b="1" dirty="0"/>
              <a:t>1,000 Miles</a:t>
            </a:r>
          </a:p>
        </p:txBody>
      </p:sp>
      <p:sp>
        <p:nvSpPr>
          <p:cNvPr id="10" name="TextBox 9"/>
          <p:cNvSpPr txBox="1"/>
          <p:nvPr/>
        </p:nvSpPr>
        <p:spPr>
          <a:xfrm>
            <a:off x="1915234" y="6192332"/>
            <a:ext cx="798617" cy="184666"/>
          </a:xfrm>
          <a:prstGeom prst="rect">
            <a:avLst/>
          </a:prstGeom>
          <a:noFill/>
        </p:spPr>
        <p:txBody>
          <a:bodyPr wrap="none" rtlCol="0">
            <a:spAutoFit/>
          </a:bodyPr>
          <a:lstStyle/>
          <a:p>
            <a:r>
              <a:rPr lang="en-IN" sz="600" b="1" dirty="0"/>
              <a:t>1,000 </a:t>
            </a:r>
            <a:r>
              <a:rPr lang="en-IN" sz="600" b="1" dirty="0" err="1"/>
              <a:t>Kilometers</a:t>
            </a:r>
            <a:endParaRPr lang="en-IN" sz="600" b="1" dirty="0"/>
          </a:p>
        </p:txBody>
      </p:sp>
      <p:sp>
        <p:nvSpPr>
          <p:cNvPr id="11" name="TextBox 10"/>
          <p:cNvSpPr txBox="1"/>
          <p:nvPr/>
        </p:nvSpPr>
        <p:spPr>
          <a:xfrm>
            <a:off x="1615013" y="6193208"/>
            <a:ext cx="314510" cy="184666"/>
          </a:xfrm>
          <a:prstGeom prst="rect">
            <a:avLst/>
          </a:prstGeom>
          <a:noFill/>
        </p:spPr>
        <p:txBody>
          <a:bodyPr wrap="none" rtlCol="0">
            <a:spAutoFit/>
          </a:bodyPr>
          <a:lstStyle/>
          <a:p>
            <a:r>
              <a:rPr lang="en-IN" sz="600" b="1" dirty="0" smtClean="0"/>
              <a:t>500</a:t>
            </a:r>
            <a:endParaRPr lang="en-IN" sz="600" b="1" dirty="0"/>
          </a:p>
        </p:txBody>
      </p:sp>
      <p:sp>
        <p:nvSpPr>
          <p:cNvPr id="12" name="TextBox 11"/>
          <p:cNvSpPr txBox="1"/>
          <p:nvPr/>
        </p:nvSpPr>
        <p:spPr>
          <a:xfrm>
            <a:off x="1316130" y="6193208"/>
            <a:ext cx="227948" cy="184666"/>
          </a:xfrm>
          <a:prstGeom prst="rect">
            <a:avLst/>
          </a:prstGeom>
          <a:noFill/>
        </p:spPr>
        <p:txBody>
          <a:bodyPr wrap="none" rtlCol="0">
            <a:spAutoFit/>
          </a:bodyPr>
          <a:lstStyle/>
          <a:p>
            <a:r>
              <a:rPr lang="en-IN" sz="600" b="1" dirty="0" smtClean="0"/>
              <a:t>0</a:t>
            </a:r>
            <a:endParaRPr lang="en-IN" sz="600" b="1" dirty="0"/>
          </a:p>
        </p:txBody>
      </p:sp>
      <p:sp>
        <p:nvSpPr>
          <p:cNvPr id="13" name="TextBox 12"/>
          <p:cNvSpPr txBox="1"/>
          <p:nvPr/>
        </p:nvSpPr>
        <p:spPr>
          <a:xfrm>
            <a:off x="1592529" y="3174033"/>
            <a:ext cx="954107" cy="461665"/>
          </a:xfrm>
          <a:prstGeom prst="rect">
            <a:avLst/>
          </a:prstGeom>
          <a:noFill/>
        </p:spPr>
        <p:txBody>
          <a:bodyPr wrap="none" rtlCol="0">
            <a:spAutoFit/>
          </a:bodyPr>
          <a:lstStyle/>
          <a:p>
            <a:pPr algn="ctr"/>
            <a:r>
              <a:rPr lang="en-IN" sz="1200" b="1" i="1" dirty="0">
                <a:solidFill>
                  <a:srgbClr val="06A7E7"/>
                </a:solidFill>
              </a:rPr>
              <a:t>ATLANTIC</a:t>
            </a:r>
          </a:p>
          <a:p>
            <a:pPr algn="ctr"/>
            <a:r>
              <a:rPr lang="en-IN" sz="1200" b="1" i="1" dirty="0">
                <a:solidFill>
                  <a:srgbClr val="06A7E7"/>
                </a:solidFill>
              </a:rPr>
              <a:t>OCEAN</a:t>
            </a:r>
          </a:p>
        </p:txBody>
      </p:sp>
      <p:sp>
        <p:nvSpPr>
          <p:cNvPr id="14" name="TextBox 13"/>
          <p:cNvSpPr txBox="1"/>
          <p:nvPr/>
        </p:nvSpPr>
        <p:spPr>
          <a:xfrm>
            <a:off x="1541476" y="4242686"/>
            <a:ext cx="280846" cy="230832"/>
          </a:xfrm>
          <a:prstGeom prst="rect">
            <a:avLst/>
          </a:prstGeom>
          <a:noFill/>
        </p:spPr>
        <p:txBody>
          <a:bodyPr wrap="none" rtlCol="0">
            <a:spAutoFit/>
          </a:bodyPr>
          <a:lstStyle/>
          <a:p>
            <a:r>
              <a:rPr lang="en-IN" sz="900" b="1" i="1" dirty="0" smtClean="0">
                <a:latin typeface="Arial Black" panose="020B0A04020102020204" pitchFamily="34" charset="0"/>
              </a:rPr>
              <a:t>N</a:t>
            </a:r>
            <a:endParaRPr lang="en-IN" sz="900" b="1" i="1" dirty="0">
              <a:latin typeface="Arial Black" panose="020B0A04020102020204" pitchFamily="34" charset="0"/>
            </a:endParaRPr>
          </a:p>
        </p:txBody>
      </p:sp>
      <p:sp>
        <p:nvSpPr>
          <p:cNvPr id="15" name="TextBox 14"/>
          <p:cNvSpPr txBox="1"/>
          <p:nvPr/>
        </p:nvSpPr>
        <p:spPr>
          <a:xfrm rot="800662">
            <a:off x="2471914" y="5569939"/>
            <a:ext cx="1659358" cy="275334"/>
          </a:xfrm>
          <a:prstGeom prst="rect">
            <a:avLst/>
          </a:prstGeom>
          <a:noFill/>
        </p:spPr>
        <p:txBody>
          <a:bodyPr wrap="none" rtlCol="0">
            <a:prstTxWarp prst="textArchDown">
              <a:avLst/>
            </a:prstTxWarp>
            <a:spAutoFit/>
          </a:bodyPr>
          <a:lstStyle/>
          <a:p>
            <a:pPr algn="ctr"/>
            <a:r>
              <a:rPr lang="en-IN" sz="1200" b="1" dirty="0">
                <a:solidFill>
                  <a:srgbClr val="06A7E7"/>
                </a:solidFill>
              </a:rPr>
              <a:t>Mediterranean Sea</a:t>
            </a:r>
          </a:p>
        </p:txBody>
      </p:sp>
      <p:sp>
        <p:nvSpPr>
          <p:cNvPr id="16" name="TextBox 15"/>
          <p:cNvSpPr txBox="1"/>
          <p:nvPr/>
        </p:nvSpPr>
        <p:spPr>
          <a:xfrm>
            <a:off x="3652108" y="5085312"/>
            <a:ext cx="729687" cy="230832"/>
          </a:xfrm>
          <a:prstGeom prst="rect">
            <a:avLst/>
          </a:prstGeom>
          <a:noFill/>
        </p:spPr>
        <p:txBody>
          <a:bodyPr wrap="none" rtlCol="0">
            <a:spAutoFit/>
          </a:bodyPr>
          <a:lstStyle/>
          <a:p>
            <a:r>
              <a:rPr lang="en-IN" sz="900" b="1" i="1" dirty="0">
                <a:solidFill>
                  <a:srgbClr val="06A7E7"/>
                </a:solidFill>
              </a:rPr>
              <a:t>Black Sea</a:t>
            </a:r>
          </a:p>
        </p:txBody>
      </p:sp>
      <p:sp>
        <p:nvSpPr>
          <p:cNvPr id="17" name="TextBox 16"/>
          <p:cNvSpPr txBox="1"/>
          <p:nvPr/>
        </p:nvSpPr>
        <p:spPr>
          <a:xfrm>
            <a:off x="5835310" y="6210786"/>
            <a:ext cx="851515" cy="230832"/>
          </a:xfrm>
          <a:prstGeom prst="rect">
            <a:avLst/>
          </a:prstGeom>
          <a:noFill/>
        </p:spPr>
        <p:txBody>
          <a:bodyPr wrap="none" rtlCol="0">
            <a:spAutoFit/>
          </a:bodyPr>
          <a:lstStyle/>
          <a:p>
            <a:r>
              <a:rPr lang="en-IN" sz="900" b="1" i="1" dirty="0">
                <a:solidFill>
                  <a:srgbClr val="06A7E7"/>
                </a:solidFill>
              </a:rPr>
              <a:t>Arabian Sea</a:t>
            </a:r>
          </a:p>
        </p:txBody>
      </p:sp>
      <p:sp>
        <p:nvSpPr>
          <p:cNvPr id="18" name="TextBox 17"/>
          <p:cNvSpPr txBox="1"/>
          <p:nvPr/>
        </p:nvSpPr>
        <p:spPr>
          <a:xfrm rot="3609798">
            <a:off x="4393715" y="5125900"/>
            <a:ext cx="870751" cy="230832"/>
          </a:xfrm>
          <a:prstGeom prst="rect">
            <a:avLst/>
          </a:prstGeom>
          <a:noFill/>
        </p:spPr>
        <p:txBody>
          <a:bodyPr wrap="none" rtlCol="0">
            <a:prstTxWarp prst="textArchUp">
              <a:avLst/>
            </a:prstTxWarp>
            <a:spAutoFit/>
          </a:bodyPr>
          <a:lstStyle/>
          <a:p>
            <a:pPr algn="ctr"/>
            <a:r>
              <a:rPr lang="en-IN" sz="800" b="1" i="1" dirty="0">
                <a:solidFill>
                  <a:srgbClr val="06A7E7"/>
                </a:solidFill>
              </a:rPr>
              <a:t>Caspian Sea</a:t>
            </a:r>
          </a:p>
        </p:txBody>
      </p:sp>
      <p:sp>
        <p:nvSpPr>
          <p:cNvPr id="19" name="TextBox 18"/>
          <p:cNvSpPr txBox="1"/>
          <p:nvPr/>
        </p:nvSpPr>
        <p:spPr>
          <a:xfrm>
            <a:off x="6236409" y="2928261"/>
            <a:ext cx="1428596" cy="230832"/>
          </a:xfrm>
          <a:prstGeom prst="rect">
            <a:avLst/>
          </a:prstGeom>
          <a:noFill/>
        </p:spPr>
        <p:txBody>
          <a:bodyPr wrap="none" rtlCol="0">
            <a:spAutoFit/>
          </a:bodyPr>
          <a:lstStyle/>
          <a:p>
            <a:r>
              <a:rPr lang="en-IN" sz="900" b="1" dirty="0">
                <a:latin typeface="Arial Black" panose="020B0A04020102020204" pitchFamily="34" charset="0"/>
              </a:rPr>
              <a:t>Anatolian migration</a:t>
            </a:r>
          </a:p>
        </p:txBody>
      </p:sp>
      <p:sp>
        <p:nvSpPr>
          <p:cNvPr id="20" name="TextBox 19"/>
          <p:cNvSpPr txBox="1"/>
          <p:nvPr/>
        </p:nvSpPr>
        <p:spPr>
          <a:xfrm>
            <a:off x="6548356" y="3132655"/>
            <a:ext cx="1083951" cy="223138"/>
          </a:xfrm>
          <a:prstGeom prst="rect">
            <a:avLst/>
          </a:prstGeom>
          <a:noFill/>
        </p:spPr>
        <p:txBody>
          <a:bodyPr wrap="none" rtlCol="0">
            <a:spAutoFit/>
          </a:bodyPr>
          <a:lstStyle/>
          <a:p>
            <a:r>
              <a:rPr lang="en-IN" sz="850" b="1" dirty="0"/>
              <a:t>6000–5000 B.C.E.</a:t>
            </a:r>
          </a:p>
        </p:txBody>
      </p:sp>
      <p:sp>
        <p:nvSpPr>
          <p:cNvPr id="21" name="TextBox 20"/>
          <p:cNvSpPr txBox="1"/>
          <p:nvPr/>
        </p:nvSpPr>
        <p:spPr>
          <a:xfrm>
            <a:off x="6548356" y="3346574"/>
            <a:ext cx="1083951" cy="223138"/>
          </a:xfrm>
          <a:prstGeom prst="rect">
            <a:avLst/>
          </a:prstGeom>
          <a:noFill/>
        </p:spPr>
        <p:txBody>
          <a:bodyPr wrap="none" rtlCol="0">
            <a:spAutoFit/>
          </a:bodyPr>
          <a:lstStyle/>
          <a:p>
            <a:r>
              <a:rPr lang="en-IN" sz="850" b="1" dirty="0"/>
              <a:t>5000–4000 B.C.E.</a:t>
            </a:r>
          </a:p>
        </p:txBody>
      </p:sp>
      <p:sp>
        <p:nvSpPr>
          <p:cNvPr id="22" name="TextBox 21"/>
          <p:cNvSpPr txBox="1"/>
          <p:nvPr/>
        </p:nvSpPr>
        <p:spPr>
          <a:xfrm>
            <a:off x="6548356" y="3547446"/>
            <a:ext cx="1083951" cy="223138"/>
          </a:xfrm>
          <a:prstGeom prst="rect">
            <a:avLst/>
          </a:prstGeom>
          <a:noFill/>
        </p:spPr>
        <p:txBody>
          <a:bodyPr wrap="none" rtlCol="0">
            <a:spAutoFit/>
          </a:bodyPr>
          <a:lstStyle/>
          <a:p>
            <a:r>
              <a:rPr lang="en-IN" sz="850" b="1" dirty="0"/>
              <a:t>4000–3000 B.C.E.</a:t>
            </a:r>
          </a:p>
        </p:txBody>
      </p:sp>
      <p:sp>
        <p:nvSpPr>
          <p:cNvPr id="23" name="TextBox 22"/>
          <p:cNvSpPr txBox="1"/>
          <p:nvPr/>
        </p:nvSpPr>
        <p:spPr>
          <a:xfrm>
            <a:off x="6205456" y="3722579"/>
            <a:ext cx="1433406" cy="353943"/>
          </a:xfrm>
          <a:prstGeom prst="rect">
            <a:avLst/>
          </a:prstGeom>
          <a:noFill/>
        </p:spPr>
        <p:txBody>
          <a:bodyPr wrap="none" rtlCol="0">
            <a:spAutoFit/>
          </a:bodyPr>
          <a:lstStyle/>
          <a:p>
            <a:r>
              <a:rPr lang="en-US" sz="850" b="1" dirty="0"/>
              <a:t>Present-day boundaries</a:t>
            </a:r>
          </a:p>
          <a:p>
            <a:r>
              <a:rPr lang="en-US" sz="850" b="1" dirty="0"/>
              <a:t>shown for reference.</a:t>
            </a:r>
            <a:endParaRPr lang="en-IN" sz="850" b="1" dirty="0"/>
          </a:p>
        </p:txBody>
      </p:sp>
      <p:sp>
        <p:nvSpPr>
          <p:cNvPr id="24" name="TextBox 23"/>
          <p:cNvSpPr txBox="1"/>
          <p:nvPr/>
        </p:nvSpPr>
        <p:spPr>
          <a:xfrm>
            <a:off x="3519436" y="5200728"/>
            <a:ext cx="827471" cy="430887"/>
          </a:xfrm>
          <a:prstGeom prst="rect">
            <a:avLst/>
          </a:prstGeom>
          <a:noFill/>
        </p:spPr>
        <p:txBody>
          <a:bodyPr wrap="none" rtlCol="0">
            <a:spAutoFit/>
          </a:bodyPr>
          <a:lstStyle/>
          <a:p>
            <a:pPr algn="ctr"/>
            <a:r>
              <a:rPr lang="en-IN" sz="1100" b="1" i="1" dirty="0">
                <a:effectLst>
                  <a:glow rad="50800">
                    <a:schemeClr val="bg1">
                      <a:alpha val="92000"/>
                    </a:schemeClr>
                  </a:glow>
                </a:effectLst>
              </a:rPr>
              <a:t>Anatolian</a:t>
            </a:r>
          </a:p>
          <a:p>
            <a:pPr algn="ctr"/>
            <a:r>
              <a:rPr lang="en-IN" sz="1100" b="1" i="1" dirty="0">
                <a:effectLst>
                  <a:glow rad="50800">
                    <a:schemeClr val="bg1">
                      <a:alpha val="92000"/>
                    </a:schemeClr>
                  </a:glow>
                </a:effectLst>
              </a:rPr>
              <a:t>hearth</a:t>
            </a:r>
          </a:p>
        </p:txBody>
      </p:sp>
    </p:spTree>
    <p:extLst>
      <p:ext uri="{BB962C8B-B14F-4D97-AF65-F5344CB8AC3E}">
        <p14:creationId xmlns:p14="http://schemas.microsoft.com/office/powerpoint/2010/main" val="33977341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9E1E1-5173-48BD-A7CB-DE5E82AF0891}"/>
              </a:ext>
            </a:extLst>
          </p:cNvPr>
          <p:cNvSpPr>
            <a:spLocks noGrp="1"/>
          </p:cNvSpPr>
          <p:nvPr>
            <p:ph type="title"/>
          </p:nvPr>
        </p:nvSpPr>
        <p:spPr>
          <a:xfrm>
            <a:off x="457200" y="215371"/>
            <a:ext cx="8508670" cy="1097279"/>
          </a:xfrm>
        </p:spPr>
        <p:txBody>
          <a:bodyPr/>
          <a:lstStyle/>
          <a:p>
            <a:r>
              <a:rPr lang="en-US" altLang="en-US" sz="3400" dirty="0"/>
              <a:t>5.2.2 Origin </a:t>
            </a:r>
            <a:r>
              <a:rPr lang="en-US" altLang="en-US" sz="3400" dirty="0" smtClean="0"/>
              <a:t>and </a:t>
            </a:r>
            <a:r>
              <a:rPr lang="en-US" altLang="en-US" sz="3400" dirty="0"/>
              <a:t>Diffusion of English </a:t>
            </a:r>
            <a:r>
              <a:rPr lang="en-US" altLang="en-US" sz="2000" b="0" dirty="0"/>
              <a:t>(1 of 4)</a:t>
            </a:r>
            <a:endParaRPr lang="en-US" sz="2000" b="0" dirty="0"/>
          </a:p>
        </p:txBody>
      </p:sp>
      <p:sp>
        <p:nvSpPr>
          <p:cNvPr id="3" name="Content Placeholder 2">
            <a:extLst>
              <a:ext uri="{FF2B5EF4-FFF2-40B4-BE49-F238E27FC236}">
                <a16:creationId xmlns:a16="http://schemas.microsoft.com/office/drawing/2014/main" id="{B5458150-B7D9-42DA-8404-A410EA997DDE}"/>
              </a:ext>
            </a:extLst>
          </p:cNvPr>
          <p:cNvSpPr>
            <a:spLocks noGrp="1"/>
          </p:cNvSpPr>
          <p:nvPr>
            <p:ph sz="quarter" idx="13"/>
          </p:nvPr>
        </p:nvSpPr>
        <p:spPr/>
        <p:txBody>
          <a:bodyPr/>
          <a:lstStyle/>
          <a:p>
            <a:r>
              <a:rPr lang="en-US" dirty="0"/>
              <a:t>The origins of English stem from successive Germanic invasions of the British Isles followed by the Norman invasion from France. English has adopted words from both Germanic languages and Latin languages</a:t>
            </a:r>
          </a:p>
        </p:txBody>
      </p:sp>
    </p:spTree>
    <p:extLst>
      <p:ext uri="{BB962C8B-B14F-4D97-AF65-F5344CB8AC3E}">
        <p14:creationId xmlns:p14="http://schemas.microsoft.com/office/powerpoint/2010/main" val="25637095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a:xfrm>
            <a:off x="457199" y="215371"/>
            <a:ext cx="8527143" cy="1097279"/>
          </a:xfrm>
        </p:spPr>
        <p:txBody>
          <a:bodyPr/>
          <a:lstStyle/>
          <a:p>
            <a:r>
              <a:rPr lang="en-US" altLang="en-US" sz="3400" dirty="0"/>
              <a:t>5.2.2 Origin </a:t>
            </a:r>
            <a:r>
              <a:rPr lang="en-US" altLang="en-US" sz="3400" dirty="0" smtClean="0"/>
              <a:t>and </a:t>
            </a:r>
            <a:r>
              <a:rPr lang="en-US" altLang="en-US" sz="3400" dirty="0"/>
              <a:t>Diffusion of English </a:t>
            </a:r>
            <a:r>
              <a:rPr lang="en-US" altLang="en-US" sz="2000" b="0" dirty="0"/>
              <a:t>(2 of 4)</a:t>
            </a:r>
            <a:endParaRPr lang="en-US" sz="2000" b="0" dirty="0"/>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a:xfrm>
            <a:off x="457200" y="1556326"/>
            <a:ext cx="8229600" cy="1151705"/>
          </a:xfrm>
        </p:spPr>
        <p:txBody>
          <a:bodyPr/>
          <a:lstStyle/>
          <a:p>
            <a:pPr marL="432" indent="0">
              <a:buNone/>
            </a:pPr>
            <a:r>
              <a:rPr lang="en-US" b="1" dirty="0"/>
              <a:t>Figure 5-18: </a:t>
            </a:r>
            <a:r>
              <a:rPr lang="en-US" dirty="0"/>
              <a:t>English has developed from a mix of different language influences from earlier languages already present and those spoken by repeated invasions of different groups.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6516" y="2699205"/>
            <a:ext cx="3210969" cy="3821790"/>
          </a:xfrm>
          <a:prstGeom prst="rect">
            <a:avLst/>
          </a:prstGeom>
        </p:spPr>
      </p:pic>
      <p:sp>
        <p:nvSpPr>
          <p:cNvPr id="1576" name="Rectangle 1575"/>
          <p:cNvSpPr/>
          <p:nvPr/>
        </p:nvSpPr>
        <p:spPr>
          <a:xfrm>
            <a:off x="5352844" y="2785020"/>
            <a:ext cx="535724" cy="184666"/>
          </a:xfrm>
          <a:prstGeom prst="rect">
            <a:avLst/>
          </a:prstGeom>
        </p:spPr>
        <p:txBody>
          <a:bodyPr wrap="none">
            <a:spAutoFit/>
          </a:bodyPr>
          <a:lstStyle/>
          <a:p>
            <a:r>
              <a:rPr lang="en-IN" sz="600" b="1" dirty="0">
                <a:effectLst>
                  <a:glow rad="63500">
                    <a:srgbClr val="FEF9F4">
                      <a:alpha val="88000"/>
                    </a:srgbClr>
                  </a:glow>
                </a:effectLst>
              </a:rPr>
              <a:t>NORWAY</a:t>
            </a:r>
          </a:p>
        </p:txBody>
      </p:sp>
      <p:sp>
        <p:nvSpPr>
          <p:cNvPr id="425" name="Rectangle 424"/>
          <p:cNvSpPr/>
          <p:nvPr/>
        </p:nvSpPr>
        <p:spPr>
          <a:xfrm>
            <a:off x="5486194" y="3731170"/>
            <a:ext cx="580608" cy="184666"/>
          </a:xfrm>
          <a:prstGeom prst="rect">
            <a:avLst/>
          </a:prstGeom>
        </p:spPr>
        <p:txBody>
          <a:bodyPr wrap="none">
            <a:spAutoFit/>
          </a:bodyPr>
          <a:lstStyle/>
          <a:p>
            <a:r>
              <a:rPr lang="en-IN" sz="600" b="1" dirty="0">
                <a:effectLst>
                  <a:glow rad="63500">
                    <a:srgbClr val="FEF9F4">
                      <a:alpha val="88000"/>
                    </a:srgbClr>
                  </a:glow>
                </a:effectLst>
              </a:rPr>
              <a:t>DENMARK</a:t>
            </a:r>
          </a:p>
        </p:txBody>
      </p:sp>
      <p:sp>
        <p:nvSpPr>
          <p:cNvPr id="426" name="Rectangle 425"/>
          <p:cNvSpPr/>
          <p:nvPr/>
        </p:nvSpPr>
        <p:spPr>
          <a:xfrm>
            <a:off x="5501852" y="4969557"/>
            <a:ext cx="580608" cy="184666"/>
          </a:xfrm>
          <a:prstGeom prst="rect">
            <a:avLst/>
          </a:prstGeom>
        </p:spPr>
        <p:txBody>
          <a:bodyPr wrap="none">
            <a:spAutoFit/>
          </a:bodyPr>
          <a:lstStyle/>
          <a:p>
            <a:r>
              <a:rPr lang="en-IN" sz="600" b="1" dirty="0">
                <a:effectLst>
                  <a:glow rad="63500">
                    <a:srgbClr val="FEF9F4">
                      <a:alpha val="88000"/>
                    </a:srgbClr>
                  </a:glow>
                </a:effectLst>
              </a:rPr>
              <a:t>GERMANY</a:t>
            </a:r>
          </a:p>
        </p:txBody>
      </p:sp>
      <p:sp>
        <p:nvSpPr>
          <p:cNvPr id="427" name="Rectangle 426"/>
          <p:cNvSpPr/>
          <p:nvPr/>
        </p:nvSpPr>
        <p:spPr>
          <a:xfrm>
            <a:off x="3970710" y="5461166"/>
            <a:ext cx="601447" cy="176972"/>
          </a:xfrm>
          <a:prstGeom prst="rect">
            <a:avLst/>
          </a:prstGeom>
        </p:spPr>
        <p:txBody>
          <a:bodyPr wrap="none">
            <a:spAutoFit/>
          </a:bodyPr>
          <a:lstStyle/>
          <a:p>
            <a:r>
              <a:rPr lang="en-IN" sz="550" b="1" dirty="0">
                <a:effectLst>
                  <a:glow rad="63500">
                    <a:srgbClr val="FEF9F4">
                      <a:alpha val="88000"/>
                    </a:srgbClr>
                  </a:glow>
                </a:effectLst>
              </a:rPr>
              <a:t>NORMANDY</a:t>
            </a:r>
          </a:p>
        </p:txBody>
      </p:sp>
      <p:sp>
        <p:nvSpPr>
          <p:cNvPr id="428" name="Rectangle 427"/>
          <p:cNvSpPr/>
          <p:nvPr/>
        </p:nvSpPr>
        <p:spPr>
          <a:xfrm>
            <a:off x="3368254" y="5629573"/>
            <a:ext cx="508473" cy="169277"/>
          </a:xfrm>
          <a:prstGeom prst="rect">
            <a:avLst/>
          </a:prstGeom>
        </p:spPr>
        <p:txBody>
          <a:bodyPr wrap="none">
            <a:spAutoFit/>
          </a:bodyPr>
          <a:lstStyle/>
          <a:p>
            <a:r>
              <a:rPr lang="en-IN" sz="500" b="1" dirty="0">
                <a:effectLst>
                  <a:glow rad="63500">
                    <a:srgbClr val="FEF9F4">
                      <a:alpha val="88000"/>
                    </a:srgbClr>
                  </a:glow>
                </a:effectLst>
              </a:rPr>
              <a:t>BRITTANY</a:t>
            </a:r>
          </a:p>
        </p:txBody>
      </p:sp>
      <p:sp>
        <p:nvSpPr>
          <p:cNvPr id="429" name="Rectangle 428"/>
          <p:cNvSpPr/>
          <p:nvPr/>
        </p:nvSpPr>
        <p:spPr>
          <a:xfrm>
            <a:off x="3066752" y="4987735"/>
            <a:ext cx="583814" cy="173894"/>
          </a:xfrm>
          <a:prstGeom prst="rect">
            <a:avLst/>
          </a:prstGeom>
        </p:spPr>
        <p:txBody>
          <a:bodyPr wrap="none">
            <a:spAutoFit/>
          </a:bodyPr>
          <a:lstStyle/>
          <a:p>
            <a:r>
              <a:rPr lang="en-IN" sz="530" b="1" dirty="0" smtClean="0">
                <a:effectLst>
                  <a:glow rad="63500">
                    <a:srgbClr val="FEF9F4">
                      <a:alpha val="88000"/>
                    </a:srgbClr>
                  </a:glow>
                </a:effectLst>
              </a:rPr>
              <a:t>CORNWALL</a:t>
            </a:r>
            <a:endParaRPr lang="en-IN" sz="530" b="1" dirty="0">
              <a:effectLst>
                <a:glow rad="63500">
                  <a:srgbClr val="FEF9F4">
                    <a:alpha val="88000"/>
                  </a:srgbClr>
                </a:glow>
              </a:effectLst>
            </a:endParaRPr>
          </a:p>
        </p:txBody>
      </p:sp>
      <p:sp>
        <p:nvSpPr>
          <p:cNvPr id="430" name="Rectangle 429"/>
          <p:cNvSpPr/>
          <p:nvPr/>
        </p:nvSpPr>
        <p:spPr>
          <a:xfrm>
            <a:off x="3358659" y="4579869"/>
            <a:ext cx="429926" cy="173894"/>
          </a:xfrm>
          <a:prstGeom prst="rect">
            <a:avLst/>
          </a:prstGeom>
        </p:spPr>
        <p:txBody>
          <a:bodyPr wrap="none">
            <a:spAutoFit/>
          </a:bodyPr>
          <a:lstStyle/>
          <a:p>
            <a:r>
              <a:rPr lang="en-IN" sz="530" b="1" dirty="0">
                <a:effectLst>
                  <a:glow rad="63500">
                    <a:srgbClr val="FEF9F4">
                      <a:alpha val="88000"/>
                    </a:srgbClr>
                  </a:glow>
                </a:effectLst>
              </a:rPr>
              <a:t>WALES</a:t>
            </a:r>
          </a:p>
        </p:txBody>
      </p:sp>
      <p:sp>
        <p:nvSpPr>
          <p:cNvPr id="431" name="Rectangle 430"/>
          <p:cNvSpPr/>
          <p:nvPr/>
        </p:nvSpPr>
        <p:spPr>
          <a:xfrm>
            <a:off x="3503914" y="3246723"/>
            <a:ext cx="540533" cy="169277"/>
          </a:xfrm>
          <a:prstGeom prst="rect">
            <a:avLst/>
          </a:prstGeom>
        </p:spPr>
        <p:txBody>
          <a:bodyPr wrap="none">
            <a:spAutoFit/>
          </a:bodyPr>
          <a:lstStyle/>
          <a:p>
            <a:r>
              <a:rPr lang="en-IN" sz="500" b="1" dirty="0">
                <a:effectLst>
                  <a:glow rad="63500">
                    <a:srgbClr val="FEF9F4">
                      <a:alpha val="88000"/>
                    </a:srgbClr>
                  </a:glow>
                </a:effectLst>
              </a:rPr>
              <a:t>SCOTLAND</a:t>
            </a:r>
          </a:p>
        </p:txBody>
      </p:sp>
      <p:sp>
        <p:nvSpPr>
          <p:cNvPr id="432" name="Rectangle 431"/>
          <p:cNvSpPr/>
          <p:nvPr/>
        </p:nvSpPr>
        <p:spPr>
          <a:xfrm rot="18748426">
            <a:off x="4369241" y="3373633"/>
            <a:ext cx="540533" cy="169277"/>
          </a:xfrm>
          <a:prstGeom prst="rect">
            <a:avLst/>
          </a:prstGeom>
        </p:spPr>
        <p:txBody>
          <a:bodyPr wrap="none">
            <a:prstTxWarp prst="textArchUp">
              <a:avLst/>
            </a:prstTxWarp>
            <a:spAutoFit/>
          </a:bodyPr>
          <a:lstStyle/>
          <a:p>
            <a:pPr algn="ctr"/>
            <a:r>
              <a:rPr lang="en-IN" sz="500" b="1" dirty="0">
                <a:effectLst>
                  <a:glow rad="12700">
                    <a:srgbClr val="FEF9F4">
                      <a:alpha val="88000"/>
                    </a:srgbClr>
                  </a:glow>
                </a:effectLst>
              </a:rPr>
              <a:t>9th Century</a:t>
            </a:r>
          </a:p>
        </p:txBody>
      </p:sp>
      <p:sp>
        <p:nvSpPr>
          <p:cNvPr id="433" name="Rectangle 432"/>
          <p:cNvSpPr/>
          <p:nvPr/>
        </p:nvSpPr>
        <p:spPr>
          <a:xfrm rot="18748426">
            <a:off x="4474787" y="4376139"/>
            <a:ext cx="540533" cy="169277"/>
          </a:xfrm>
          <a:prstGeom prst="rect">
            <a:avLst/>
          </a:prstGeom>
        </p:spPr>
        <p:txBody>
          <a:bodyPr wrap="none">
            <a:prstTxWarp prst="textArchDown">
              <a:avLst/>
            </a:prstTxWarp>
            <a:spAutoFit/>
          </a:bodyPr>
          <a:lstStyle/>
          <a:p>
            <a:pPr algn="ctr"/>
            <a:r>
              <a:rPr lang="en-IN" sz="500" b="1" dirty="0" smtClean="0">
                <a:effectLst>
                  <a:glow rad="12700">
                    <a:srgbClr val="FEF9F4">
                      <a:alpha val="88000"/>
                    </a:srgbClr>
                  </a:glow>
                </a:effectLst>
              </a:rPr>
              <a:t>5th </a:t>
            </a:r>
            <a:r>
              <a:rPr lang="en-IN" sz="500" b="1" dirty="0">
                <a:effectLst>
                  <a:glow rad="12700">
                    <a:srgbClr val="FEF9F4">
                      <a:alpha val="88000"/>
                    </a:srgbClr>
                  </a:glow>
                </a:effectLst>
              </a:rPr>
              <a:t>Century</a:t>
            </a:r>
          </a:p>
        </p:txBody>
      </p:sp>
      <p:sp>
        <p:nvSpPr>
          <p:cNvPr id="434" name="Rectangle 433"/>
          <p:cNvSpPr/>
          <p:nvPr/>
        </p:nvSpPr>
        <p:spPr>
          <a:xfrm>
            <a:off x="2892606" y="4199601"/>
            <a:ext cx="641522" cy="449354"/>
          </a:xfrm>
          <a:prstGeom prst="rect">
            <a:avLst/>
          </a:prstGeom>
        </p:spPr>
        <p:txBody>
          <a:bodyPr wrap="none">
            <a:spAutoFit/>
          </a:bodyPr>
          <a:lstStyle/>
          <a:p>
            <a:pPr algn="r"/>
            <a:r>
              <a:rPr lang="en-IN" sz="580" b="1" dirty="0">
                <a:effectLst>
                  <a:glow rad="50800">
                    <a:schemeClr val="bg1">
                      <a:alpha val="77000"/>
                    </a:schemeClr>
                  </a:glow>
                </a:effectLst>
              </a:rPr>
              <a:t>Limit </a:t>
            </a:r>
            <a:r>
              <a:rPr lang="en-IN" sz="580" b="1" dirty="0" smtClean="0">
                <a:effectLst>
                  <a:glow rad="50800">
                    <a:schemeClr val="bg1">
                      <a:alpha val="77000"/>
                    </a:schemeClr>
                  </a:glow>
                </a:effectLst>
              </a:rPr>
              <a:t>of</a:t>
            </a:r>
          </a:p>
          <a:p>
            <a:pPr algn="r"/>
            <a:r>
              <a:rPr lang="en-IN" sz="580" b="1" dirty="0">
                <a:effectLst>
                  <a:glow rad="50800">
                    <a:schemeClr val="bg1">
                      <a:alpha val="77000"/>
                    </a:schemeClr>
                  </a:glow>
                </a:effectLst>
              </a:rPr>
              <a:t>Anglo-Saxon</a:t>
            </a:r>
          </a:p>
          <a:p>
            <a:pPr algn="r"/>
            <a:r>
              <a:rPr lang="en-IN" sz="580" b="1" dirty="0" smtClean="0">
                <a:effectLst>
                  <a:glow rad="50800">
                    <a:schemeClr val="bg1">
                      <a:alpha val="77000"/>
                    </a:schemeClr>
                  </a:glow>
                </a:effectLst>
              </a:rPr>
              <a:t>Settlement</a:t>
            </a:r>
          </a:p>
          <a:p>
            <a:pPr algn="r"/>
            <a:r>
              <a:rPr lang="en-IN" sz="580" b="1" dirty="0">
                <a:effectLst>
                  <a:glow rad="50800">
                    <a:schemeClr val="bg1">
                      <a:alpha val="77000"/>
                    </a:schemeClr>
                  </a:glow>
                </a:effectLst>
              </a:rPr>
              <a:t>t</a:t>
            </a:r>
            <a:r>
              <a:rPr lang="en-IN" sz="580" b="1" dirty="0" smtClean="0">
                <a:effectLst>
                  <a:glow rad="50800">
                    <a:schemeClr val="bg1">
                      <a:alpha val="77000"/>
                    </a:schemeClr>
                  </a:glow>
                </a:effectLst>
              </a:rPr>
              <a:t>o </a:t>
            </a:r>
            <a:r>
              <a:rPr lang="en-IN" sz="580" b="1" dirty="0">
                <a:effectLst>
                  <a:glow rad="50800">
                    <a:schemeClr val="bg1">
                      <a:alpha val="77000"/>
                    </a:schemeClr>
                  </a:glow>
                </a:effectLst>
              </a:rPr>
              <a:t>A.D. 626</a:t>
            </a:r>
          </a:p>
        </p:txBody>
      </p:sp>
      <p:sp>
        <p:nvSpPr>
          <p:cNvPr id="435" name="TextBox 434"/>
          <p:cNvSpPr txBox="1"/>
          <p:nvPr/>
        </p:nvSpPr>
        <p:spPr>
          <a:xfrm>
            <a:off x="4665116" y="3454171"/>
            <a:ext cx="550151" cy="417230"/>
          </a:xfrm>
          <a:prstGeom prst="rect">
            <a:avLst/>
          </a:prstGeom>
          <a:noFill/>
        </p:spPr>
        <p:txBody>
          <a:bodyPr wrap="none" rtlCol="0">
            <a:spAutoFit/>
          </a:bodyPr>
          <a:lstStyle/>
          <a:p>
            <a:pPr algn="ctr">
              <a:lnSpc>
                <a:spcPct val="150000"/>
              </a:lnSpc>
            </a:pPr>
            <a:r>
              <a:rPr lang="pt-BR" sz="750" b="1" i="1" dirty="0">
                <a:solidFill>
                  <a:srgbClr val="06A7E7"/>
                </a:solidFill>
              </a:rPr>
              <a:t>N o r t h</a:t>
            </a:r>
          </a:p>
          <a:p>
            <a:pPr algn="ctr">
              <a:lnSpc>
                <a:spcPct val="150000"/>
              </a:lnSpc>
            </a:pPr>
            <a:r>
              <a:rPr lang="pt-BR" sz="750" b="1" i="1" dirty="0">
                <a:solidFill>
                  <a:srgbClr val="06A7E7"/>
                </a:solidFill>
              </a:rPr>
              <a:t>S e </a:t>
            </a:r>
            <a:r>
              <a:rPr lang="pt-BR" sz="750" b="1" i="1" dirty="0" smtClean="0">
                <a:solidFill>
                  <a:srgbClr val="06A7E7"/>
                </a:solidFill>
              </a:rPr>
              <a:t>a</a:t>
            </a:r>
            <a:endParaRPr lang="en-IN" sz="750" b="1" i="1" dirty="0">
              <a:solidFill>
                <a:srgbClr val="06A7E7"/>
              </a:solidFill>
            </a:endParaRPr>
          </a:p>
        </p:txBody>
      </p:sp>
      <p:sp>
        <p:nvSpPr>
          <p:cNvPr id="436" name="TextBox 435"/>
          <p:cNvSpPr txBox="1"/>
          <p:nvPr/>
        </p:nvSpPr>
        <p:spPr>
          <a:xfrm>
            <a:off x="3251114" y="4024335"/>
            <a:ext cx="333745" cy="264688"/>
          </a:xfrm>
          <a:prstGeom prst="rect">
            <a:avLst/>
          </a:prstGeom>
          <a:noFill/>
        </p:spPr>
        <p:txBody>
          <a:bodyPr wrap="none" rtlCol="0">
            <a:spAutoFit/>
          </a:bodyPr>
          <a:lstStyle/>
          <a:p>
            <a:pPr algn="ctr"/>
            <a:r>
              <a:rPr lang="pt-BR" sz="560" b="1" i="1" dirty="0">
                <a:solidFill>
                  <a:srgbClr val="06A7E7"/>
                </a:solidFill>
              </a:rPr>
              <a:t>Irish</a:t>
            </a:r>
          </a:p>
          <a:p>
            <a:pPr algn="ctr"/>
            <a:r>
              <a:rPr lang="pt-BR" sz="560" b="1" i="1" dirty="0">
                <a:solidFill>
                  <a:srgbClr val="06A7E7"/>
                </a:solidFill>
              </a:rPr>
              <a:t>Sea</a:t>
            </a:r>
            <a:endParaRPr lang="en-IN" sz="560" b="1" i="1" dirty="0">
              <a:solidFill>
                <a:srgbClr val="06A7E7"/>
              </a:solidFill>
            </a:endParaRPr>
          </a:p>
        </p:txBody>
      </p:sp>
      <p:sp>
        <p:nvSpPr>
          <p:cNvPr id="437" name="TextBox 436"/>
          <p:cNvSpPr txBox="1"/>
          <p:nvPr/>
        </p:nvSpPr>
        <p:spPr>
          <a:xfrm rot="1657823">
            <a:off x="3916197" y="4161476"/>
            <a:ext cx="225293" cy="75819"/>
          </a:xfrm>
          <a:prstGeom prst="rect">
            <a:avLst/>
          </a:prstGeom>
          <a:noFill/>
        </p:spPr>
        <p:txBody>
          <a:bodyPr wrap="none" rtlCol="0">
            <a:prstTxWarp prst="textChevronInverted">
              <a:avLst>
                <a:gd name="adj" fmla="val 58054"/>
              </a:avLst>
            </a:prstTxWarp>
            <a:spAutoFit/>
          </a:bodyPr>
          <a:lstStyle/>
          <a:p>
            <a:pPr algn="ctr"/>
            <a:r>
              <a:rPr lang="pt-BR" sz="560" b="1" i="1" dirty="0">
                <a:solidFill>
                  <a:srgbClr val="06A7E7"/>
                </a:solidFill>
                <a:effectLst>
                  <a:glow rad="6350">
                    <a:schemeClr val="bg1">
                      <a:alpha val="70000"/>
                    </a:schemeClr>
                  </a:glow>
                </a:effectLst>
              </a:rPr>
              <a:t>Humber</a:t>
            </a:r>
            <a:endParaRPr lang="en-IN" sz="560" b="1" i="1" dirty="0">
              <a:solidFill>
                <a:srgbClr val="06A7E7"/>
              </a:solidFill>
              <a:effectLst>
                <a:glow rad="6350">
                  <a:schemeClr val="bg1">
                    <a:alpha val="70000"/>
                  </a:schemeClr>
                </a:glow>
              </a:effectLst>
            </a:endParaRPr>
          </a:p>
        </p:txBody>
      </p:sp>
      <p:sp>
        <p:nvSpPr>
          <p:cNvPr id="438" name="TextBox 437"/>
          <p:cNvSpPr txBox="1"/>
          <p:nvPr/>
        </p:nvSpPr>
        <p:spPr>
          <a:xfrm>
            <a:off x="4021700" y="4307820"/>
            <a:ext cx="338554" cy="230832"/>
          </a:xfrm>
          <a:prstGeom prst="rect">
            <a:avLst/>
          </a:prstGeom>
          <a:noFill/>
        </p:spPr>
        <p:txBody>
          <a:bodyPr wrap="none" rtlCol="0">
            <a:spAutoFit/>
          </a:bodyPr>
          <a:lstStyle/>
          <a:p>
            <a:pPr algn="ctr"/>
            <a:r>
              <a:rPr lang="pt-BR" sz="450" b="1" i="1" dirty="0" smtClean="0">
                <a:solidFill>
                  <a:srgbClr val="06A7E7"/>
                </a:solidFill>
                <a:effectLst>
                  <a:glow rad="50800">
                    <a:schemeClr val="bg1">
                      <a:alpha val="46000"/>
                    </a:schemeClr>
                  </a:glow>
                </a:effectLst>
              </a:rPr>
              <a:t>The</a:t>
            </a:r>
          </a:p>
          <a:p>
            <a:pPr algn="ctr"/>
            <a:r>
              <a:rPr lang="pt-BR" sz="450" b="1" i="1" dirty="0" smtClean="0">
                <a:solidFill>
                  <a:srgbClr val="06A7E7"/>
                </a:solidFill>
                <a:effectLst>
                  <a:glow rad="50800">
                    <a:schemeClr val="bg1">
                      <a:alpha val="46000"/>
                    </a:schemeClr>
                  </a:glow>
                </a:effectLst>
              </a:rPr>
              <a:t>Wash</a:t>
            </a:r>
            <a:endParaRPr lang="en-IN" sz="450" b="1" i="1" dirty="0">
              <a:solidFill>
                <a:srgbClr val="06A7E7"/>
              </a:solidFill>
              <a:effectLst>
                <a:glow rad="50800">
                  <a:schemeClr val="bg1">
                    <a:alpha val="46000"/>
                  </a:schemeClr>
                </a:glow>
              </a:effectLst>
            </a:endParaRPr>
          </a:p>
        </p:txBody>
      </p:sp>
      <p:sp>
        <p:nvSpPr>
          <p:cNvPr id="439" name="TextBox 438"/>
          <p:cNvSpPr txBox="1"/>
          <p:nvPr/>
        </p:nvSpPr>
        <p:spPr>
          <a:xfrm rot="21230260">
            <a:off x="3211859" y="5327304"/>
            <a:ext cx="412254" cy="127167"/>
          </a:xfrm>
          <a:prstGeom prst="rect">
            <a:avLst/>
          </a:prstGeom>
          <a:noFill/>
        </p:spPr>
        <p:txBody>
          <a:bodyPr wrap="none" rtlCol="0">
            <a:prstTxWarp prst="textArchUp">
              <a:avLst>
                <a:gd name="adj" fmla="val 11475482"/>
              </a:avLst>
            </a:prstTxWarp>
            <a:spAutoFit/>
          </a:bodyPr>
          <a:lstStyle/>
          <a:p>
            <a:pPr algn="ctr"/>
            <a:r>
              <a:rPr lang="pt-BR" sz="500" b="1" i="1" dirty="0">
                <a:solidFill>
                  <a:srgbClr val="06A7E7"/>
                </a:solidFill>
                <a:effectLst/>
              </a:rPr>
              <a:t>English</a:t>
            </a:r>
            <a:endParaRPr lang="en-IN" sz="500" b="1" i="1" dirty="0">
              <a:solidFill>
                <a:srgbClr val="06A7E7"/>
              </a:solidFill>
              <a:effectLst/>
            </a:endParaRPr>
          </a:p>
        </p:txBody>
      </p:sp>
      <p:sp>
        <p:nvSpPr>
          <p:cNvPr id="440" name="TextBox 439"/>
          <p:cNvSpPr txBox="1"/>
          <p:nvPr/>
        </p:nvSpPr>
        <p:spPr>
          <a:xfrm>
            <a:off x="3572953" y="5301964"/>
            <a:ext cx="412293" cy="161583"/>
          </a:xfrm>
          <a:prstGeom prst="rect">
            <a:avLst/>
          </a:prstGeom>
          <a:noFill/>
        </p:spPr>
        <p:txBody>
          <a:bodyPr wrap="none" rtlCol="0">
            <a:prstTxWarp prst="textArchUp">
              <a:avLst/>
            </a:prstTxWarp>
            <a:spAutoFit/>
          </a:bodyPr>
          <a:lstStyle/>
          <a:p>
            <a:pPr algn="ctr"/>
            <a:r>
              <a:rPr lang="pt-BR" sz="500" b="1" i="1" dirty="0">
                <a:solidFill>
                  <a:srgbClr val="06A7E7"/>
                </a:solidFill>
                <a:effectLst/>
              </a:rPr>
              <a:t>Channel</a:t>
            </a:r>
            <a:endParaRPr lang="en-IN" sz="500" b="1" i="1" dirty="0">
              <a:solidFill>
                <a:srgbClr val="06A7E7"/>
              </a:solidFill>
              <a:effectLst/>
            </a:endParaRPr>
          </a:p>
        </p:txBody>
      </p:sp>
      <p:sp>
        <p:nvSpPr>
          <p:cNvPr id="441" name="Rectangle 440"/>
          <p:cNvSpPr/>
          <p:nvPr/>
        </p:nvSpPr>
        <p:spPr>
          <a:xfrm rot="17519602">
            <a:off x="3794502" y="5405835"/>
            <a:ext cx="325730" cy="169277"/>
          </a:xfrm>
          <a:prstGeom prst="rect">
            <a:avLst/>
          </a:prstGeom>
        </p:spPr>
        <p:txBody>
          <a:bodyPr wrap="none">
            <a:spAutoFit/>
          </a:bodyPr>
          <a:lstStyle/>
          <a:p>
            <a:r>
              <a:rPr lang="en-IN" sz="500" b="1" dirty="0" smtClean="0">
                <a:effectLst>
                  <a:glow rad="63500">
                    <a:srgbClr val="FEF9F4">
                      <a:alpha val="88000"/>
                    </a:srgbClr>
                  </a:glow>
                </a:effectLst>
              </a:rPr>
              <a:t>1066</a:t>
            </a:r>
            <a:endParaRPr lang="en-IN" sz="500" b="1" dirty="0">
              <a:effectLst>
                <a:glow rad="63500">
                  <a:srgbClr val="FEF9F4">
                    <a:alpha val="88000"/>
                  </a:srgbClr>
                </a:glow>
              </a:effectLst>
            </a:endParaRPr>
          </a:p>
        </p:txBody>
      </p:sp>
      <p:sp>
        <p:nvSpPr>
          <p:cNvPr id="442" name="Rectangle 441"/>
          <p:cNvSpPr/>
          <p:nvPr/>
        </p:nvSpPr>
        <p:spPr>
          <a:xfrm>
            <a:off x="3646599" y="5067319"/>
            <a:ext cx="351378" cy="230832"/>
          </a:xfrm>
          <a:prstGeom prst="rect">
            <a:avLst/>
          </a:prstGeom>
        </p:spPr>
        <p:txBody>
          <a:bodyPr wrap="none">
            <a:spAutoFit/>
          </a:bodyPr>
          <a:lstStyle/>
          <a:p>
            <a:r>
              <a:rPr lang="en-IN" sz="450" b="1" i="1" dirty="0">
                <a:effectLst>
                  <a:glow rad="63500">
                    <a:srgbClr val="FEF9F4">
                      <a:alpha val="88000"/>
                    </a:srgbClr>
                  </a:glow>
                </a:effectLst>
              </a:rPr>
              <a:t>Isle of</a:t>
            </a:r>
          </a:p>
          <a:p>
            <a:r>
              <a:rPr lang="en-IN" sz="450" b="1" i="1" dirty="0">
                <a:effectLst>
                  <a:glow rad="63500">
                    <a:srgbClr val="FEF9F4">
                      <a:alpha val="88000"/>
                    </a:srgbClr>
                  </a:glow>
                </a:effectLst>
              </a:rPr>
              <a:t>Wight</a:t>
            </a:r>
          </a:p>
        </p:txBody>
      </p:sp>
      <p:sp>
        <p:nvSpPr>
          <p:cNvPr id="443" name="TextBox 442"/>
          <p:cNvSpPr txBox="1"/>
          <p:nvPr/>
        </p:nvSpPr>
        <p:spPr>
          <a:xfrm rot="193211">
            <a:off x="3957827" y="4225793"/>
            <a:ext cx="235962" cy="153888"/>
          </a:xfrm>
          <a:prstGeom prst="rect">
            <a:avLst/>
          </a:prstGeom>
          <a:noFill/>
        </p:spPr>
        <p:txBody>
          <a:bodyPr wrap="none" rtlCol="0">
            <a:spAutoFit/>
          </a:bodyPr>
          <a:lstStyle/>
          <a:p>
            <a:pPr algn="ctr"/>
            <a:r>
              <a:rPr lang="pt-BR" sz="400" b="1" i="1" dirty="0" smtClean="0">
                <a:solidFill>
                  <a:srgbClr val="06A7E7"/>
                </a:solidFill>
                <a:effectLst>
                  <a:glow rad="63500">
                    <a:schemeClr val="bg1">
                      <a:alpha val="40000"/>
                    </a:schemeClr>
                  </a:glow>
                </a:effectLst>
              </a:rPr>
              <a:t>R.</a:t>
            </a:r>
            <a:endParaRPr lang="en-IN" sz="400" b="1" i="1" dirty="0">
              <a:solidFill>
                <a:srgbClr val="06A7E7"/>
              </a:solidFill>
              <a:effectLst>
                <a:glow rad="63500">
                  <a:schemeClr val="bg1">
                    <a:alpha val="40000"/>
                  </a:schemeClr>
                </a:glow>
              </a:effectLst>
            </a:endParaRPr>
          </a:p>
        </p:txBody>
      </p:sp>
      <p:sp>
        <p:nvSpPr>
          <p:cNvPr id="444" name="TextBox 443"/>
          <p:cNvSpPr txBox="1"/>
          <p:nvPr/>
        </p:nvSpPr>
        <p:spPr>
          <a:xfrm rot="1163527">
            <a:off x="3947661" y="4793825"/>
            <a:ext cx="303115" cy="76150"/>
          </a:xfrm>
          <a:prstGeom prst="rect">
            <a:avLst/>
          </a:prstGeom>
          <a:noFill/>
        </p:spPr>
        <p:txBody>
          <a:bodyPr wrap="none" rtlCol="0">
            <a:prstTxWarp prst="textArchDown">
              <a:avLst>
                <a:gd name="adj" fmla="val 404708"/>
              </a:avLst>
            </a:prstTxWarp>
            <a:spAutoFit/>
          </a:bodyPr>
          <a:lstStyle/>
          <a:p>
            <a:pPr algn="ctr"/>
            <a:r>
              <a:rPr lang="pt-BR" sz="450" b="1" i="1" dirty="0">
                <a:solidFill>
                  <a:srgbClr val="06A7E7"/>
                </a:solidFill>
                <a:effectLst>
                  <a:glow rad="6350">
                    <a:schemeClr val="bg1">
                      <a:alpha val="84000"/>
                    </a:schemeClr>
                  </a:glow>
                </a:effectLst>
              </a:rPr>
              <a:t>Thames</a:t>
            </a:r>
            <a:endParaRPr lang="en-IN" sz="450" b="1" i="1" dirty="0">
              <a:solidFill>
                <a:srgbClr val="06A7E7"/>
              </a:solidFill>
              <a:effectLst>
                <a:glow rad="6350">
                  <a:schemeClr val="bg1">
                    <a:alpha val="84000"/>
                  </a:schemeClr>
                </a:glow>
              </a:effectLst>
            </a:endParaRPr>
          </a:p>
        </p:txBody>
      </p:sp>
      <p:sp>
        <p:nvSpPr>
          <p:cNvPr id="445" name="TextBox 444"/>
          <p:cNvSpPr txBox="1"/>
          <p:nvPr/>
        </p:nvSpPr>
        <p:spPr>
          <a:xfrm rot="1978369">
            <a:off x="3934335" y="4862469"/>
            <a:ext cx="235962" cy="153888"/>
          </a:xfrm>
          <a:prstGeom prst="rect">
            <a:avLst/>
          </a:prstGeom>
          <a:noFill/>
        </p:spPr>
        <p:txBody>
          <a:bodyPr wrap="none" rtlCol="0">
            <a:spAutoFit/>
          </a:bodyPr>
          <a:lstStyle/>
          <a:p>
            <a:pPr algn="ctr"/>
            <a:r>
              <a:rPr lang="pt-BR" sz="400" b="1" i="1" dirty="0" smtClean="0">
                <a:solidFill>
                  <a:srgbClr val="06A7E7"/>
                </a:solidFill>
                <a:effectLst>
                  <a:glow rad="63500">
                    <a:schemeClr val="bg1">
                      <a:alpha val="40000"/>
                    </a:schemeClr>
                  </a:glow>
                </a:effectLst>
              </a:rPr>
              <a:t>R.</a:t>
            </a:r>
            <a:endParaRPr lang="en-IN" sz="400" b="1" i="1" dirty="0">
              <a:solidFill>
                <a:srgbClr val="06A7E7"/>
              </a:solidFill>
              <a:effectLst>
                <a:glow rad="63500">
                  <a:schemeClr val="bg1">
                    <a:alpha val="40000"/>
                  </a:schemeClr>
                </a:glow>
              </a:effectLst>
            </a:endParaRPr>
          </a:p>
        </p:txBody>
      </p:sp>
      <p:sp>
        <p:nvSpPr>
          <p:cNvPr id="446" name="Rectangle 445"/>
          <p:cNvSpPr/>
          <p:nvPr/>
        </p:nvSpPr>
        <p:spPr>
          <a:xfrm>
            <a:off x="3874221" y="4460675"/>
            <a:ext cx="396262" cy="246221"/>
          </a:xfrm>
          <a:prstGeom prst="rect">
            <a:avLst/>
          </a:prstGeom>
        </p:spPr>
        <p:txBody>
          <a:bodyPr wrap="none">
            <a:spAutoFit/>
          </a:bodyPr>
          <a:lstStyle/>
          <a:p>
            <a:r>
              <a:rPr lang="en-IN" sz="500" b="1" i="1" dirty="0">
                <a:solidFill>
                  <a:srgbClr val="802C34"/>
                </a:solidFill>
                <a:effectLst>
                  <a:glow rad="38100">
                    <a:schemeClr val="bg1">
                      <a:alpha val="77000"/>
                    </a:schemeClr>
                  </a:glow>
                </a:effectLst>
              </a:rPr>
              <a:t>Middle</a:t>
            </a:r>
          </a:p>
          <a:p>
            <a:r>
              <a:rPr lang="en-IN" sz="500" b="1" i="1" dirty="0">
                <a:solidFill>
                  <a:srgbClr val="802C34"/>
                </a:solidFill>
                <a:effectLst>
                  <a:glow rad="38100">
                    <a:schemeClr val="bg1">
                      <a:alpha val="77000"/>
                    </a:schemeClr>
                  </a:glow>
                </a:effectLst>
              </a:rPr>
              <a:t>Angles</a:t>
            </a:r>
          </a:p>
        </p:txBody>
      </p:sp>
      <p:sp>
        <p:nvSpPr>
          <p:cNvPr id="447" name="Rectangle 446"/>
          <p:cNvSpPr/>
          <p:nvPr/>
        </p:nvSpPr>
        <p:spPr>
          <a:xfrm>
            <a:off x="4174505" y="4486989"/>
            <a:ext cx="396262" cy="246221"/>
          </a:xfrm>
          <a:prstGeom prst="rect">
            <a:avLst/>
          </a:prstGeom>
        </p:spPr>
        <p:txBody>
          <a:bodyPr wrap="none">
            <a:spAutoFit/>
          </a:bodyPr>
          <a:lstStyle/>
          <a:p>
            <a:pPr algn="ctr"/>
            <a:r>
              <a:rPr lang="en-IN" sz="500" b="1" i="1" dirty="0">
                <a:solidFill>
                  <a:srgbClr val="802C34"/>
                </a:solidFill>
                <a:effectLst>
                  <a:glow rad="38100">
                    <a:schemeClr val="bg1">
                      <a:alpha val="77000"/>
                    </a:schemeClr>
                  </a:glow>
                </a:effectLst>
              </a:rPr>
              <a:t>East</a:t>
            </a:r>
          </a:p>
          <a:p>
            <a:pPr algn="ctr"/>
            <a:r>
              <a:rPr lang="en-IN" sz="500" b="1" i="1" dirty="0">
                <a:solidFill>
                  <a:srgbClr val="802C34"/>
                </a:solidFill>
                <a:effectLst>
                  <a:glow rad="38100">
                    <a:schemeClr val="bg1">
                      <a:alpha val="77000"/>
                    </a:schemeClr>
                  </a:glow>
                </a:effectLst>
              </a:rPr>
              <a:t>Angles</a:t>
            </a:r>
          </a:p>
        </p:txBody>
      </p:sp>
      <p:sp>
        <p:nvSpPr>
          <p:cNvPr id="448" name="Rectangle 447"/>
          <p:cNvSpPr/>
          <p:nvPr/>
        </p:nvSpPr>
        <p:spPr>
          <a:xfrm>
            <a:off x="4021700" y="4647170"/>
            <a:ext cx="410690" cy="246221"/>
          </a:xfrm>
          <a:prstGeom prst="rect">
            <a:avLst/>
          </a:prstGeom>
        </p:spPr>
        <p:txBody>
          <a:bodyPr wrap="none">
            <a:spAutoFit/>
          </a:bodyPr>
          <a:lstStyle/>
          <a:p>
            <a:pPr algn="ctr"/>
            <a:r>
              <a:rPr lang="en-IN" sz="500" b="1" i="1" dirty="0">
                <a:solidFill>
                  <a:srgbClr val="802C34"/>
                </a:solidFill>
                <a:effectLst>
                  <a:glow rad="38100">
                    <a:schemeClr val="bg1">
                      <a:alpha val="77000"/>
                    </a:schemeClr>
                  </a:glow>
                </a:effectLst>
              </a:rPr>
              <a:t>East</a:t>
            </a:r>
          </a:p>
          <a:p>
            <a:pPr algn="ctr"/>
            <a:r>
              <a:rPr lang="en-IN" sz="500" b="1" i="1" dirty="0">
                <a:solidFill>
                  <a:srgbClr val="802C34"/>
                </a:solidFill>
                <a:effectLst>
                  <a:glow rad="38100">
                    <a:schemeClr val="bg1">
                      <a:alpha val="77000"/>
                    </a:schemeClr>
                  </a:glow>
                </a:effectLst>
              </a:rPr>
              <a:t>Saxons</a:t>
            </a:r>
          </a:p>
        </p:txBody>
      </p:sp>
      <p:sp>
        <p:nvSpPr>
          <p:cNvPr id="449" name="Rectangle 448"/>
          <p:cNvSpPr/>
          <p:nvPr/>
        </p:nvSpPr>
        <p:spPr>
          <a:xfrm>
            <a:off x="3982061" y="4955274"/>
            <a:ext cx="349776" cy="169277"/>
          </a:xfrm>
          <a:prstGeom prst="rect">
            <a:avLst/>
          </a:prstGeom>
        </p:spPr>
        <p:txBody>
          <a:bodyPr wrap="none">
            <a:spAutoFit/>
          </a:bodyPr>
          <a:lstStyle/>
          <a:p>
            <a:pPr algn="ctr"/>
            <a:r>
              <a:rPr lang="en-IN" sz="500" b="1" i="1" dirty="0">
                <a:solidFill>
                  <a:srgbClr val="802C34"/>
                </a:solidFill>
                <a:effectLst>
                  <a:glow rad="38100">
                    <a:schemeClr val="bg1">
                      <a:alpha val="77000"/>
                    </a:schemeClr>
                  </a:glow>
                </a:effectLst>
              </a:rPr>
              <a:t>Jutes</a:t>
            </a:r>
          </a:p>
        </p:txBody>
      </p:sp>
      <p:sp>
        <p:nvSpPr>
          <p:cNvPr id="450" name="Rectangle 449"/>
          <p:cNvSpPr/>
          <p:nvPr/>
        </p:nvSpPr>
        <p:spPr>
          <a:xfrm>
            <a:off x="3690796" y="4840223"/>
            <a:ext cx="410690" cy="246221"/>
          </a:xfrm>
          <a:prstGeom prst="rect">
            <a:avLst/>
          </a:prstGeom>
        </p:spPr>
        <p:txBody>
          <a:bodyPr wrap="none">
            <a:spAutoFit/>
          </a:bodyPr>
          <a:lstStyle/>
          <a:p>
            <a:pPr algn="ctr"/>
            <a:r>
              <a:rPr lang="en-IN" sz="500" b="1" i="1" dirty="0">
                <a:solidFill>
                  <a:srgbClr val="802C34"/>
                </a:solidFill>
                <a:effectLst>
                  <a:glow rad="38100">
                    <a:schemeClr val="bg1">
                      <a:alpha val="77000"/>
                    </a:schemeClr>
                  </a:glow>
                </a:effectLst>
              </a:rPr>
              <a:t>South</a:t>
            </a:r>
          </a:p>
          <a:p>
            <a:pPr algn="ctr"/>
            <a:r>
              <a:rPr lang="en-IN" sz="500" b="1" i="1" dirty="0">
                <a:solidFill>
                  <a:srgbClr val="802C34"/>
                </a:solidFill>
                <a:effectLst>
                  <a:glow rad="38100">
                    <a:schemeClr val="bg1">
                      <a:alpha val="77000"/>
                    </a:schemeClr>
                  </a:glow>
                </a:effectLst>
              </a:rPr>
              <a:t>Saxons</a:t>
            </a:r>
          </a:p>
        </p:txBody>
      </p:sp>
      <p:sp>
        <p:nvSpPr>
          <p:cNvPr id="451" name="Rectangle 450"/>
          <p:cNvSpPr/>
          <p:nvPr/>
        </p:nvSpPr>
        <p:spPr>
          <a:xfrm>
            <a:off x="3692178" y="4605971"/>
            <a:ext cx="410690" cy="246221"/>
          </a:xfrm>
          <a:prstGeom prst="rect">
            <a:avLst/>
          </a:prstGeom>
        </p:spPr>
        <p:txBody>
          <a:bodyPr wrap="none">
            <a:spAutoFit/>
          </a:bodyPr>
          <a:lstStyle/>
          <a:p>
            <a:pPr algn="ctr"/>
            <a:r>
              <a:rPr lang="en-IN" sz="500" b="1" i="1" dirty="0">
                <a:solidFill>
                  <a:srgbClr val="802C34"/>
                </a:solidFill>
                <a:effectLst>
                  <a:glow rad="38100">
                    <a:schemeClr val="bg1">
                      <a:alpha val="77000"/>
                    </a:schemeClr>
                  </a:glow>
                </a:effectLst>
              </a:rPr>
              <a:t>West</a:t>
            </a:r>
          </a:p>
          <a:p>
            <a:pPr algn="ctr"/>
            <a:r>
              <a:rPr lang="en-IN" sz="500" b="1" i="1" dirty="0">
                <a:solidFill>
                  <a:srgbClr val="802C34"/>
                </a:solidFill>
                <a:effectLst>
                  <a:glow rad="38100">
                    <a:schemeClr val="bg1">
                      <a:alpha val="77000"/>
                    </a:schemeClr>
                  </a:glow>
                </a:effectLst>
              </a:rPr>
              <a:t>Saxons</a:t>
            </a:r>
          </a:p>
        </p:txBody>
      </p:sp>
      <p:sp>
        <p:nvSpPr>
          <p:cNvPr id="452" name="Rectangle 451"/>
          <p:cNvSpPr/>
          <p:nvPr/>
        </p:nvSpPr>
        <p:spPr>
          <a:xfrm>
            <a:off x="3823796" y="3991092"/>
            <a:ext cx="396262" cy="169277"/>
          </a:xfrm>
          <a:prstGeom prst="rect">
            <a:avLst/>
          </a:prstGeom>
        </p:spPr>
        <p:txBody>
          <a:bodyPr wrap="none">
            <a:spAutoFit/>
          </a:bodyPr>
          <a:lstStyle/>
          <a:p>
            <a:pPr algn="ctr"/>
            <a:r>
              <a:rPr lang="en-IN" sz="500" b="1" i="1" dirty="0">
                <a:solidFill>
                  <a:srgbClr val="802C34"/>
                </a:solidFill>
                <a:effectLst>
                  <a:glow rad="38100">
                    <a:schemeClr val="bg1">
                      <a:alpha val="77000"/>
                    </a:schemeClr>
                  </a:glow>
                </a:effectLst>
              </a:rPr>
              <a:t>Angles</a:t>
            </a:r>
          </a:p>
        </p:txBody>
      </p:sp>
      <p:cxnSp>
        <p:nvCxnSpPr>
          <p:cNvPr id="1578" name="Straight Connector 1577"/>
          <p:cNvCxnSpPr/>
          <p:nvPr/>
        </p:nvCxnSpPr>
        <p:spPr>
          <a:xfrm>
            <a:off x="3471862" y="4477465"/>
            <a:ext cx="264319" cy="1064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p:cNvCxnSpPr/>
          <p:nvPr/>
        </p:nvCxnSpPr>
        <p:spPr>
          <a:xfrm>
            <a:off x="3471862" y="4477465"/>
            <a:ext cx="264319" cy="10644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56" name="Rectangle 455"/>
          <p:cNvSpPr/>
          <p:nvPr/>
        </p:nvSpPr>
        <p:spPr>
          <a:xfrm>
            <a:off x="5538793" y="3592475"/>
            <a:ext cx="349775" cy="169277"/>
          </a:xfrm>
          <a:prstGeom prst="rect">
            <a:avLst/>
          </a:prstGeom>
        </p:spPr>
        <p:txBody>
          <a:bodyPr wrap="none">
            <a:spAutoFit/>
          </a:bodyPr>
          <a:lstStyle/>
          <a:p>
            <a:pPr algn="ctr"/>
            <a:r>
              <a:rPr lang="en-IN" sz="500" b="1" i="1" dirty="0">
                <a:solidFill>
                  <a:srgbClr val="852F34"/>
                </a:solidFill>
                <a:effectLst>
                  <a:glow rad="38100">
                    <a:schemeClr val="bg1">
                      <a:alpha val="77000"/>
                    </a:schemeClr>
                  </a:glow>
                </a:effectLst>
              </a:rPr>
              <a:t>Jutes</a:t>
            </a:r>
          </a:p>
        </p:txBody>
      </p:sp>
      <p:sp>
        <p:nvSpPr>
          <p:cNvPr id="457" name="Rectangle 456"/>
          <p:cNvSpPr/>
          <p:nvPr/>
        </p:nvSpPr>
        <p:spPr>
          <a:xfrm>
            <a:off x="5528343" y="3900447"/>
            <a:ext cx="396263" cy="169277"/>
          </a:xfrm>
          <a:prstGeom prst="rect">
            <a:avLst/>
          </a:prstGeom>
        </p:spPr>
        <p:txBody>
          <a:bodyPr wrap="none">
            <a:spAutoFit/>
          </a:bodyPr>
          <a:lstStyle/>
          <a:p>
            <a:pPr algn="ctr"/>
            <a:r>
              <a:rPr lang="en-IN" sz="500" b="1" i="1" dirty="0">
                <a:solidFill>
                  <a:srgbClr val="852F34"/>
                </a:solidFill>
                <a:effectLst>
                  <a:glow rad="38100">
                    <a:schemeClr val="bg1">
                      <a:alpha val="77000"/>
                    </a:schemeClr>
                  </a:glow>
                </a:effectLst>
              </a:rPr>
              <a:t>Angles</a:t>
            </a:r>
          </a:p>
        </p:txBody>
      </p:sp>
      <p:sp>
        <p:nvSpPr>
          <p:cNvPr id="458" name="Rectangle 457"/>
          <p:cNvSpPr/>
          <p:nvPr/>
        </p:nvSpPr>
        <p:spPr>
          <a:xfrm>
            <a:off x="5627849" y="4200575"/>
            <a:ext cx="410690" cy="169277"/>
          </a:xfrm>
          <a:prstGeom prst="rect">
            <a:avLst/>
          </a:prstGeom>
        </p:spPr>
        <p:txBody>
          <a:bodyPr wrap="none">
            <a:spAutoFit/>
          </a:bodyPr>
          <a:lstStyle/>
          <a:p>
            <a:pPr algn="ctr"/>
            <a:r>
              <a:rPr lang="en-IN" sz="500" b="1" i="1" dirty="0">
                <a:solidFill>
                  <a:srgbClr val="852F34"/>
                </a:solidFill>
                <a:effectLst>
                  <a:glow rad="38100">
                    <a:schemeClr val="bg1">
                      <a:alpha val="77000"/>
                    </a:schemeClr>
                  </a:glow>
                </a:effectLst>
              </a:rPr>
              <a:t>Saxons</a:t>
            </a:r>
          </a:p>
        </p:txBody>
      </p:sp>
      <p:sp>
        <p:nvSpPr>
          <p:cNvPr id="459" name="TextBox 458"/>
          <p:cNvSpPr txBox="1"/>
          <p:nvPr/>
        </p:nvSpPr>
        <p:spPr>
          <a:xfrm>
            <a:off x="5436237" y="5434600"/>
            <a:ext cx="132350" cy="110133"/>
          </a:xfrm>
          <a:prstGeom prst="rect">
            <a:avLst/>
          </a:prstGeom>
          <a:noFill/>
        </p:spPr>
        <p:txBody>
          <a:bodyPr wrap="none" rtlCol="0">
            <a:spAutoFit/>
          </a:bodyPr>
          <a:lstStyle/>
          <a:p>
            <a:r>
              <a:rPr lang="en-IN" sz="400" b="1" dirty="0" smtClean="0"/>
              <a:t>0</a:t>
            </a:r>
            <a:endParaRPr lang="en-IN" sz="400" b="1" dirty="0"/>
          </a:p>
        </p:txBody>
      </p:sp>
      <p:sp>
        <p:nvSpPr>
          <p:cNvPr id="460" name="TextBox 459"/>
          <p:cNvSpPr txBox="1"/>
          <p:nvPr/>
        </p:nvSpPr>
        <p:spPr>
          <a:xfrm>
            <a:off x="5603402" y="5432824"/>
            <a:ext cx="242374" cy="153888"/>
          </a:xfrm>
          <a:prstGeom prst="rect">
            <a:avLst/>
          </a:prstGeom>
          <a:noFill/>
        </p:spPr>
        <p:txBody>
          <a:bodyPr wrap="none" rtlCol="0">
            <a:spAutoFit/>
          </a:bodyPr>
          <a:lstStyle/>
          <a:p>
            <a:r>
              <a:rPr lang="en-IN" sz="400" b="1" dirty="0" smtClean="0"/>
              <a:t>50</a:t>
            </a:r>
            <a:endParaRPr lang="en-IN" sz="400" b="1" dirty="0"/>
          </a:p>
        </p:txBody>
      </p:sp>
      <p:sp>
        <p:nvSpPr>
          <p:cNvPr id="461" name="TextBox 460"/>
          <p:cNvSpPr txBox="1"/>
          <p:nvPr/>
        </p:nvSpPr>
        <p:spPr>
          <a:xfrm>
            <a:off x="5782428" y="5433907"/>
            <a:ext cx="429926" cy="153888"/>
          </a:xfrm>
          <a:prstGeom prst="rect">
            <a:avLst/>
          </a:prstGeom>
          <a:noFill/>
        </p:spPr>
        <p:txBody>
          <a:bodyPr wrap="none" rtlCol="0">
            <a:spAutoFit/>
          </a:bodyPr>
          <a:lstStyle/>
          <a:p>
            <a:r>
              <a:rPr lang="en-IN" sz="400" b="1" dirty="0" smtClean="0"/>
              <a:t>100 </a:t>
            </a:r>
            <a:r>
              <a:rPr lang="en-IN" sz="400" b="1" dirty="0"/>
              <a:t>Miles</a:t>
            </a:r>
          </a:p>
        </p:txBody>
      </p:sp>
      <p:sp>
        <p:nvSpPr>
          <p:cNvPr id="462" name="TextBox 461"/>
          <p:cNvSpPr txBox="1"/>
          <p:nvPr/>
        </p:nvSpPr>
        <p:spPr>
          <a:xfrm>
            <a:off x="5632870" y="5532560"/>
            <a:ext cx="566181" cy="153888"/>
          </a:xfrm>
          <a:prstGeom prst="rect">
            <a:avLst/>
          </a:prstGeom>
          <a:noFill/>
        </p:spPr>
        <p:txBody>
          <a:bodyPr wrap="none" rtlCol="0">
            <a:spAutoFit/>
          </a:bodyPr>
          <a:lstStyle/>
          <a:p>
            <a:r>
              <a:rPr lang="en-IN" sz="400" b="1" dirty="0" smtClean="0"/>
              <a:t>100 </a:t>
            </a:r>
            <a:r>
              <a:rPr lang="en-IN" sz="400" b="1" dirty="0" err="1"/>
              <a:t>Kilometers</a:t>
            </a:r>
            <a:endParaRPr lang="en-IN" sz="400" b="1" dirty="0"/>
          </a:p>
        </p:txBody>
      </p:sp>
      <p:sp>
        <p:nvSpPr>
          <p:cNvPr id="463" name="TextBox 462"/>
          <p:cNvSpPr txBox="1"/>
          <p:nvPr/>
        </p:nvSpPr>
        <p:spPr>
          <a:xfrm>
            <a:off x="5533328" y="5533187"/>
            <a:ext cx="242374" cy="153888"/>
          </a:xfrm>
          <a:prstGeom prst="rect">
            <a:avLst/>
          </a:prstGeom>
          <a:noFill/>
        </p:spPr>
        <p:txBody>
          <a:bodyPr wrap="none" rtlCol="0">
            <a:spAutoFit/>
          </a:bodyPr>
          <a:lstStyle/>
          <a:p>
            <a:r>
              <a:rPr lang="en-IN" sz="400" b="1" dirty="0" smtClean="0"/>
              <a:t>50</a:t>
            </a:r>
            <a:endParaRPr lang="en-IN" sz="400" b="1" dirty="0"/>
          </a:p>
        </p:txBody>
      </p:sp>
      <p:sp>
        <p:nvSpPr>
          <p:cNvPr id="464" name="TextBox 463"/>
          <p:cNvSpPr txBox="1"/>
          <p:nvPr/>
        </p:nvSpPr>
        <p:spPr>
          <a:xfrm>
            <a:off x="5433939" y="5533187"/>
            <a:ext cx="132350" cy="110133"/>
          </a:xfrm>
          <a:prstGeom prst="rect">
            <a:avLst/>
          </a:prstGeom>
          <a:noFill/>
        </p:spPr>
        <p:txBody>
          <a:bodyPr wrap="none" rtlCol="0">
            <a:spAutoFit/>
          </a:bodyPr>
          <a:lstStyle/>
          <a:p>
            <a:r>
              <a:rPr lang="en-IN" sz="400" b="1" dirty="0" smtClean="0"/>
              <a:t>0</a:t>
            </a:r>
            <a:endParaRPr lang="en-IN" sz="400" b="1" dirty="0"/>
          </a:p>
        </p:txBody>
      </p:sp>
      <p:sp>
        <p:nvSpPr>
          <p:cNvPr id="465" name="TextBox 464"/>
          <p:cNvSpPr txBox="1"/>
          <p:nvPr/>
        </p:nvSpPr>
        <p:spPr>
          <a:xfrm>
            <a:off x="5538793" y="5890528"/>
            <a:ext cx="768159" cy="246221"/>
          </a:xfrm>
          <a:prstGeom prst="rect">
            <a:avLst/>
          </a:prstGeom>
          <a:noFill/>
        </p:spPr>
        <p:txBody>
          <a:bodyPr wrap="none" rtlCol="0">
            <a:spAutoFit/>
          </a:bodyPr>
          <a:lstStyle/>
          <a:p>
            <a:r>
              <a:rPr lang="en-IN" sz="500" dirty="0">
                <a:latin typeface="Arial Black" panose="020B0A04020102020204" pitchFamily="34" charset="0"/>
              </a:rPr>
              <a:t>Invasion and</a:t>
            </a:r>
          </a:p>
          <a:p>
            <a:r>
              <a:rPr lang="en-IN" sz="500" dirty="0">
                <a:latin typeface="Arial Black" panose="020B0A04020102020204" pitchFamily="34" charset="0"/>
              </a:rPr>
              <a:t>migration routes</a:t>
            </a:r>
          </a:p>
        </p:txBody>
      </p:sp>
      <p:sp>
        <p:nvSpPr>
          <p:cNvPr id="466" name="TextBox 465"/>
          <p:cNvSpPr txBox="1"/>
          <p:nvPr/>
        </p:nvSpPr>
        <p:spPr>
          <a:xfrm>
            <a:off x="5724589" y="6085029"/>
            <a:ext cx="340158" cy="169277"/>
          </a:xfrm>
          <a:prstGeom prst="rect">
            <a:avLst/>
          </a:prstGeom>
          <a:noFill/>
        </p:spPr>
        <p:txBody>
          <a:bodyPr wrap="none" rtlCol="0">
            <a:spAutoFit/>
          </a:bodyPr>
          <a:lstStyle/>
          <a:p>
            <a:r>
              <a:rPr lang="en-IN" sz="500" b="1" dirty="0"/>
              <a:t>Celts</a:t>
            </a:r>
          </a:p>
        </p:txBody>
      </p:sp>
      <p:sp>
        <p:nvSpPr>
          <p:cNvPr id="468" name="TextBox 467"/>
          <p:cNvSpPr txBox="1"/>
          <p:nvPr/>
        </p:nvSpPr>
        <p:spPr>
          <a:xfrm>
            <a:off x="5724589" y="6185455"/>
            <a:ext cx="461986" cy="169277"/>
          </a:xfrm>
          <a:prstGeom prst="rect">
            <a:avLst/>
          </a:prstGeom>
          <a:noFill/>
        </p:spPr>
        <p:txBody>
          <a:bodyPr wrap="none" rtlCol="0">
            <a:spAutoFit/>
          </a:bodyPr>
          <a:lstStyle/>
          <a:p>
            <a:r>
              <a:rPr lang="en-IN" sz="500" b="1" dirty="0"/>
              <a:t>Germans</a:t>
            </a:r>
          </a:p>
        </p:txBody>
      </p:sp>
      <p:sp>
        <p:nvSpPr>
          <p:cNvPr id="469" name="TextBox 468"/>
          <p:cNvSpPr txBox="1"/>
          <p:nvPr/>
        </p:nvSpPr>
        <p:spPr>
          <a:xfrm>
            <a:off x="5724589" y="6285930"/>
            <a:ext cx="461986" cy="169277"/>
          </a:xfrm>
          <a:prstGeom prst="rect">
            <a:avLst/>
          </a:prstGeom>
          <a:noFill/>
        </p:spPr>
        <p:txBody>
          <a:bodyPr wrap="none" rtlCol="0">
            <a:spAutoFit/>
          </a:bodyPr>
          <a:lstStyle/>
          <a:p>
            <a:r>
              <a:rPr lang="en-IN" sz="500" b="1" dirty="0"/>
              <a:t>Normans</a:t>
            </a:r>
          </a:p>
        </p:txBody>
      </p:sp>
      <p:sp>
        <p:nvSpPr>
          <p:cNvPr id="470" name="TextBox 469"/>
          <p:cNvSpPr txBox="1"/>
          <p:nvPr/>
        </p:nvSpPr>
        <p:spPr>
          <a:xfrm>
            <a:off x="5724589" y="6380549"/>
            <a:ext cx="410690" cy="169277"/>
          </a:xfrm>
          <a:prstGeom prst="rect">
            <a:avLst/>
          </a:prstGeom>
          <a:noFill/>
        </p:spPr>
        <p:txBody>
          <a:bodyPr wrap="none" rtlCol="0">
            <a:spAutoFit/>
          </a:bodyPr>
          <a:lstStyle/>
          <a:p>
            <a:r>
              <a:rPr lang="en-IN" sz="500" b="1" dirty="0"/>
              <a:t>Vikings</a:t>
            </a:r>
          </a:p>
        </p:txBody>
      </p:sp>
      <p:sp>
        <p:nvSpPr>
          <p:cNvPr id="471" name="TextBox 470"/>
          <p:cNvSpPr txBox="1"/>
          <p:nvPr/>
        </p:nvSpPr>
        <p:spPr>
          <a:xfrm>
            <a:off x="2954432" y="3003605"/>
            <a:ext cx="237566" cy="169277"/>
          </a:xfrm>
          <a:prstGeom prst="rect">
            <a:avLst/>
          </a:prstGeom>
          <a:noFill/>
        </p:spPr>
        <p:txBody>
          <a:bodyPr wrap="none" rtlCol="0">
            <a:spAutoFit/>
          </a:bodyPr>
          <a:lstStyle/>
          <a:p>
            <a:r>
              <a:rPr lang="en-IN" sz="500" i="1" dirty="0" smtClean="0">
                <a:latin typeface="Arial Black" panose="020B0A04020102020204" pitchFamily="34" charset="0"/>
              </a:rPr>
              <a:t>N</a:t>
            </a:r>
            <a:endParaRPr lang="en-IN" sz="500" i="1" dirty="0">
              <a:latin typeface="Arial Black" panose="020B0A04020102020204" pitchFamily="34" charset="0"/>
            </a:endParaRPr>
          </a:p>
        </p:txBody>
      </p:sp>
    </p:spTree>
    <p:extLst>
      <p:ext uri="{BB962C8B-B14F-4D97-AF65-F5344CB8AC3E}">
        <p14:creationId xmlns:p14="http://schemas.microsoft.com/office/powerpoint/2010/main" val="38710680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D1B96-20A4-4829-8154-70E24765D470}"/>
              </a:ext>
            </a:extLst>
          </p:cNvPr>
          <p:cNvSpPr>
            <a:spLocks noGrp="1"/>
          </p:cNvSpPr>
          <p:nvPr>
            <p:ph type="title"/>
          </p:nvPr>
        </p:nvSpPr>
        <p:spPr/>
        <p:txBody>
          <a:bodyPr/>
          <a:lstStyle/>
          <a:p>
            <a:r>
              <a:rPr lang="en-US" altLang="en-US" sz="3400" dirty="0"/>
              <a:t>Key Issue 1: Where Are Languages Distributed?</a:t>
            </a:r>
            <a:endParaRPr lang="en-US" sz="3400" dirty="0"/>
          </a:p>
        </p:txBody>
      </p:sp>
      <p:sp>
        <p:nvSpPr>
          <p:cNvPr id="3" name="Content Placeholder 2">
            <a:extLst>
              <a:ext uri="{FF2B5EF4-FFF2-40B4-BE49-F238E27FC236}">
                <a16:creationId xmlns:a16="http://schemas.microsoft.com/office/drawing/2014/main" id="{6AD68178-29FA-4416-A79E-8E8228CD3D17}"/>
              </a:ext>
            </a:extLst>
          </p:cNvPr>
          <p:cNvSpPr>
            <a:spLocks noGrp="1"/>
          </p:cNvSpPr>
          <p:nvPr>
            <p:ph sz="quarter" idx="13"/>
          </p:nvPr>
        </p:nvSpPr>
        <p:spPr/>
        <p:txBody>
          <a:bodyPr/>
          <a:lstStyle/>
          <a:p>
            <a:pPr marL="0" indent="0">
              <a:buFontTx/>
              <a:buNone/>
            </a:pPr>
            <a:r>
              <a:rPr lang="en-US" altLang="en-US" b="1" dirty="0">
                <a:solidFill>
                  <a:srgbClr val="007FA3"/>
                </a:solidFill>
              </a:rPr>
              <a:t>5.1.1</a:t>
            </a:r>
            <a:r>
              <a:rPr lang="en-US" altLang="en-US" dirty="0"/>
              <a:t> Languages </a:t>
            </a:r>
            <a:r>
              <a:rPr lang="en-US" altLang="en-US" dirty="0" smtClean="0"/>
              <a:t>and </a:t>
            </a:r>
            <a:r>
              <a:rPr lang="en-US" altLang="en-US" dirty="0"/>
              <a:t>Geography</a:t>
            </a:r>
          </a:p>
          <a:p>
            <a:pPr marL="0" indent="0">
              <a:buFontTx/>
              <a:buNone/>
            </a:pPr>
            <a:r>
              <a:rPr lang="en-US" altLang="en-US" b="1" dirty="0">
                <a:solidFill>
                  <a:srgbClr val="007FA3"/>
                </a:solidFill>
              </a:rPr>
              <a:t>5.1.2</a:t>
            </a:r>
            <a:r>
              <a:rPr lang="en-US" altLang="en-US" dirty="0"/>
              <a:t> Distribution of Language</a:t>
            </a:r>
          </a:p>
          <a:p>
            <a:pPr marL="0" indent="0">
              <a:buFontTx/>
              <a:buNone/>
            </a:pPr>
            <a:r>
              <a:rPr lang="en-US" altLang="en-US" b="1" dirty="0">
                <a:solidFill>
                  <a:srgbClr val="007FA3"/>
                </a:solidFill>
              </a:rPr>
              <a:t>5.1.3</a:t>
            </a:r>
            <a:r>
              <a:rPr lang="en-US" altLang="en-US" dirty="0"/>
              <a:t> Language Families</a:t>
            </a:r>
          </a:p>
          <a:p>
            <a:pPr marL="0" indent="0">
              <a:buFontTx/>
              <a:buNone/>
            </a:pPr>
            <a:r>
              <a:rPr lang="en-US" altLang="en-US" b="1" dirty="0">
                <a:solidFill>
                  <a:srgbClr val="007FA3"/>
                </a:solidFill>
              </a:rPr>
              <a:t>5.1.4</a:t>
            </a:r>
            <a:r>
              <a:rPr lang="en-US" altLang="en-US" dirty="0"/>
              <a:t> Distribution of Indo-European Languages</a:t>
            </a:r>
          </a:p>
          <a:p>
            <a:pPr marL="0" indent="0">
              <a:buFontTx/>
              <a:buNone/>
            </a:pPr>
            <a:r>
              <a:rPr lang="en-US" altLang="en-US" b="1" dirty="0">
                <a:solidFill>
                  <a:srgbClr val="007FA3"/>
                </a:solidFill>
              </a:rPr>
              <a:t>5.1.5</a:t>
            </a:r>
            <a:r>
              <a:rPr lang="en-US" altLang="en-US" dirty="0"/>
              <a:t> Distribution of Other Language Families</a:t>
            </a:r>
          </a:p>
        </p:txBody>
      </p:sp>
    </p:spTree>
    <p:extLst>
      <p:ext uri="{BB962C8B-B14F-4D97-AF65-F5344CB8AC3E}">
        <p14:creationId xmlns:p14="http://schemas.microsoft.com/office/powerpoint/2010/main" val="41814805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a:xfrm>
            <a:off x="457199" y="215371"/>
            <a:ext cx="8527143" cy="1097279"/>
          </a:xfrm>
        </p:spPr>
        <p:txBody>
          <a:bodyPr/>
          <a:lstStyle/>
          <a:p>
            <a:r>
              <a:rPr lang="en-US" altLang="en-US" sz="3400" dirty="0"/>
              <a:t>5.2.2 Origin </a:t>
            </a:r>
            <a:r>
              <a:rPr lang="en-US" altLang="en-US" sz="3400" dirty="0" smtClean="0"/>
              <a:t>and </a:t>
            </a:r>
            <a:r>
              <a:rPr lang="en-US" altLang="en-US" sz="3400" dirty="0"/>
              <a:t>Diffusion of English </a:t>
            </a:r>
            <a:r>
              <a:rPr lang="en-US" altLang="en-US" sz="2000" b="0" dirty="0"/>
              <a:t>(3 of 4)</a:t>
            </a:r>
            <a:endParaRPr lang="en-US" sz="2000" b="0" dirty="0"/>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a:xfrm>
            <a:off x="457200" y="1556326"/>
            <a:ext cx="8229600" cy="475673"/>
          </a:xfrm>
        </p:spPr>
        <p:txBody>
          <a:bodyPr/>
          <a:lstStyle/>
          <a:p>
            <a:pPr marL="432" indent="0">
              <a:buNone/>
            </a:pPr>
            <a:r>
              <a:rPr lang="en-US" b="1" dirty="0"/>
              <a:t>Figure 5-20: </a:t>
            </a:r>
            <a:r>
              <a:rPr lang="en-US" dirty="0"/>
              <a:t>The Bayeux Tapestry depicts </a:t>
            </a:r>
            <a:r>
              <a:rPr lang="en-US" dirty="0" smtClean="0"/>
              <a:t>the Norman </a:t>
            </a:r>
            <a:r>
              <a:rPr lang="en-US" dirty="0"/>
              <a:t>invasion. It was woven a few years after the invasion. It normally is displayed at a museum in Bayeux, France.</a:t>
            </a:r>
          </a:p>
        </p:txBody>
      </p:sp>
      <p:pic>
        <p:nvPicPr>
          <p:cNvPr id="7" name="Picture 6" descr="A tapestry depicting the Norman Invasion.">
            <a:extLst>
              <a:ext uri="{FF2B5EF4-FFF2-40B4-BE49-F238E27FC236}">
                <a16:creationId xmlns:a16="http://schemas.microsoft.com/office/drawing/2014/main" id="{90856DB7-CED5-42FB-9071-7515817B0B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429" y="3271534"/>
            <a:ext cx="8120893" cy="2813309"/>
          </a:xfrm>
          <a:prstGeom prst="rect">
            <a:avLst/>
          </a:prstGeom>
        </p:spPr>
      </p:pic>
    </p:spTree>
    <p:extLst>
      <p:ext uri="{BB962C8B-B14F-4D97-AF65-F5344CB8AC3E}">
        <p14:creationId xmlns:p14="http://schemas.microsoft.com/office/powerpoint/2010/main" val="10622791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a:xfrm>
            <a:off x="457199" y="215371"/>
            <a:ext cx="8527143" cy="1097279"/>
          </a:xfrm>
        </p:spPr>
        <p:txBody>
          <a:bodyPr/>
          <a:lstStyle/>
          <a:p>
            <a:r>
              <a:rPr lang="en-US" altLang="en-US" sz="3400" dirty="0"/>
              <a:t>5.2.2 Origin </a:t>
            </a:r>
            <a:r>
              <a:rPr lang="en-US" altLang="en-US" sz="3400" dirty="0" smtClean="0"/>
              <a:t>and </a:t>
            </a:r>
            <a:r>
              <a:rPr lang="en-US" altLang="en-US" sz="3400" dirty="0"/>
              <a:t>Diffusion of English </a:t>
            </a:r>
            <a:r>
              <a:rPr lang="en-US" altLang="en-US" sz="2000" b="0" dirty="0"/>
              <a:t>(4 of 4)</a:t>
            </a:r>
            <a:endParaRPr lang="en-US" sz="2000" b="0" dirty="0"/>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a:xfrm>
            <a:off x="457200" y="1556326"/>
            <a:ext cx="8229600" cy="1198597"/>
          </a:xfrm>
        </p:spPr>
        <p:txBody>
          <a:bodyPr/>
          <a:lstStyle/>
          <a:p>
            <a:pPr marL="432" indent="0">
              <a:buNone/>
            </a:pPr>
            <a:r>
              <a:rPr lang="en-US" b="1" dirty="0"/>
              <a:t>Figure 5-21: </a:t>
            </a:r>
            <a:r>
              <a:rPr lang="en-US" dirty="0"/>
              <a:t>Even though it is classified as a member of the Germanic </a:t>
            </a:r>
            <a:r>
              <a:rPr lang="en-US" dirty="0" smtClean="0"/>
              <a:t>branch</a:t>
            </a:r>
            <a:r>
              <a:rPr lang="en-US" dirty="0"/>
              <a:t>, most English words are from Romance languages.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4879" y="2621006"/>
            <a:ext cx="4314242" cy="3841603"/>
          </a:xfrm>
          <a:prstGeom prst="rect">
            <a:avLst/>
          </a:prstGeom>
        </p:spPr>
      </p:pic>
      <p:sp>
        <p:nvSpPr>
          <p:cNvPr id="5" name="TextBox 4"/>
          <p:cNvSpPr txBox="1"/>
          <p:nvPr/>
        </p:nvSpPr>
        <p:spPr>
          <a:xfrm>
            <a:off x="3555835" y="2803689"/>
            <a:ext cx="1067921" cy="523220"/>
          </a:xfrm>
          <a:prstGeom prst="rect">
            <a:avLst/>
          </a:prstGeom>
          <a:noFill/>
        </p:spPr>
        <p:txBody>
          <a:bodyPr wrap="none" rtlCol="0">
            <a:spAutoFit/>
          </a:bodyPr>
          <a:lstStyle/>
          <a:p>
            <a:pPr algn="ctr"/>
            <a:r>
              <a:rPr lang="en-IN" b="1" dirty="0">
                <a:effectLst>
                  <a:glow rad="38100">
                    <a:schemeClr val="bg1">
                      <a:alpha val="70000"/>
                    </a:schemeClr>
                  </a:glow>
                </a:effectLst>
              </a:rPr>
              <a:t>Other</a:t>
            </a:r>
          </a:p>
          <a:p>
            <a:pPr algn="ctr"/>
            <a:r>
              <a:rPr lang="en-IN" b="1" dirty="0">
                <a:effectLst>
                  <a:glow rad="38100">
                    <a:schemeClr val="bg1">
                      <a:alpha val="70000"/>
                    </a:schemeClr>
                  </a:glow>
                </a:effectLst>
              </a:rPr>
              <a:t>languages</a:t>
            </a:r>
          </a:p>
        </p:txBody>
      </p:sp>
      <p:sp>
        <p:nvSpPr>
          <p:cNvPr id="8" name="TextBox 7"/>
          <p:cNvSpPr txBox="1"/>
          <p:nvPr/>
        </p:nvSpPr>
        <p:spPr>
          <a:xfrm>
            <a:off x="3830681" y="3246415"/>
            <a:ext cx="622286" cy="353943"/>
          </a:xfrm>
          <a:prstGeom prst="rect">
            <a:avLst/>
          </a:prstGeom>
          <a:noFill/>
        </p:spPr>
        <p:txBody>
          <a:bodyPr wrap="none" rtlCol="0">
            <a:spAutoFit/>
          </a:bodyPr>
          <a:lstStyle/>
          <a:p>
            <a:pPr algn="ctr"/>
            <a:r>
              <a:rPr lang="en-IN" sz="1700" b="1" dirty="0" smtClean="0">
                <a:effectLst>
                  <a:glow rad="38100">
                    <a:schemeClr val="bg1">
                      <a:alpha val="73000"/>
                    </a:schemeClr>
                  </a:glow>
                </a:effectLst>
              </a:rPr>
              <a:t>10%</a:t>
            </a:r>
            <a:endParaRPr lang="en-IN" sz="1700" b="1" dirty="0">
              <a:effectLst>
                <a:glow rad="38100">
                  <a:schemeClr val="bg1">
                    <a:alpha val="73000"/>
                  </a:schemeClr>
                </a:glow>
              </a:effectLst>
            </a:endParaRPr>
          </a:p>
        </p:txBody>
      </p:sp>
      <p:sp>
        <p:nvSpPr>
          <p:cNvPr id="9" name="TextBox 8"/>
          <p:cNvSpPr txBox="1"/>
          <p:nvPr/>
        </p:nvSpPr>
        <p:spPr>
          <a:xfrm>
            <a:off x="3159435" y="3465658"/>
            <a:ext cx="500457" cy="353943"/>
          </a:xfrm>
          <a:prstGeom prst="rect">
            <a:avLst/>
          </a:prstGeom>
          <a:noFill/>
        </p:spPr>
        <p:txBody>
          <a:bodyPr wrap="none" rtlCol="0">
            <a:spAutoFit/>
          </a:bodyPr>
          <a:lstStyle/>
          <a:p>
            <a:pPr algn="ctr"/>
            <a:r>
              <a:rPr lang="en-IN" sz="1700" b="1" dirty="0" smtClean="0">
                <a:effectLst>
                  <a:glow rad="38100">
                    <a:schemeClr val="bg1">
                      <a:alpha val="73000"/>
                    </a:schemeClr>
                  </a:glow>
                </a:effectLst>
              </a:rPr>
              <a:t>6%</a:t>
            </a:r>
            <a:endParaRPr lang="en-IN" sz="1700" b="1" dirty="0">
              <a:effectLst>
                <a:glow rad="38100">
                  <a:schemeClr val="bg1">
                    <a:alpha val="73000"/>
                  </a:schemeClr>
                </a:glow>
              </a:effectLst>
            </a:endParaRPr>
          </a:p>
        </p:txBody>
      </p:sp>
      <p:sp>
        <p:nvSpPr>
          <p:cNvPr id="10" name="TextBox 9"/>
          <p:cNvSpPr txBox="1"/>
          <p:nvPr/>
        </p:nvSpPr>
        <p:spPr>
          <a:xfrm>
            <a:off x="2959931" y="3228929"/>
            <a:ext cx="692818" cy="307777"/>
          </a:xfrm>
          <a:prstGeom prst="rect">
            <a:avLst/>
          </a:prstGeom>
          <a:noFill/>
        </p:spPr>
        <p:txBody>
          <a:bodyPr wrap="none" rtlCol="0">
            <a:spAutoFit/>
          </a:bodyPr>
          <a:lstStyle/>
          <a:p>
            <a:pPr algn="ctr"/>
            <a:r>
              <a:rPr lang="en-IN" b="1" dirty="0">
                <a:effectLst>
                  <a:glow rad="38100">
                    <a:schemeClr val="bg1">
                      <a:alpha val="70000"/>
                    </a:schemeClr>
                  </a:glow>
                </a:effectLst>
              </a:rPr>
              <a:t>Greek</a:t>
            </a:r>
          </a:p>
        </p:txBody>
      </p:sp>
      <p:sp>
        <p:nvSpPr>
          <p:cNvPr id="11" name="TextBox 10"/>
          <p:cNvSpPr txBox="1"/>
          <p:nvPr/>
        </p:nvSpPr>
        <p:spPr>
          <a:xfrm>
            <a:off x="2959931" y="4787163"/>
            <a:ext cx="622286" cy="353943"/>
          </a:xfrm>
          <a:prstGeom prst="rect">
            <a:avLst/>
          </a:prstGeom>
          <a:noFill/>
        </p:spPr>
        <p:txBody>
          <a:bodyPr wrap="none" rtlCol="0">
            <a:spAutoFit/>
          </a:bodyPr>
          <a:lstStyle/>
          <a:p>
            <a:pPr algn="ctr"/>
            <a:r>
              <a:rPr lang="en-IN" sz="1700" b="1" dirty="0">
                <a:effectLst>
                  <a:glow rad="38100">
                    <a:schemeClr val="bg1">
                      <a:alpha val="73000"/>
                    </a:schemeClr>
                  </a:glow>
                </a:effectLst>
              </a:rPr>
              <a:t>2</a:t>
            </a:r>
            <a:r>
              <a:rPr lang="en-IN" sz="1700" b="1" dirty="0" smtClean="0">
                <a:effectLst>
                  <a:glow rad="38100">
                    <a:schemeClr val="bg1">
                      <a:alpha val="73000"/>
                    </a:schemeClr>
                  </a:glow>
                </a:effectLst>
              </a:rPr>
              <a:t>6%</a:t>
            </a:r>
            <a:endParaRPr lang="en-IN" sz="1700" b="1" dirty="0">
              <a:effectLst>
                <a:glow rad="38100">
                  <a:schemeClr val="bg1">
                    <a:alpha val="73000"/>
                  </a:schemeClr>
                </a:glow>
              </a:effectLst>
            </a:endParaRPr>
          </a:p>
        </p:txBody>
      </p:sp>
      <p:sp>
        <p:nvSpPr>
          <p:cNvPr id="12" name="TextBox 11"/>
          <p:cNvSpPr txBox="1"/>
          <p:nvPr/>
        </p:nvSpPr>
        <p:spPr>
          <a:xfrm>
            <a:off x="2730763" y="4346751"/>
            <a:ext cx="1067921" cy="523220"/>
          </a:xfrm>
          <a:prstGeom prst="rect">
            <a:avLst/>
          </a:prstGeom>
          <a:noFill/>
        </p:spPr>
        <p:txBody>
          <a:bodyPr wrap="none" rtlCol="0">
            <a:spAutoFit/>
          </a:bodyPr>
          <a:lstStyle/>
          <a:p>
            <a:pPr algn="ctr"/>
            <a:r>
              <a:rPr lang="en-IN" b="1" dirty="0">
                <a:effectLst>
                  <a:glow rad="38100">
                    <a:schemeClr val="bg1">
                      <a:alpha val="70000"/>
                    </a:schemeClr>
                  </a:glow>
                </a:effectLst>
              </a:rPr>
              <a:t>Germanic</a:t>
            </a:r>
          </a:p>
          <a:p>
            <a:pPr algn="ctr"/>
            <a:r>
              <a:rPr lang="en-IN" b="1" dirty="0">
                <a:effectLst>
                  <a:glow rad="38100">
                    <a:schemeClr val="bg1">
                      <a:alpha val="70000"/>
                    </a:schemeClr>
                  </a:glow>
                </a:effectLst>
              </a:rPr>
              <a:t>languages</a:t>
            </a:r>
          </a:p>
        </p:txBody>
      </p:sp>
      <p:sp>
        <p:nvSpPr>
          <p:cNvPr id="13" name="TextBox 12"/>
          <p:cNvSpPr txBox="1"/>
          <p:nvPr/>
        </p:nvSpPr>
        <p:spPr>
          <a:xfrm>
            <a:off x="5012001" y="4198050"/>
            <a:ext cx="1067921" cy="523220"/>
          </a:xfrm>
          <a:prstGeom prst="rect">
            <a:avLst/>
          </a:prstGeom>
          <a:noFill/>
        </p:spPr>
        <p:txBody>
          <a:bodyPr wrap="none" rtlCol="0">
            <a:spAutoFit/>
          </a:bodyPr>
          <a:lstStyle/>
          <a:p>
            <a:pPr algn="ctr"/>
            <a:r>
              <a:rPr lang="en-IN" b="1" dirty="0">
                <a:effectLst>
                  <a:glow rad="38100">
                    <a:schemeClr val="bg1">
                      <a:alpha val="70000"/>
                    </a:schemeClr>
                  </a:glow>
                </a:effectLst>
              </a:rPr>
              <a:t>Romance</a:t>
            </a:r>
          </a:p>
          <a:p>
            <a:pPr algn="ctr"/>
            <a:r>
              <a:rPr lang="en-IN" b="1" dirty="0">
                <a:effectLst>
                  <a:glow rad="38100">
                    <a:schemeClr val="bg1">
                      <a:alpha val="70000"/>
                    </a:schemeClr>
                  </a:glow>
                </a:effectLst>
              </a:rPr>
              <a:t>languages</a:t>
            </a:r>
          </a:p>
        </p:txBody>
      </p:sp>
      <p:sp>
        <p:nvSpPr>
          <p:cNvPr id="14" name="TextBox 13"/>
          <p:cNvSpPr txBox="1"/>
          <p:nvPr/>
        </p:nvSpPr>
        <p:spPr>
          <a:xfrm>
            <a:off x="5228753" y="4650569"/>
            <a:ext cx="622286" cy="353943"/>
          </a:xfrm>
          <a:prstGeom prst="rect">
            <a:avLst/>
          </a:prstGeom>
          <a:noFill/>
        </p:spPr>
        <p:txBody>
          <a:bodyPr wrap="none" rtlCol="0">
            <a:spAutoFit/>
          </a:bodyPr>
          <a:lstStyle/>
          <a:p>
            <a:pPr algn="ctr"/>
            <a:r>
              <a:rPr lang="en-IN" sz="1700" b="1" dirty="0" smtClean="0">
                <a:effectLst>
                  <a:glow rad="38100">
                    <a:schemeClr val="bg1">
                      <a:alpha val="73000"/>
                    </a:schemeClr>
                  </a:glow>
                </a:effectLst>
              </a:rPr>
              <a:t>58%</a:t>
            </a:r>
            <a:endParaRPr lang="en-IN" sz="1700" b="1" dirty="0">
              <a:effectLst>
                <a:glow rad="38100">
                  <a:schemeClr val="bg1">
                    <a:alpha val="73000"/>
                  </a:schemeClr>
                </a:glow>
              </a:effectLst>
            </a:endParaRPr>
          </a:p>
        </p:txBody>
      </p:sp>
    </p:spTree>
    <p:extLst>
      <p:ext uri="{BB962C8B-B14F-4D97-AF65-F5344CB8AC3E}">
        <p14:creationId xmlns:p14="http://schemas.microsoft.com/office/powerpoint/2010/main" val="14711745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C48EE-8DC5-4983-B4F9-927F1364FA26}"/>
              </a:ext>
            </a:extLst>
          </p:cNvPr>
          <p:cNvSpPr>
            <a:spLocks noGrp="1"/>
          </p:cNvSpPr>
          <p:nvPr>
            <p:ph type="title"/>
          </p:nvPr>
        </p:nvSpPr>
        <p:spPr>
          <a:xfrm>
            <a:off x="457199" y="215371"/>
            <a:ext cx="8406581" cy="1097279"/>
          </a:xfrm>
        </p:spPr>
        <p:txBody>
          <a:bodyPr/>
          <a:lstStyle/>
          <a:p>
            <a:r>
              <a:rPr lang="en-US" altLang="en-US" dirty="0"/>
              <a:t>5.2.3 Sharing Languages </a:t>
            </a:r>
            <a:r>
              <a:rPr lang="en-US" altLang="en-US" sz="2000" b="0" dirty="0"/>
              <a:t>(1 of 3)</a:t>
            </a:r>
            <a:endParaRPr lang="en-US" sz="2000" dirty="0"/>
          </a:p>
        </p:txBody>
      </p:sp>
      <p:sp>
        <p:nvSpPr>
          <p:cNvPr id="3" name="Content Placeholder 2">
            <a:extLst>
              <a:ext uri="{FF2B5EF4-FFF2-40B4-BE49-F238E27FC236}">
                <a16:creationId xmlns:a16="http://schemas.microsoft.com/office/drawing/2014/main" id="{24E6AA80-B819-4B79-B07D-60CAB2397F8A}"/>
              </a:ext>
            </a:extLst>
          </p:cNvPr>
          <p:cNvSpPr>
            <a:spLocks noGrp="1"/>
          </p:cNvSpPr>
          <p:nvPr>
            <p:ph sz="quarter" idx="13"/>
          </p:nvPr>
        </p:nvSpPr>
        <p:spPr/>
        <p:txBody>
          <a:bodyPr/>
          <a:lstStyle/>
          <a:p>
            <a:r>
              <a:rPr lang="en-US" altLang="en-US" dirty="0"/>
              <a:t>A </a:t>
            </a:r>
            <a:r>
              <a:rPr lang="en-US" altLang="en-US" b="1" dirty="0"/>
              <a:t>lingua franca </a:t>
            </a:r>
            <a:r>
              <a:rPr lang="en-US" altLang="en-US" dirty="0"/>
              <a:t>is a</a:t>
            </a:r>
            <a:r>
              <a:rPr lang="en-US" dirty="0"/>
              <a:t> language of international communication. English is a well-known lingua franca</a:t>
            </a:r>
          </a:p>
          <a:p>
            <a:r>
              <a:rPr lang="en-US" altLang="en-US" dirty="0"/>
              <a:t>Other examples of a lingua franca are Swahili in East Africa, Russian in the former Soviet Union, and Hindi in South Asia</a:t>
            </a:r>
          </a:p>
        </p:txBody>
      </p:sp>
    </p:spTree>
    <p:extLst>
      <p:ext uri="{BB962C8B-B14F-4D97-AF65-F5344CB8AC3E}">
        <p14:creationId xmlns:p14="http://schemas.microsoft.com/office/powerpoint/2010/main" val="23526891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7CCF0-6E03-4253-AED5-6BEB53E26192}"/>
              </a:ext>
            </a:extLst>
          </p:cNvPr>
          <p:cNvSpPr>
            <a:spLocks noGrp="1"/>
          </p:cNvSpPr>
          <p:nvPr>
            <p:ph type="title"/>
          </p:nvPr>
        </p:nvSpPr>
        <p:spPr>
          <a:xfrm>
            <a:off x="457199" y="215371"/>
            <a:ext cx="8509819" cy="1097279"/>
          </a:xfrm>
        </p:spPr>
        <p:txBody>
          <a:bodyPr/>
          <a:lstStyle/>
          <a:p>
            <a:r>
              <a:rPr lang="en-US" altLang="en-US" dirty="0"/>
              <a:t>5.2.3 Sharing Languages </a:t>
            </a:r>
            <a:r>
              <a:rPr lang="en-US" altLang="en-US" sz="2000" b="0" dirty="0"/>
              <a:t>(2 of 3)</a:t>
            </a:r>
            <a:endParaRPr lang="en-US" dirty="0"/>
          </a:p>
        </p:txBody>
      </p:sp>
      <p:sp>
        <p:nvSpPr>
          <p:cNvPr id="3" name="Content Placeholder 2">
            <a:extLst>
              <a:ext uri="{FF2B5EF4-FFF2-40B4-BE49-F238E27FC236}">
                <a16:creationId xmlns:a16="http://schemas.microsoft.com/office/drawing/2014/main" id="{78706D59-FBD2-410C-B444-B32FCF5EAA62}"/>
              </a:ext>
            </a:extLst>
          </p:cNvPr>
          <p:cNvSpPr>
            <a:spLocks noGrp="1"/>
          </p:cNvSpPr>
          <p:nvPr>
            <p:ph sz="quarter" idx="13"/>
          </p:nvPr>
        </p:nvSpPr>
        <p:spPr>
          <a:xfrm>
            <a:off x="457199" y="1556327"/>
            <a:ext cx="3962401" cy="2347458"/>
          </a:xfrm>
        </p:spPr>
        <p:txBody>
          <a:bodyPr/>
          <a:lstStyle/>
          <a:p>
            <a:pPr marL="432" indent="0">
              <a:buNone/>
            </a:pPr>
            <a:r>
              <a:rPr lang="en-US" b="1" dirty="0">
                <a:solidFill>
                  <a:schemeClr val="tx1"/>
                </a:solidFill>
              </a:rPr>
              <a:t>Figure 5-22:</a:t>
            </a:r>
            <a:r>
              <a:rPr lang="en-US" dirty="0">
                <a:solidFill>
                  <a:schemeClr val="tx1"/>
                </a:solidFill>
              </a:rPr>
              <a:t> A lingua franca allows speakers to </a:t>
            </a:r>
            <a:r>
              <a:rPr lang="en-US" dirty="0" smtClean="0">
                <a:solidFill>
                  <a:schemeClr val="tx1"/>
                </a:solidFill>
              </a:rPr>
              <a:t>communicate </a:t>
            </a:r>
            <a:r>
              <a:rPr lang="en-US" dirty="0">
                <a:solidFill>
                  <a:schemeClr val="tx1"/>
                </a:solidFill>
              </a:rPr>
              <a:t>in a common language. </a:t>
            </a:r>
            <a:r>
              <a:rPr lang="en-US" dirty="0" smtClean="0">
                <a:solidFill>
                  <a:schemeClr val="tx1"/>
                </a:solidFill>
              </a:rPr>
              <a:t>Students </a:t>
            </a:r>
            <a:r>
              <a:rPr lang="en-US" dirty="0">
                <a:solidFill>
                  <a:schemeClr val="tx1"/>
                </a:solidFill>
              </a:rPr>
              <a:t>learning English in China and a sign for an Internet café in India. </a:t>
            </a:r>
          </a:p>
        </p:txBody>
      </p:sp>
      <p:pic>
        <p:nvPicPr>
          <p:cNvPr id="14" name="Picture 13" descr="An English teacher in Taizhou, China.">
            <a:extLst>
              <a:ext uri="{FF2B5EF4-FFF2-40B4-BE49-F238E27FC236}">
                <a16:creationId xmlns:a16="http://schemas.microsoft.com/office/drawing/2014/main" id="{14E97426-4DCC-448E-A7F2-666933F24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638" y="3903785"/>
            <a:ext cx="2319777" cy="2477890"/>
          </a:xfrm>
          <a:prstGeom prst="rect">
            <a:avLst/>
          </a:prstGeom>
        </p:spPr>
      </p:pic>
      <p:sp>
        <p:nvSpPr>
          <p:cNvPr id="7" name="Content Placeholder 6">
            <a:extLst>
              <a:ext uri="{FF2B5EF4-FFF2-40B4-BE49-F238E27FC236}">
                <a16:creationId xmlns:a16="http://schemas.microsoft.com/office/drawing/2014/main" id="{15717E7B-BDF5-446B-BB5F-5E3A2C3F200C}"/>
              </a:ext>
            </a:extLst>
          </p:cNvPr>
          <p:cNvSpPr>
            <a:spLocks noGrp="1"/>
          </p:cNvSpPr>
          <p:nvPr>
            <p:ph sz="quarter" idx="14"/>
          </p:nvPr>
        </p:nvSpPr>
        <p:spPr>
          <a:xfrm>
            <a:off x="4572000" y="1556328"/>
            <a:ext cx="4114800" cy="2206780"/>
          </a:xfrm>
        </p:spPr>
        <p:txBody>
          <a:bodyPr/>
          <a:lstStyle/>
          <a:p>
            <a:pPr marL="432" indent="0">
              <a:buNone/>
            </a:pPr>
            <a:r>
              <a:rPr lang="en-US" b="1" dirty="0">
                <a:solidFill>
                  <a:schemeClr val="tx1"/>
                </a:solidFill>
              </a:rPr>
              <a:t>Figure 5-23:</a:t>
            </a:r>
            <a:r>
              <a:rPr lang="en-US" dirty="0">
                <a:solidFill>
                  <a:schemeClr val="tx1"/>
                </a:solidFill>
              </a:rPr>
              <a:t> A lingua franca allows speakers to communicate in a common language. </a:t>
            </a:r>
            <a:r>
              <a:rPr lang="en-US" dirty="0" smtClean="0">
                <a:solidFill>
                  <a:schemeClr val="tx1"/>
                </a:solidFill>
              </a:rPr>
              <a:t>Students </a:t>
            </a:r>
            <a:r>
              <a:rPr lang="en-US" dirty="0">
                <a:solidFill>
                  <a:schemeClr val="tx1"/>
                </a:solidFill>
              </a:rPr>
              <a:t>learning English in China and a sign for an Internet café in India. </a:t>
            </a:r>
          </a:p>
        </p:txBody>
      </p:sp>
      <p:pic>
        <p:nvPicPr>
          <p:cNvPr id="17" name="Picture 16" descr="An internet café with English and Hindi signs in India.">
            <a:extLst>
              <a:ext uri="{FF2B5EF4-FFF2-40B4-BE49-F238E27FC236}">
                <a16:creationId xmlns:a16="http://schemas.microsoft.com/office/drawing/2014/main" id="{883A041E-23DC-4BED-B207-0BFE9B2571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6679" y="3863531"/>
            <a:ext cx="3293629" cy="2369062"/>
          </a:xfrm>
          <a:prstGeom prst="rect">
            <a:avLst/>
          </a:prstGeom>
        </p:spPr>
      </p:pic>
    </p:spTree>
    <p:extLst>
      <p:ext uri="{BB962C8B-B14F-4D97-AF65-F5344CB8AC3E}">
        <p14:creationId xmlns:p14="http://schemas.microsoft.com/office/powerpoint/2010/main" val="35134393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0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0142" y="3922206"/>
            <a:ext cx="3516779" cy="2518301"/>
          </a:xfrm>
          <a:prstGeom prst="rect">
            <a:avLst/>
          </a:prstGeom>
        </p:spPr>
      </p:pic>
      <p:sp>
        <p:nvSpPr>
          <p:cNvPr id="2" name="Title 1">
            <a:extLst>
              <a:ext uri="{FF2B5EF4-FFF2-40B4-BE49-F238E27FC236}">
                <a16:creationId xmlns:a16="http://schemas.microsoft.com/office/drawing/2014/main" id="{33C7CCF0-6E03-4253-AED5-6BEB53E26192}"/>
              </a:ext>
            </a:extLst>
          </p:cNvPr>
          <p:cNvSpPr>
            <a:spLocks noGrp="1"/>
          </p:cNvSpPr>
          <p:nvPr>
            <p:ph type="title"/>
          </p:nvPr>
        </p:nvSpPr>
        <p:spPr>
          <a:xfrm>
            <a:off x="457199" y="215371"/>
            <a:ext cx="8509819" cy="1097279"/>
          </a:xfrm>
        </p:spPr>
        <p:txBody>
          <a:bodyPr/>
          <a:lstStyle/>
          <a:p>
            <a:r>
              <a:rPr lang="en-US" altLang="en-US" dirty="0"/>
              <a:t>5.2.3 Sharing Languages </a:t>
            </a:r>
            <a:r>
              <a:rPr lang="en-US" altLang="en-US" sz="2000" b="0" dirty="0"/>
              <a:t>(3 of 3)</a:t>
            </a:r>
            <a:endParaRPr lang="en-US" dirty="0"/>
          </a:p>
        </p:txBody>
      </p:sp>
      <p:sp>
        <p:nvSpPr>
          <p:cNvPr id="3" name="Content Placeholder 2">
            <a:extLst>
              <a:ext uri="{FF2B5EF4-FFF2-40B4-BE49-F238E27FC236}">
                <a16:creationId xmlns:a16="http://schemas.microsoft.com/office/drawing/2014/main" id="{78706D59-FBD2-410C-B444-B32FCF5EAA62}"/>
              </a:ext>
            </a:extLst>
          </p:cNvPr>
          <p:cNvSpPr>
            <a:spLocks noGrp="1"/>
          </p:cNvSpPr>
          <p:nvPr>
            <p:ph sz="quarter" idx="13"/>
          </p:nvPr>
        </p:nvSpPr>
        <p:spPr>
          <a:xfrm>
            <a:off x="457199" y="1556327"/>
            <a:ext cx="3524899" cy="2769488"/>
          </a:xfrm>
        </p:spPr>
        <p:txBody>
          <a:bodyPr/>
          <a:lstStyle/>
          <a:p>
            <a:pPr marL="432" indent="0">
              <a:buNone/>
            </a:pPr>
            <a:r>
              <a:rPr lang="en-US" b="1" dirty="0">
                <a:solidFill>
                  <a:schemeClr val="tx1"/>
                </a:solidFill>
              </a:rPr>
              <a:t>Figure 5-24:</a:t>
            </a:r>
            <a:r>
              <a:rPr lang="en-US" dirty="0">
                <a:solidFill>
                  <a:schemeClr val="tx1"/>
                </a:solidFill>
              </a:rPr>
              <a:t> More than one-half of websites are written in English (left), but English speakers make up only about a quarter of Internet users (right). </a:t>
            </a:r>
          </a:p>
        </p:txBody>
      </p:sp>
      <p:sp>
        <p:nvSpPr>
          <p:cNvPr id="7" name="Content Placeholder 6">
            <a:extLst>
              <a:ext uri="{FF2B5EF4-FFF2-40B4-BE49-F238E27FC236}">
                <a16:creationId xmlns:a16="http://schemas.microsoft.com/office/drawing/2014/main" id="{15717E7B-BDF5-446B-BB5F-5E3A2C3F200C}"/>
              </a:ext>
            </a:extLst>
          </p:cNvPr>
          <p:cNvSpPr>
            <a:spLocks noGrp="1"/>
          </p:cNvSpPr>
          <p:nvPr>
            <p:ph sz="quarter" idx="14"/>
          </p:nvPr>
        </p:nvSpPr>
        <p:spPr>
          <a:xfrm>
            <a:off x="4572000" y="1556326"/>
            <a:ext cx="4114800" cy="2300565"/>
          </a:xfrm>
        </p:spPr>
        <p:txBody>
          <a:bodyPr/>
          <a:lstStyle/>
          <a:p>
            <a:pPr marL="432" indent="0">
              <a:buNone/>
            </a:pPr>
            <a:r>
              <a:rPr lang="en-US" b="1" dirty="0">
                <a:solidFill>
                  <a:schemeClr val="tx1"/>
                </a:solidFill>
              </a:rPr>
              <a:t>Figure 5-25:</a:t>
            </a:r>
            <a:r>
              <a:rPr lang="en-US" dirty="0">
                <a:solidFill>
                  <a:schemeClr val="tx1"/>
                </a:solidFill>
              </a:rPr>
              <a:t> More than one-half of websites are written in English (left), but English speakers make up only about a quarter of Internet users (right).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194" y="4043050"/>
            <a:ext cx="3549769" cy="2394348"/>
          </a:xfrm>
          <a:prstGeom prst="rect">
            <a:avLst/>
          </a:prstGeom>
        </p:spPr>
      </p:pic>
      <p:sp>
        <p:nvSpPr>
          <p:cNvPr id="5" name="TextBox 4"/>
          <p:cNvSpPr txBox="1"/>
          <p:nvPr/>
        </p:nvSpPr>
        <p:spPr>
          <a:xfrm>
            <a:off x="2211349" y="4215571"/>
            <a:ext cx="458780" cy="215444"/>
          </a:xfrm>
          <a:prstGeom prst="rect">
            <a:avLst/>
          </a:prstGeom>
          <a:noFill/>
        </p:spPr>
        <p:txBody>
          <a:bodyPr wrap="none" rtlCol="0">
            <a:spAutoFit/>
          </a:bodyPr>
          <a:lstStyle/>
          <a:p>
            <a:r>
              <a:rPr lang="en-IN" sz="800" b="1" dirty="0"/>
              <a:t>O</a:t>
            </a:r>
            <a:r>
              <a:rPr lang="en-IN" sz="800" b="1" dirty="0" smtClean="0"/>
              <a:t>ther</a:t>
            </a:r>
            <a:endParaRPr lang="en-IN" sz="800" b="1" dirty="0"/>
          </a:p>
        </p:txBody>
      </p:sp>
      <p:sp>
        <p:nvSpPr>
          <p:cNvPr id="9" name="TextBox 8"/>
          <p:cNvSpPr txBox="1"/>
          <p:nvPr/>
        </p:nvSpPr>
        <p:spPr>
          <a:xfrm>
            <a:off x="1175737" y="4119785"/>
            <a:ext cx="494046" cy="215444"/>
          </a:xfrm>
          <a:prstGeom prst="rect">
            <a:avLst/>
          </a:prstGeom>
          <a:noFill/>
        </p:spPr>
        <p:txBody>
          <a:bodyPr wrap="none" rtlCol="0">
            <a:spAutoFit/>
          </a:bodyPr>
          <a:lstStyle/>
          <a:p>
            <a:r>
              <a:rPr lang="en-IN" sz="800" b="1" dirty="0"/>
              <a:t>Polish</a:t>
            </a:r>
          </a:p>
        </p:txBody>
      </p:sp>
      <p:sp>
        <p:nvSpPr>
          <p:cNvPr id="10" name="TextBox 9"/>
          <p:cNvSpPr txBox="1"/>
          <p:nvPr/>
        </p:nvSpPr>
        <p:spPr>
          <a:xfrm>
            <a:off x="989127" y="4246168"/>
            <a:ext cx="558166" cy="215444"/>
          </a:xfrm>
          <a:prstGeom prst="rect">
            <a:avLst/>
          </a:prstGeom>
          <a:noFill/>
        </p:spPr>
        <p:txBody>
          <a:bodyPr wrap="none" rtlCol="0">
            <a:spAutoFit/>
          </a:bodyPr>
          <a:lstStyle/>
          <a:p>
            <a:r>
              <a:rPr lang="en-IN" sz="800" b="1" dirty="0"/>
              <a:t>Persian</a:t>
            </a:r>
          </a:p>
        </p:txBody>
      </p:sp>
      <p:sp>
        <p:nvSpPr>
          <p:cNvPr id="12" name="TextBox 11"/>
          <p:cNvSpPr txBox="1"/>
          <p:nvPr/>
        </p:nvSpPr>
        <p:spPr>
          <a:xfrm>
            <a:off x="835481" y="4387309"/>
            <a:ext cx="585417" cy="215444"/>
          </a:xfrm>
          <a:prstGeom prst="rect">
            <a:avLst/>
          </a:prstGeom>
          <a:noFill/>
        </p:spPr>
        <p:txBody>
          <a:bodyPr wrap="none" rtlCol="0">
            <a:spAutoFit/>
          </a:bodyPr>
          <a:lstStyle/>
          <a:p>
            <a:r>
              <a:rPr lang="en-IN" sz="800" b="1" dirty="0"/>
              <a:t>Chinese</a:t>
            </a:r>
          </a:p>
        </p:txBody>
      </p:sp>
      <p:sp>
        <p:nvSpPr>
          <p:cNvPr id="13" name="TextBox 12"/>
          <p:cNvSpPr txBox="1"/>
          <p:nvPr/>
        </p:nvSpPr>
        <p:spPr>
          <a:xfrm>
            <a:off x="837108" y="4526161"/>
            <a:ext cx="482824" cy="215444"/>
          </a:xfrm>
          <a:prstGeom prst="rect">
            <a:avLst/>
          </a:prstGeom>
          <a:noFill/>
        </p:spPr>
        <p:txBody>
          <a:bodyPr wrap="none" rtlCol="0">
            <a:spAutoFit/>
          </a:bodyPr>
          <a:lstStyle/>
          <a:p>
            <a:r>
              <a:rPr lang="en-IN" sz="800" b="1" dirty="0"/>
              <a:t>Italian</a:t>
            </a:r>
          </a:p>
        </p:txBody>
      </p:sp>
      <p:sp>
        <p:nvSpPr>
          <p:cNvPr id="14" name="TextBox 13"/>
          <p:cNvSpPr txBox="1"/>
          <p:nvPr/>
        </p:nvSpPr>
        <p:spPr>
          <a:xfrm>
            <a:off x="503197" y="4728070"/>
            <a:ext cx="750526" cy="215444"/>
          </a:xfrm>
          <a:prstGeom prst="rect">
            <a:avLst/>
          </a:prstGeom>
          <a:noFill/>
        </p:spPr>
        <p:txBody>
          <a:bodyPr wrap="none" rtlCol="0">
            <a:spAutoFit/>
          </a:bodyPr>
          <a:lstStyle/>
          <a:p>
            <a:r>
              <a:rPr lang="en-IN" sz="800" b="1" dirty="0"/>
              <a:t>Portuguese</a:t>
            </a:r>
          </a:p>
        </p:txBody>
      </p:sp>
      <p:sp>
        <p:nvSpPr>
          <p:cNvPr id="15" name="TextBox 14"/>
          <p:cNvSpPr txBox="1"/>
          <p:nvPr/>
        </p:nvSpPr>
        <p:spPr>
          <a:xfrm>
            <a:off x="865552" y="4977467"/>
            <a:ext cx="527709" cy="215444"/>
          </a:xfrm>
          <a:prstGeom prst="rect">
            <a:avLst/>
          </a:prstGeom>
          <a:noFill/>
        </p:spPr>
        <p:txBody>
          <a:bodyPr wrap="none" rtlCol="0">
            <a:spAutoFit/>
          </a:bodyPr>
          <a:lstStyle/>
          <a:p>
            <a:r>
              <a:rPr lang="en-IN" sz="800" b="1" dirty="0"/>
              <a:t>French</a:t>
            </a:r>
          </a:p>
        </p:txBody>
      </p:sp>
      <p:sp>
        <p:nvSpPr>
          <p:cNvPr id="16" name="TextBox 15"/>
          <p:cNvSpPr txBox="1"/>
          <p:nvPr/>
        </p:nvSpPr>
        <p:spPr>
          <a:xfrm>
            <a:off x="805439" y="5311591"/>
            <a:ext cx="655949" cy="215444"/>
          </a:xfrm>
          <a:prstGeom prst="rect">
            <a:avLst/>
          </a:prstGeom>
          <a:noFill/>
        </p:spPr>
        <p:txBody>
          <a:bodyPr wrap="none" rtlCol="0">
            <a:spAutoFit/>
          </a:bodyPr>
          <a:lstStyle/>
          <a:p>
            <a:r>
              <a:rPr lang="en-IN" sz="800" b="1" dirty="0"/>
              <a:t>Japanese</a:t>
            </a:r>
          </a:p>
        </p:txBody>
      </p:sp>
      <p:sp>
        <p:nvSpPr>
          <p:cNvPr id="17" name="TextBox 16"/>
          <p:cNvSpPr txBox="1"/>
          <p:nvPr/>
        </p:nvSpPr>
        <p:spPr>
          <a:xfrm>
            <a:off x="972578" y="5726701"/>
            <a:ext cx="585417" cy="215444"/>
          </a:xfrm>
          <a:prstGeom prst="rect">
            <a:avLst/>
          </a:prstGeom>
          <a:noFill/>
        </p:spPr>
        <p:txBody>
          <a:bodyPr wrap="none" rtlCol="0">
            <a:spAutoFit/>
          </a:bodyPr>
          <a:lstStyle/>
          <a:p>
            <a:r>
              <a:rPr lang="en-IN" sz="800" b="1" dirty="0"/>
              <a:t>Spanish</a:t>
            </a:r>
          </a:p>
        </p:txBody>
      </p:sp>
      <p:sp>
        <p:nvSpPr>
          <p:cNvPr id="18" name="TextBox 17"/>
          <p:cNvSpPr txBox="1"/>
          <p:nvPr/>
        </p:nvSpPr>
        <p:spPr>
          <a:xfrm>
            <a:off x="3139370" y="5047287"/>
            <a:ext cx="551278" cy="216896"/>
          </a:xfrm>
          <a:prstGeom prst="rect">
            <a:avLst/>
          </a:prstGeom>
          <a:noFill/>
        </p:spPr>
        <p:txBody>
          <a:bodyPr wrap="none" rtlCol="0">
            <a:spAutoFit/>
          </a:bodyPr>
          <a:lstStyle/>
          <a:p>
            <a:r>
              <a:rPr lang="en-IN" sz="800" b="1" dirty="0">
                <a:effectLst>
                  <a:glow rad="38100">
                    <a:schemeClr val="bg1">
                      <a:alpha val="80000"/>
                    </a:schemeClr>
                  </a:glow>
                </a:effectLst>
              </a:rPr>
              <a:t>English</a:t>
            </a:r>
          </a:p>
        </p:txBody>
      </p:sp>
      <p:sp>
        <p:nvSpPr>
          <p:cNvPr id="19" name="TextBox 18"/>
          <p:cNvSpPr txBox="1"/>
          <p:nvPr/>
        </p:nvSpPr>
        <p:spPr>
          <a:xfrm>
            <a:off x="2163756" y="6022106"/>
            <a:ext cx="585417" cy="215444"/>
          </a:xfrm>
          <a:prstGeom prst="rect">
            <a:avLst/>
          </a:prstGeom>
          <a:noFill/>
        </p:spPr>
        <p:txBody>
          <a:bodyPr wrap="none" rtlCol="0">
            <a:spAutoFit/>
          </a:bodyPr>
          <a:lstStyle/>
          <a:p>
            <a:r>
              <a:rPr lang="en-IN" sz="800" b="1" dirty="0">
                <a:effectLst>
                  <a:glow rad="38100">
                    <a:schemeClr val="bg1">
                      <a:alpha val="80000"/>
                    </a:schemeClr>
                  </a:glow>
                </a:effectLst>
              </a:rPr>
              <a:t>Russian</a:t>
            </a:r>
          </a:p>
        </p:txBody>
      </p:sp>
      <p:sp>
        <p:nvSpPr>
          <p:cNvPr id="20" name="TextBox 19"/>
          <p:cNvSpPr txBox="1"/>
          <p:nvPr/>
        </p:nvSpPr>
        <p:spPr>
          <a:xfrm>
            <a:off x="1761065" y="5809200"/>
            <a:ext cx="568658" cy="216896"/>
          </a:xfrm>
          <a:prstGeom prst="rect">
            <a:avLst/>
          </a:prstGeom>
          <a:noFill/>
        </p:spPr>
        <p:txBody>
          <a:bodyPr wrap="none" rtlCol="0">
            <a:spAutoFit/>
          </a:bodyPr>
          <a:lstStyle/>
          <a:p>
            <a:r>
              <a:rPr lang="en-IN" sz="800" b="1" dirty="0">
                <a:effectLst>
                  <a:glow rad="38100">
                    <a:schemeClr val="bg1">
                      <a:alpha val="80000"/>
                    </a:schemeClr>
                  </a:glow>
                </a:effectLst>
              </a:rPr>
              <a:t>German</a:t>
            </a:r>
          </a:p>
        </p:txBody>
      </p:sp>
      <p:sp>
        <p:nvSpPr>
          <p:cNvPr id="21" name="TextBox 20"/>
          <p:cNvSpPr txBox="1"/>
          <p:nvPr/>
        </p:nvSpPr>
        <p:spPr>
          <a:xfrm>
            <a:off x="3158688" y="5194084"/>
            <a:ext cx="492187" cy="250264"/>
          </a:xfrm>
          <a:prstGeom prst="rect">
            <a:avLst/>
          </a:prstGeom>
          <a:noFill/>
        </p:spPr>
        <p:txBody>
          <a:bodyPr wrap="none" rtlCol="0">
            <a:spAutoFit/>
          </a:bodyPr>
          <a:lstStyle/>
          <a:p>
            <a:r>
              <a:rPr lang="en-IN" sz="900" b="1" dirty="0" smtClean="0">
                <a:effectLst>
                  <a:glow rad="25400">
                    <a:schemeClr val="bg1"/>
                  </a:glow>
                </a:effectLst>
                <a:latin typeface="Arial Black" panose="020B0A04020102020204" pitchFamily="34" charset="0"/>
              </a:rPr>
              <a:t>52.0</a:t>
            </a:r>
            <a:endParaRPr lang="en-IN" sz="900" b="1" dirty="0">
              <a:effectLst>
                <a:glow rad="25400">
                  <a:schemeClr val="bg1"/>
                </a:glow>
              </a:effectLst>
              <a:latin typeface="Arial Black" panose="020B0A04020102020204" pitchFamily="34" charset="0"/>
            </a:endParaRPr>
          </a:p>
        </p:txBody>
      </p:sp>
      <p:sp>
        <p:nvSpPr>
          <p:cNvPr id="22" name="TextBox 21"/>
          <p:cNvSpPr txBox="1"/>
          <p:nvPr/>
        </p:nvSpPr>
        <p:spPr>
          <a:xfrm>
            <a:off x="2193249" y="4368380"/>
            <a:ext cx="492187" cy="250264"/>
          </a:xfrm>
          <a:prstGeom prst="rect">
            <a:avLst/>
          </a:prstGeom>
          <a:noFill/>
        </p:spPr>
        <p:txBody>
          <a:bodyPr wrap="none" rtlCol="0">
            <a:spAutoFit/>
          </a:bodyPr>
          <a:lstStyle/>
          <a:p>
            <a:r>
              <a:rPr lang="en-IN" sz="900" b="1" dirty="0" smtClean="0">
                <a:latin typeface="Arial Black" panose="020B0A04020102020204" pitchFamily="34" charset="0"/>
              </a:rPr>
              <a:t>10.9</a:t>
            </a:r>
            <a:endParaRPr lang="en-IN" sz="900" b="1" dirty="0">
              <a:latin typeface="Arial Black" panose="020B0A04020102020204" pitchFamily="34" charset="0"/>
            </a:endParaRPr>
          </a:p>
        </p:txBody>
      </p:sp>
      <p:sp>
        <p:nvSpPr>
          <p:cNvPr id="23" name="TextBox 22"/>
          <p:cNvSpPr txBox="1"/>
          <p:nvPr/>
        </p:nvSpPr>
        <p:spPr>
          <a:xfrm>
            <a:off x="1536537" y="4121689"/>
            <a:ext cx="408766" cy="250264"/>
          </a:xfrm>
          <a:prstGeom prst="rect">
            <a:avLst/>
          </a:prstGeom>
          <a:noFill/>
        </p:spPr>
        <p:txBody>
          <a:bodyPr wrap="none" rtlCol="0">
            <a:spAutoFit/>
          </a:bodyPr>
          <a:lstStyle/>
          <a:p>
            <a:r>
              <a:rPr lang="en-IN" sz="900" b="1" dirty="0" smtClean="0">
                <a:latin typeface="Arial Black" panose="020B0A04020102020204" pitchFamily="34" charset="0"/>
              </a:rPr>
              <a:t>1.8</a:t>
            </a:r>
            <a:endParaRPr lang="en-IN" sz="900" b="1" dirty="0">
              <a:latin typeface="Arial Black" panose="020B0A04020102020204" pitchFamily="34" charset="0"/>
            </a:endParaRPr>
          </a:p>
        </p:txBody>
      </p:sp>
      <p:sp>
        <p:nvSpPr>
          <p:cNvPr id="24" name="TextBox 23"/>
          <p:cNvSpPr txBox="1"/>
          <p:nvPr/>
        </p:nvSpPr>
        <p:spPr>
          <a:xfrm>
            <a:off x="1407867" y="4246168"/>
            <a:ext cx="408766" cy="250264"/>
          </a:xfrm>
          <a:prstGeom prst="rect">
            <a:avLst/>
          </a:prstGeom>
          <a:noFill/>
        </p:spPr>
        <p:txBody>
          <a:bodyPr wrap="none" rtlCol="0">
            <a:spAutoFit/>
          </a:bodyPr>
          <a:lstStyle/>
          <a:p>
            <a:r>
              <a:rPr lang="en-IN" sz="900" b="1" dirty="0" smtClean="0">
                <a:latin typeface="Arial Black" panose="020B0A04020102020204" pitchFamily="34" charset="0"/>
              </a:rPr>
              <a:t>1.8</a:t>
            </a:r>
            <a:endParaRPr lang="en-IN" sz="900" b="1" dirty="0">
              <a:latin typeface="Arial Black" panose="020B0A04020102020204" pitchFamily="34" charset="0"/>
            </a:endParaRPr>
          </a:p>
        </p:txBody>
      </p:sp>
      <p:sp>
        <p:nvSpPr>
          <p:cNvPr id="25" name="TextBox 24"/>
          <p:cNvSpPr txBox="1"/>
          <p:nvPr/>
        </p:nvSpPr>
        <p:spPr>
          <a:xfrm>
            <a:off x="1278111" y="4376560"/>
            <a:ext cx="408766" cy="250264"/>
          </a:xfrm>
          <a:prstGeom prst="rect">
            <a:avLst/>
          </a:prstGeom>
          <a:noFill/>
        </p:spPr>
        <p:txBody>
          <a:bodyPr wrap="none" rtlCol="0">
            <a:spAutoFit/>
          </a:bodyPr>
          <a:lstStyle/>
          <a:p>
            <a:r>
              <a:rPr lang="en-IN" sz="900" b="1" dirty="0" smtClean="0">
                <a:latin typeface="Arial Black" panose="020B0A04020102020204" pitchFamily="34" charset="0"/>
              </a:rPr>
              <a:t>1.9</a:t>
            </a:r>
            <a:endParaRPr lang="en-IN" sz="900" b="1" dirty="0">
              <a:latin typeface="Arial Black" panose="020B0A04020102020204" pitchFamily="34" charset="0"/>
            </a:endParaRPr>
          </a:p>
        </p:txBody>
      </p:sp>
      <p:sp>
        <p:nvSpPr>
          <p:cNvPr id="26" name="TextBox 25"/>
          <p:cNvSpPr txBox="1"/>
          <p:nvPr/>
        </p:nvSpPr>
        <p:spPr>
          <a:xfrm>
            <a:off x="1200564" y="4519961"/>
            <a:ext cx="408766" cy="250264"/>
          </a:xfrm>
          <a:prstGeom prst="rect">
            <a:avLst/>
          </a:prstGeom>
          <a:noFill/>
        </p:spPr>
        <p:txBody>
          <a:bodyPr wrap="none" rtlCol="0">
            <a:spAutoFit/>
          </a:bodyPr>
          <a:lstStyle/>
          <a:p>
            <a:r>
              <a:rPr lang="en-IN" sz="900" b="1" dirty="0" smtClean="0">
                <a:latin typeface="Arial Black" panose="020B0A04020102020204" pitchFamily="34" charset="0"/>
              </a:rPr>
              <a:t>2.5</a:t>
            </a:r>
            <a:endParaRPr lang="en-IN" sz="900" b="1" dirty="0">
              <a:latin typeface="Arial Black" panose="020B0A04020102020204" pitchFamily="34" charset="0"/>
            </a:endParaRPr>
          </a:p>
        </p:txBody>
      </p:sp>
      <p:sp>
        <p:nvSpPr>
          <p:cNvPr id="27" name="TextBox 26"/>
          <p:cNvSpPr txBox="1"/>
          <p:nvPr/>
        </p:nvSpPr>
        <p:spPr>
          <a:xfrm>
            <a:off x="1117628" y="4716643"/>
            <a:ext cx="408766" cy="250264"/>
          </a:xfrm>
          <a:prstGeom prst="rect">
            <a:avLst/>
          </a:prstGeom>
          <a:noFill/>
        </p:spPr>
        <p:txBody>
          <a:bodyPr wrap="none" rtlCol="0">
            <a:spAutoFit/>
          </a:bodyPr>
          <a:lstStyle/>
          <a:p>
            <a:r>
              <a:rPr lang="en-IN" sz="900" b="1" dirty="0" smtClean="0">
                <a:latin typeface="Arial Black" panose="020B0A04020102020204" pitchFamily="34" charset="0"/>
              </a:rPr>
              <a:t>2.7</a:t>
            </a:r>
            <a:endParaRPr lang="en-IN" sz="900" b="1" dirty="0">
              <a:latin typeface="Arial Black" panose="020B0A04020102020204" pitchFamily="34" charset="0"/>
            </a:endParaRPr>
          </a:p>
        </p:txBody>
      </p:sp>
      <p:sp>
        <p:nvSpPr>
          <p:cNvPr id="28" name="TextBox 27"/>
          <p:cNvSpPr txBox="1"/>
          <p:nvPr/>
        </p:nvSpPr>
        <p:spPr>
          <a:xfrm>
            <a:off x="1473407" y="5000198"/>
            <a:ext cx="408766" cy="250264"/>
          </a:xfrm>
          <a:prstGeom prst="rect">
            <a:avLst/>
          </a:prstGeom>
          <a:noFill/>
        </p:spPr>
        <p:txBody>
          <a:bodyPr wrap="none" rtlCol="0">
            <a:spAutoFit/>
          </a:bodyPr>
          <a:lstStyle/>
          <a:p>
            <a:r>
              <a:rPr lang="en-IN" sz="900" b="1" dirty="0" smtClean="0">
                <a:effectLst>
                  <a:glow rad="25400">
                    <a:schemeClr val="bg1"/>
                  </a:glow>
                </a:effectLst>
                <a:latin typeface="Arial Black" panose="020B0A04020102020204" pitchFamily="34" charset="0"/>
              </a:rPr>
              <a:t>4.1</a:t>
            </a:r>
            <a:endParaRPr lang="en-IN" sz="900" b="1" dirty="0">
              <a:effectLst>
                <a:glow rad="25400">
                  <a:schemeClr val="bg1"/>
                </a:glow>
              </a:effectLst>
              <a:latin typeface="Arial Black" panose="020B0A04020102020204" pitchFamily="34" charset="0"/>
            </a:endParaRPr>
          </a:p>
        </p:txBody>
      </p:sp>
      <p:sp>
        <p:nvSpPr>
          <p:cNvPr id="29" name="TextBox 28"/>
          <p:cNvSpPr txBox="1"/>
          <p:nvPr/>
        </p:nvSpPr>
        <p:spPr>
          <a:xfrm>
            <a:off x="1528849" y="5277500"/>
            <a:ext cx="408766" cy="250264"/>
          </a:xfrm>
          <a:prstGeom prst="rect">
            <a:avLst/>
          </a:prstGeom>
          <a:noFill/>
        </p:spPr>
        <p:txBody>
          <a:bodyPr wrap="none" rtlCol="0">
            <a:spAutoFit/>
          </a:bodyPr>
          <a:lstStyle/>
          <a:p>
            <a:r>
              <a:rPr lang="en-IN" sz="900" b="1" dirty="0" smtClean="0">
                <a:effectLst>
                  <a:glow rad="25400">
                    <a:schemeClr val="bg1"/>
                  </a:glow>
                </a:effectLst>
                <a:latin typeface="Arial Black" panose="020B0A04020102020204" pitchFamily="34" charset="0"/>
              </a:rPr>
              <a:t>4.7</a:t>
            </a:r>
            <a:endParaRPr lang="en-IN" sz="900" b="1" dirty="0">
              <a:effectLst>
                <a:glow rad="25400">
                  <a:schemeClr val="bg1"/>
                </a:glow>
              </a:effectLst>
              <a:latin typeface="Arial Black" panose="020B0A04020102020204" pitchFamily="34" charset="0"/>
            </a:endParaRPr>
          </a:p>
        </p:txBody>
      </p:sp>
      <p:sp>
        <p:nvSpPr>
          <p:cNvPr id="30" name="TextBox 29"/>
          <p:cNvSpPr txBox="1"/>
          <p:nvPr/>
        </p:nvSpPr>
        <p:spPr>
          <a:xfrm>
            <a:off x="1653035" y="5570415"/>
            <a:ext cx="408766" cy="250264"/>
          </a:xfrm>
          <a:prstGeom prst="rect">
            <a:avLst/>
          </a:prstGeom>
          <a:noFill/>
        </p:spPr>
        <p:txBody>
          <a:bodyPr wrap="none" rtlCol="0">
            <a:spAutoFit/>
          </a:bodyPr>
          <a:lstStyle/>
          <a:p>
            <a:r>
              <a:rPr lang="en-IN" sz="900" b="1" dirty="0" smtClean="0">
                <a:effectLst>
                  <a:glow rad="25400">
                    <a:schemeClr val="bg1"/>
                  </a:glow>
                </a:effectLst>
                <a:latin typeface="Arial Black" panose="020B0A04020102020204" pitchFamily="34" charset="0"/>
              </a:rPr>
              <a:t>5.1</a:t>
            </a:r>
            <a:endParaRPr lang="en-IN" sz="900" b="1" dirty="0">
              <a:effectLst>
                <a:glow rad="25400">
                  <a:schemeClr val="bg1"/>
                </a:glow>
              </a:effectLst>
              <a:latin typeface="Arial Black" panose="020B0A04020102020204" pitchFamily="34" charset="0"/>
            </a:endParaRPr>
          </a:p>
        </p:txBody>
      </p:sp>
      <p:sp>
        <p:nvSpPr>
          <p:cNvPr id="31" name="TextBox 30"/>
          <p:cNvSpPr txBox="1"/>
          <p:nvPr/>
        </p:nvSpPr>
        <p:spPr>
          <a:xfrm>
            <a:off x="1990531" y="5648399"/>
            <a:ext cx="408766" cy="250264"/>
          </a:xfrm>
          <a:prstGeom prst="rect">
            <a:avLst/>
          </a:prstGeom>
          <a:noFill/>
        </p:spPr>
        <p:txBody>
          <a:bodyPr wrap="none" rtlCol="0">
            <a:spAutoFit/>
          </a:bodyPr>
          <a:lstStyle/>
          <a:p>
            <a:r>
              <a:rPr lang="en-IN" sz="900" b="1" dirty="0" smtClean="0">
                <a:effectLst>
                  <a:glow rad="25400">
                    <a:schemeClr val="bg1"/>
                  </a:glow>
                </a:effectLst>
                <a:latin typeface="Arial Black" panose="020B0A04020102020204" pitchFamily="34" charset="0"/>
              </a:rPr>
              <a:t>6.0</a:t>
            </a:r>
            <a:endParaRPr lang="en-IN" sz="900" b="1" dirty="0">
              <a:effectLst>
                <a:glow rad="25400">
                  <a:schemeClr val="bg1"/>
                </a:glow>
              </a:effectLst>
              <a:latin typeface="Arial Black" panose="020B0A04020102020204" pitchFamily="34" charset="0"/>
            </a:endParaRPr>
          </a:p>
        </p:txBody>
      </p:sp>
      <p:sp>
        <p:nvSpPr>
          <p:cNvPr id="32" name="TextBox 31"/>
          <p:cNvSpPr txBox="1"/>
          <p:nvPr/>
        </p:nvSpPr>
        <p:spPr>
          <a:xfrm>
            <a:off x="2248047" y="5875031"/>
            <a:ext cx="408766" cy="250264"/>
          </a:xfrm>
          <a:prstGeom prst="rect">
            <a:avLst/>
          </a:prstGeom>
          <a:noFill/>
        </p:spPr>
        <p:txBody>
          <a:bodyPr wrap="none" rtlCol="0">
            <a:spAutoFit/>
          </a:bodyPr>
          <a:lstStyle/>
          <a:p>
            <a:r>
              <a:rPr lang="en-IN" sz="900" b="1" dirty="0" smtClean="0">
                <a:effectLst>
                  <a:glow rad="25400">
                    <a:schemeClr val="bg1"/>
                  </a:glow>
                </a:effectLst>
                <a:latin typeface="Arial Black" panose="020B0A04020102020204" pitchFamily="34" charset="0"/>
              </a:rPr>
              <a:t>6.5</a:t>
            </a:r>
            <a:endParaRPr lang="en-IN" sz="900" b="1" dirty="0">
              <a:effectLst>
                <a:glow rad="25400">
                  <a:schemeClr val="bg1"/>
                </a:glow>
              </a:effectLst>
              <a:latin typeface="Arial Black" panose="020B0A04020102020204" pitchFamily="34" charset="0"/>
            </a:endParaRPr>
          </a:p>
        </p:txBody>
      </p:sp>
      <p:cxnSp>
        <p:nvCxnSpPr>
          <p:cNvPr id="33" name="Straight Connector 32"/>
          <p:cNvCxnSpPr/>
          <p:nvPr/>
        </p:nvCxnSpPr>
        <p:spPr>
          <a:xfrm>
            <a:off x="1846358" y="4300095"/>
            <a:ext cx="90594" cy="10591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726038" y="4390513"/>
            <a:ext cx="118833" cy="1075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604838" y="4519852"/>
            <a:ext cx="147091" cy="9442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525453" y="4663878"/>
            <a:ext cx="159351" cy="794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430123" y="4851680"/>
            <a:ext cx="169485" cy="491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348787" y="5103698"/>
            <a:ext cx="183698" cy="88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1400651" y="5401695"/>
            <a:ext cx="178304" cy="2830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1516337" y="5721828"/>
            <a:ext cx="204613" cy="11567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846358" y="4300095"/>
            <a:ext cx="90594" cy="10591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726038" y="4390513"/>
            <a:ext cx="118833" cy="10758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604838" y="4519852"/>
            <a:ext cx="147091" cy="9442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525453" y="4663878"/>
            <a:ext cx="159351" cy="794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430123" y="4851680"/>
            <a:ext cx="169485" cy="4916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348787" y="5103698"/>
            <a:ext cx="183698" cy="884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1400651" y="5401695"/>
            <a:ext cx="178304" cy="2830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1516337" y="5721828"/>
            <a:ext cx="204613" cy="11567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6267448" y="4543614"/>
            <a:ext cx="453970" cy="230832"/>
          </a:xfrm>
          <a:prstGeom prst="rect">
            <a:avLst/>
          </a:prstGeom>
          <a:noFill/>
        </p:spPr>
        <p:txBody>
          <a:bodyPr wrap="none" rtlCol="0">
            <a:spAutoFit/>
          </a:bodyPr>
          <a:lstStyle/>
          <a:p>
            <a:r>
              <a:rPr lang="en-IN" sz="900" b="1" dirty="0" smtClean="0">
                <a:effectLst>
                  <a:glow rad="25400">
                    <a:schemeClr val="bg1"/>
                  </a:glow>
                </a:effectLst>
                <a:latin typeface="Arial Black" panose="020B0A04020102020204" pitchFamily="34" charset="0"/>
              </a:rPr>
              <a:t>23.1</a:t>
            </a:r>
            <a:endParaRPr lang="en-IN" sz="900" b="1" dirty="0">
              <a:effectLst>
                <a:glow rad="25400">
                  <a:schemeClr val="bg1"/>
                </a:glow>
              </a:effectLst>
              <a:latin typeface="Arial Black" panose="020B0A04020102020204" pitchFamily="34" charset="0"/>
            </a:endParaRPr>
          </a:p>
        </p:txBody>
      </p:sp>
      <p:sp>
        <p:nvSpPr>
          <p:cNvPr id="60" name="TextBox 59"/>
          <p:cNvSpPr txBox="1"/>
          <p:nvPr/>
        </p:nvSpPr>
        <p:spPr>
          <a:xfrm>
            <a:off x="7263212" y="4581272"/>
            <a:ext cx="453970" cy="230832"/>
          </a:xfrm>
          <a:prstGeom prst="rect">
            <a:avLst/>
          </a:prstGeom>
          <a:noFill/>
        </p:spPr>
        <p:txBody>
          <a:bodyPr wrap="none" rtlCol="0">
            <a:spAutoFit/>
          </a:bodyPr>
          <a:lstStyle/>
          <a:p>
            <a:r>
              <a:rPr lang="en-IN" sz="900" b="1" dirty="0" smtClean="0">
                <a:effectLst>
                  <a:glow rad="25400">
                    <a:schemeClr val="bg1"/>
                  </a:glow>
                </a:effectLst>
                <a:latin typeface="Arial Black" panose="020B0A04020102020204" pitchFamily="34" charset="0"/>
              </a:rPr>
              <a:t>25.3</a:t>
            </a:r>
            <a:endParaRPr lang="en-IN" sz="900" b="1" dirty="0">
              <a:effectLst>
                <a:glow rad="25400">
                  <a:schemeClr val="bg1"/>
                </a:glow>
              </a:effectLst>
              <a:latin typeface="Arial Black" panose="020B0A04020102020204" pitchFamily="34" charset="0"/>
            </a:endParaRPr>
          </a:p>
        </p:txBody>
      </p:sp>
      <p:sp>
        <p:nvSpPr>
          <p:cNvPr id="61" name="TextBox 60"/>
          <p:cNvSpPr txBox="1"/>
          <p:nvPr/>
        </p:nvSpPr>
        <p:spPr>
          <a:xfrm>
            <a:off x="7218233" y="4429459"/>
            <a:ext cx="534121" cy="207749"/>
          </a:xfrm>
          <a:prstGeom prst="rect">
            <a:avLst/>
          </a:prstGeom>
          <a:noFill/>
        </p:spPr>
        <p:txBody>
          <a:bodyPr wrap="none" rtlCol="0">
            <a:spAutoFit/>
          </a:bodyPr>
          <a:lstStyle/>
          <a:p>
            <a:r>
              <a:rPr lang="en-IN" sz="750" b="1" dirty="0">
                <a:effectLst>
                  <a:glow rad="25400">
                    <a:schemeClr val="bg1">
                      <a:alpha val="80000"/>
                    </a:schemeClr>
                  </a:glow>
                </a:effectLst>
              </a:rPr>
              <a:t>English</a:t>
            </a:r>
          </a:p>
        </p:txBody>
      </p:sp>
      <p:sp>
        <p:nvSpPr>
          <p:cNvPr id="62" name="TextBox 61"/>
          <p:cNvSpPr txBox="1"/>
          <p:nvPr/>
        </p:nvSpPr>
        <p:spPr>
          <a:xfrm>
            <a:off x="7318245" y="5301477"/>
            <a:ext cx="558166" cy="207749"/>
          </a:xfrm>
          <a:prstGeom prst="rect">
            <a:avLst/>
          </a:prstGeom>
          <a:noFill/>
        </p:spPr>
        <p:txBody>
          <a:bodyPr wrap="none" rtlCol="0">
            <a:spAutoFit/>
          </a:bodyPr>
          <a:lstStyle/>
          <a:p>
            <a:r>
              <a:rPr lang="en-IN" sz="750" b="1" dirty="0">
                <a:effectLst>
                  <a:glow rad="25400">
                    <a:schemeClr val="bg1">
                      <a:alpha val="80000"/>
                    </a:schemeClr>
                  </a:glow>
                </a:effectLst>
              </a:rPr>
              <a:t>Chinese</a:t>
            </a:r>
          </a:p>
        </p:txBody>
      </p:sp>
      <p:sp>
        <p:nvSpPr>
          <p:cNvPr id="63" name="TextBox 62"/>
          <p:cNvSpPr txBox="1"/>
          <p:nvPr/>
        </p:nvSpPr>
        <p:spPr>
          <a:xfrm>
            <a:off x="7370343" y="5451377"/>
            <a:ext cx="453970" cy="230832"/>
          </a:xfrm>
          <a:prstGeom prst="rect">
            <a:avLst/>
          </a:prstGeom>
          <a:noFill/>
        </p:spPr>
        <p:txBody>
          <a:bodyPr wrap="none" rtlCol="0">
            <a:spAutoFit/>
          </a:bodyPr>
          <a:lstStyle/>
          <a:p>
            <a:r>
              <a:rPr lang="en-IN" sz="900" b="1" dirty="0" smtClean="0">
                <a:effectLst>
                  <a:glow rad="25400">
                    <a:schemeClr val="bg1"/>
                  </a:glow>
                </a:effectLst>
                <a:latin typeface="Arial Black" panose="020B0A04020102020204" pitchFamily="34" charset="0"/>
              </a:rPr>
              <a:t>19.4</a:t>
            </a:r>
            <a:endParaRPr lang="en-IN" sz="900" b="1" dirty="0">
              <a:effectLst>
                <a:glow rad="25400">
                  <a:schemeClr val="bg1"/>
                </a:glow>
              </a:effectLst>
              <a:latin typeface="Arial Black" panose="020B0A04020102020204" pitchFamily="34" charset="0"/>
            </a:endParaRPr>
          </a:p>
        </p:txBody>
      </p:sp>
      <p:sp>
        <p:nvSpPr>
          <p:cNvPr id="64" name="TextBox 63"/>
          <p:cNvSpPr txBox="1"/>
          <p:nvPr/>
        </p:nvSpPr>
        <p:spPr>
          <a:xfrm>
            <a:off x="6803051" y="5827367"/>
            <a:ext cx="558166" cy="207749"/>
          </a:xfrm>
          <a:prstGeom prst="rect">
            <a:avLst/>
          </a:prstGeom>
          <a:noFill/>
        </p:spPr>
        <p:txBody>
          <a:bodyPr wrap="none" rtlCol="0">
            <a:spAutoFit/>
          </a:bodyPr>
          <a:lstStyle/>
          <a:p>
            <a:r>
              <a:rPr lang="en-IN" sz="750" b="1" dirty="0">
                <a:effectLst>
                  <a:glow rad="25400">
                    <a:schemeClr val="bg1">
                      <a:alpha val="80000"/>
                    </a:schemeClr>
                  </a:glow>
                </a:effectLst>
              </a:rPr>
              <a:t>Spanish</a:t>
            </a:r>
          </a:p>
        </p:txBody>
      </p:sp>
      <p:sp>
        <p:nvSpPr>
          <p:cNvPr id="65" name="TextBox 64"/>
          <p:cNvSpPr txBox="1"/>
          <p:nvPr/>
        </p:nvSpPr>
        <p:spPr>
          <a:xfrm>
            <a:off x="6888088" y="5977935"/>
            <a:ext cx="377026" cy="230832"/>
          </a:xfrm>
          <a:prstGeom prst="rect">
            <a:avLst/>
          </a:prstGeom>
          <a:noFill/>
        </p:spPr>
        <p:txBody>
          <a:bodyPr wrap="none" rtlCol="0">
            <a:spAutoFit/>
          </a:bodyPr>
          <a:lstStyle/>
          <a:p>
            <a:r>
              <a:rPr lang="en-IN" sz="900" b="1" dirty="0" smtClean="0">
                <a:effectLst>
                  <a:glow rad="25400">
                    <a:schemeClr val="bg1"/>
                  </a:glow>
                </a:effectLst>
                <a:latin typeface="Arial Black" panose="020B0A04020102020204" pitchFamily="34" charset="0"/>
              </a:rPr>
              <a:t>8.1</a:t>
            </a:r>
            <a:endParaRPr lang="en-IN" sz="900" b="1" dirty="0">
              <a:effectLst>
                <a:glow rad="25400">
                  <a:schemeClr val="bg1"/>
                </a:glow>
              </a:effectLst>
              <a:latin typeface="Arial Black" panose="020B0A04020102020204" pitchFamily="34" charset="0"/>
            </a:endParaRPr>
          </a:p>
        </p:txBody>
      </p:sp>
      <p:sp>
        <p:nvSpPr>
          <p:cNvPr id="66" name="TextBox 65"/>
          <p:cNvSpPr txBox="1"/>
          <p:nvPr/>
        </p:nvSpPr>
        <p:spPr>
          <a:xfrm>
            <a:off x="6404631" y="5858328"/>
            <a:ext cx="377026" cy="230832"/>
          </a:xfrm>
          <a:prstGeom prst="rect">
            <a:avLst/>
          </a:prstGeom>
          <a:noFill/>
        </p:spPr>
        <p:txBody>
          <a:bodyPr wrap="none" rtlCol="0">
            <a:spAutoFit/>
          </a:bodyPr>
          <a:lstStyle/>
          <a:p>
            <a:r>
              <a:rPr lang="en-IN" sz="900" b="1" dirty="0" smtClean="0">
                <a:effectLst>
                  <a:glow rad="25400">
                    <a:schemeClr val="bg1"/>
                  </a:glow>
                </a:effectLst>
                <a:latin typeface="Arial Black" panose="020B0A04020102020204" pitchFamily="34" charset="0"/>
              </a:rPr>
              <a:t>5.3</a:t>
            </a:r>
            <a:endParaRPr lang="en-IN" sz="900" b="1" dirty="0">
              <a:effectLst>
                <a:glow rad="25400">
                  <a:schemeClr val="bg1"/>
                </a:glow>
              </a:effectLst>
              <a:latin typeface="Arial Black" panose="020B0A04020102020204" pitchFamily="34" charset="0"/>
            </a:endParaRPr>
          </a:p>
        </p:txBody>
      </p:sp>
      <p:sp>
        <p:nvSpPr>
          <p:cNvPr id="67" name="TextBox 66"/>
          <p:cNvSpPr txBox="1"/>
          <p:nvPr/>
        </p:nvSpPr>
        <p:spPr>
          <a:xfrm>
            <a:off x="6126803" y="5733388"/>
            <a:ext cx="377026" cy="230832"/>
          </a:xfrm>
          <a:prstGeom prst="rect">
            <a:avLst/>
          </a:prstGeom>
          <a:noFill/>
        </p:spPr>
        <p:txBody>
          <a:bodyPr wrap="none" rtlCol="0">
            <a:spAutoFit/>
          </a:bodyPr>
          <a:lstStyle/>
          <a:p>
            <a:r>
              <a:rPr lang="en-IN" sz="900" b="1" dirty="0" smtClean="0">
                <a:effectLst>
                  <a:glow rad="25400">
                    <a:schemeClr val="bg1"/>
                  </a:glow>
                </a:effectLst>
                <a:latin typeface="Arial Black" panose="020B0A04020102020204" pitchFamily="34" charset="0"/>
              </a:rPr>
              <a:t>4.1</a:t>
            </a:r>
            <a:endParaRPr lang="en-IN" sz="900" b="1" dirty="0">
              <a:effectLst>
                <a:glow rad="25400">
                  <a:schemeClr val="bg1"/>
                </a:glow>
              </a:effectLst>
              <a:latin typeface="Arial Black" panose="020B0A04020102020204" pitchFamily="34" charset="0"/>
            </a:endParaRPr>
          </a:p>
        </p:txBody>
      </p:sp>
      <p:sp>
        <p:nvSpPr>
          <p:cNvPr id="68" name="TextBox 67"/>
          <p:cNvSpPr txBox="1"/>
          <p:nvPr/>
        </p:nvSpPr>
        <p:spPr>
          <a:xfrm>
            <a:off x="5920728" y="5570744"/>
            <a:ext cx="377026" cy="230832"/>
          </a:xfrm>
          <a:prstGeom prst="rect">
            <a:avLst/>
          </a:prstGeom>
          <a:noFill/>
        </p:spPr>
        <p:txBody>
          <a:bodyPr wrap="none" rtlCol="0">
            <a:spAutoFit/>
          </a:bodyPr>
          <a:lstStyle/>
          <a:p>
            <a:r>
              <a:rPr lang="en-IN" sz="900" b="1" dirty="0" smtClean="0">
                <a:effectLst>
                  <a:glow rad="25400">
                    <a:schemeClr val="bg1"/>
                  </a:glow>
                </a:effectLst>
                <a:latin typeface="Arial Black" panose="020B0A04020102020204" pitchFamily="34" charset="0"/>
              </a:rPr>
              <a:t>4.1</a:t>
            </a:r>
            <a:endParaRPr lang="en-IN" sz="900" b="1" dirty="0">
              <a:effectLst>
                <a:glow rad="25400">
                  <a:schemeClr val="bg1"/>
                </a:glow>
              </a:effectLst>
              <a:latin typeface="Arial Black" panose="020B0A04020102020204" pitchFamily="34" charset="0"/>
            </a:endParaRPr>
          </a:p>
        </p:txBody>
      </p:sp>
      <p:sp>
        <p:nvSpPr>
          <p:cNvPr id="69" name="TextBox 68"/>
          <p:cNvSpPr txBox="1"/>
          <p:nvPr/>
        </p:nvSpPr>
        <p:spPr>
          <a:xfrm>
            <a:off x="5355996" y="5554483"/>
            <a:ext cx="377026" cy="230832"/>
          </a:xfrm>
          <a:prstGeom prst="rect">
            <a:avLst/>
          </a:prstGeom>
          <a:noFill/>
        </p:spPr>
        <p:txBody>
          <a:bodyPr wrap="none" rtlCol="0">
            <a:spAutoFit/>
          </a:bodyPr>
          <a:lstStyle/>
          <a:p>
            <a:r>
              <a:rPr lang="en-IN" sz="900" b="1" dirty="0" smtClean="0">
                <a:effectLst>
                  <a:glow rad="25400">
                    <a:schemeClr val="bg1"/>
                  </a:glow>
                </a:effectLst>
                <a:latin typeface="Arial Black" panose="020B0A04020102020204" pitchFamily="34" charset="0"/>
              </a:rPr>
              <a:t>2.9</a:t>
            </a:r>
            <a:endParaRPr lang="en-IN" sz="900" b="1" dirty="0">
              <a:effectLst>
                <a:glow rad="25400">
                  <a:schemeClr val="bg1"/>
                </a:glow>
              </a:effectLst>
              <a:latin typeface="Arial Black" panose="020B0A04020102020204" pitchFamily="34" charset="0"/>
            </a:endParaRPr>
          </a:p>
        </p:txBody>
      </p:sp>
      <p:sp>
        <p:nvSpPr>
          <p:cNvPr id="70" name="TextBox 69"/>
          <p:cNvSpPr txBox="1"/>
          <p:nvPr/>
        </p:nvSpPr>
        <p:spPr>
          <a:xfrm>
            <a:off x="5261336" y="5323651"/>
            <a:ext cx="377026" cy="230832"/>
          </a:xfrm>
          <a:prstGeom prst="rect">
            <a:avLst/>
          </a:prstGeom>
          <a:noFill/>
        </p:spPr>
        <p:txBody>
          <a:bodyPr wrap="none" rtlCol="0">
            <a:spAutoFit/>
          </a:bodyPr>
          <a:lstStyle/>
          <a:p>
            <a:r>
              <a:rPr lang="en-IN" sz="900" b="1" dirty="0" smtClean="0">
                <a:effectLst>
                  <a:glow rad="25400">
                    <a:schemeClr val="bg1"/>
                  </a:glow>
                </a:effectLst>
                <a:latin typeface="Arial Black" panose="020B0A04020102020204" pitchFamily="34" charset="0"/>
              </a:rPr>
              <a:t>2.8</a:t>
            </a:r>
            <a:endParaRPr lang="en-IN" sz="900" b="1" dirty="0">
              <a:effectLst>
                <a:glow rad="25400">
                  <a:schemeClr val="bg1"/>
                </a:glow>
              </a:effectLst>
              <a:latin typeface="Arial Black" panose="020B0A04020102020204" pitchFamily="34" charset="0"/>
            </a:endParaRPr>
          </a:p>
        </p:txBody>
      </p:sp>
      <p:sp>
        <p:nvSpPr>
          <p:cNvPr id="71" name="TextBox 70"/>
          <p:cNvSpPr txBox="1"/>
          <p:nvPr/>
        </p:nvSpPr>
        <p:spPr>
          <a:xfrm>
            <a:off x="5244667" y="5092819"/>
            <a:ext cx="377026" cy="230832"/>
          </a:xfrm>
          <a:prstGeom prst="rect">
            <a:avLst/>
          </a:prstGeom>
          <a:noFill/>
        </p:spPr>
        <p:txBody>
          <a:bodyPr wrap="none" rtlCol="0">
            <a:spAutoFit/>
          </a:bodyPr>
          <a:lstStyle/>
          <a:p>
            <a:r>
              <a:rPr lang="en-IN" sz="900" b="1" dirty="0" smtClean="0">
                <a:effectLst>
                  <a:glow rad="25400">
                    <a:schemeClr val="bg1"/>
                  </a:glow>
                </a:effectLst>
                <a:latin typeface="Arial Black" panose="020B0A04020102020204" pitchFamily="34" charset="0"/>
              </a:rPr>
              <a:t>2.7</a:t>
            </a:r>
            <a:endParaRPr lang="en-IN" sz="900" b="1" dirty="0">
              <a:effectLst>
                <a:glow rad="25400">
                  <a:schemeClr val="bg1"/>
                </a:glow>
              </a:effectLst>
              <a:latin typeface="Arial Black" panose="020B0A04020102020204" pitchFamily="34" charset="0"/>
            </a:endParaRPr>
          </a:p>
        </p:txBody>
      </p:sp>
      <p:sp>
        <p:nvSpPr>
          <p:cNvPr id="72" name="TextBox 71"/>
          <p:cNvSpPr txBox="1"/>
          <p:nvPr/>
        </p:nvSpPr>
        <p:spPr>
          <a:xfrm>
            <a:off x="5244667" y="4914521"/>
            <a:ext cx="377026" cy="230832"/>
          </a:xfrm>
          <a:prstGeom prst="rect">
            <a:avLst/>
          </a:prstGeom>
          <a:noFill/>
        </p:spPr>
        <p:txBody>
          <a:bodyPr wrap="none" rtlCol="0">
            <a:spAutoFit/>
          </a:bodyPr>
          <a:lstStyle/>
          <a:p>
            <a:r>
              <a:rPr lang="en-IN" sz="900" b="1" dirty="0" smtClean="0">
                <a:effectLst>
                  <a:glow rad="25400">
                    <a:schemeClr val="bg1"/>
                  </a:glow>
                </a:effectLst>
                <a:latin typeface="Arial Black" panose="020B0A04020102020204" pitchFamily="34" charset="0"/>
              </a:rPr>
              <a:t>2.2</a:t>
            </a:r>
            <a:endParaRPr lang="en-IN" sz="900" b="1" dirty="0">
              <a:effectLst>
                <a:glow rad="25400">
                  <a:schemeClr val="bg1"/>
                </a:glow>
              </a:effectLst>
              <a:latin typeface="Arial Black" panose="020B0A04020102020204" pitchFamily="34" charset="0"/>
            </a:endParaRPr>
          </a:p>
        </p:txBody>
      </p:sp>
      <p:sp>
        <p:nvSpPr>
          <p:cNvPr id="73" name="TextBox 72"/>
          <p:cNvSpPr txBox="1"/>
          <p:nvPr/>
        </p:nvSpPr>
        <p:spPr>
          <a:xfrm>
            <a:off x="6061999" y="6278363"/>
            <a:ext cx="505267" cy="215444"/>
          </a:xfrm>
          <a:prstGeom prst="rect">
            <a:avLst/>
          </a:prstGeom>
          <a:noFill/>
        </p:spPr>
        <p:txBody>
          <a:bodyPr wrap="none" rtlCol="0">
            <a:spAutoFit/>
          </a:bodyPr>
          <a:lstStyle/>
          <a:p>
            <a:r>
              <a:rPr lang="en-IN" sz="800" b="1" dirty="0">
                <a:effectLst/>
              </a:rPr>
              <a:t>Arabic</a:t>
            </a:r>
          </a:p>
        </p:txBody>
      </p:sp>
      <p:sp>
        <p:nvSpPr>
          <p:cNvPr id="74" name="TextBox 73"/>
          <p:cNvSpPr txBox="1"/>
          <p:nvPr/>
        </p:nvSpPr>
        <p:spPr>
          <a:xfrm>
            <a:off x="5433180" y="6087332"/>
            <a:ext cx="750526" cy="215444"/>
          </a:xfrm>
          <a:prstGeom prst="rect">
            <a:avLst/>
          </a:prstGeom>
          <a:noFill/>
        </p:spPr>
        <p:txBody>
          <a:bodyPr wrap="none" rtlCol="0">
            <a:spAutoFit/>
          </a:bodyPr>
          <a:lstStyle/>
          <a:p>
            <a:r>
              <a:rPr lang="en-IN" sz="800" b="1" dirty="0">
                <a:effectLst/>
              </a:rPr>
              <a:t>Portuguese</a:t>
            </a:r>
          </a:p>
        </p:txBody>
      </p:sp>
      <p:sp>
        <p:nvSpPr>
          <p:cNvPr id="75" name="TextBox 74"/>
          <p:cNvSpPr txBox="1"/>
          <p:nvPr/>
        </p:nvSpPr>
        <p:spPr>
          <a:xfrm>
            <a:off x="5433180" y="5815826"/>
            <a:ext cx="471604" cy="215444"/>
          </a:xfrm>
          <a:prstGeom prst="rect">
            <a:avLst/>
          </a:prstGeom>
          <a:noFill/>
        </p:spPr>
        <p:txBody>
          <a:bodyPr wrap="none" rtlCol="0">
            <a:spAutoFit/>
          </a:bodyPr>
          <a:lstStyle/>
          <a:p>
            <a:r>
              <a:rPr lang="en-IN" sz="800" b="1" dirty="0">
                <a:effectLst/>
              </a:rPr>
              <a:t>Malay</a:t>
            </a:r>
          </a:p>
        </p:txBody>
      </p:sp>
      <p:sp>
        <p:nvSpPr>
          <p:cNvPr id="76" name="TextBox 75"/>
          <p:cNvSpPr txBox="1"/>
          <p:nvPr/>
        </p:nvSpPr>
        <p:spPr>
          <a:xfrm>
            <a:off x="4968114" y="5566797"/>
            <a:ext cx="527709" cy="215444"/>
          </a:xfrm>
          <a:prstGeom prst="rect">
            <a:avLst/>
          </a:prstGeom>
          <a:noFill/>
        </p:spPr>
        <p:txBody>
          <a:bodyPr wrap="none" rtlCol="0">
            <a:spAutoFit/>
          </a:bodyPr>
          <a:lstStyle/>
          <a:p>
            <a:r>
              <a:rPr lang="en-IN" sz="800" b="1" dirty="0">
                <a:effectLst/>
              </a:rPr>
              <a:t>French</a:t>
            </a:r>
          </a:p>
        </p:txBody>
      </p:sp>
      <p:sp>
        <p:nvSpPr>
          <p:cNvPr id="77" name="TextBox 76"/>
          <p:cNvSpPr txBox="1"/>
          <p:nvPr/>
        </p:nvSpPr>
        <p:spPr>
          <a:xfrm>
            <a:off x="4817046" y="5343108"/>
            <a:ext cx="585417" cy="215444"/>
          </a:xfrm>
          <a:prstGeom prst="rect">
            <a:avLst/>
          </a:prstGeom>
          <a:noFill/>
        </p:spPr>
        <p:txBody>
          <a:bodyPr wrap="none" rtlCol="0">
            <a:spAutoFit/>
          </a:bodyPr>
          <a:lstStyle/>
          <a:p>
            <a:r>
              <a:rPr lang="en-IN" sz="800" b="1" dirty="0">
                <a:effectLst/>
              </a:rPr>
              <a:t>Russian</a:t>
            </a:r>
          </a:p>
        </p:txBody>
      </p:sp>
      <p:sp>
        <p:nvSpPr>
          <p:cNvPr id="78" name="TextBox 77"/>
          <p:cNvSpPr txBox="1"/>
          <p:nvPr/>
        </p:nvSpPr>
        <p:spPr>
          <a:xfrm>
            <a:off x="4732618" y="5104138"/>
            <a:ext cx="655949" cy="215444"/>
          </a:xfrm>
          <a:prstGeom prst="rect">
            <a:avLst/>
          </a:prstGeom>
          <a:noFill/>
        </p:spPr>
        <p:txBody>
          <a:bodyPr wrap="none" rtlCol="0">
            <a:spAutoFit/>
          </a:bodyPr>
          <a:lstStyle/>
          <a:p>
            <a:r>
              <a:rPr lang="en-IN" sz="800" b="1" dirty="0">
                <a:effectLst/>
              </a:rPr>
              <a:t>Japanese</a:t>
            </a:r>
          </a:p>
        </p:txBody>
      </p:sp>
      <p:sp>
        <p:nvSpPr>
          <p:cNvPr id="79" name="TextBox 78"/>
          <p:cNvSpPr txBox="1"/>
          <p:nvPr/>
        </p:nvSpPr>
        <p:spPr>
          <a:xfrm>
            <a:off x="4799316" y="4931446"/>
            <a:ext cx="574196" cy="215444"/>
          </a:xfrm>
          <a:prstGeom prst="rect">
            <a:avLst/>
          </a:prstGeom>
          <a:noFill/>
        </p:spPr>
        <p:txBody>
          <a:bodyPr wrap="none" rtlCol="0">
            <a:spAutoFit/>
          </a:bodyPr>
          <a:lstStyle/>
          <a:p>
            <a:r>
              <a:rPr lang="en-IN" sz="800" b="1" dirty="0">
                <a:effectLst/>
              </a:rPr>
              <a:t>German</a:t>
            </a:r>
          </a:p>
        </p:txBody>
      </p:sp>
      <p:cxnSp>
        <p:nvCxnSpPr>
          <p:cNvPr id="81" name="Straight Connector 80"/>
          <p:cNvCxnSpPr/>
          <p:nvPr/>
        </p:nvCxnSpPr>
        <p:spPr>
          <a:xfrm>
            <a:off x="5539204" y="5032229"/>
            <a:ext cx="204371" cy="88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5533747" y="5183981"/>
            <a:ext cx="214591" cy="1900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5556924" y="5364956"/>
            <a:ext cx="229514" cy="5836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5650381" y="5543550"/>
            <a:ext cx="226544" cy="1025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5837447" y="5743575"/>
            <a:ext cx="182353" cy="16605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V="1">
            <a:off x="6085095" y="5931694"/>
            <a:ext cx="149018" cy="20441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V="1">
            <a:off x="6461388" y="6070600"/>
            <a:ext cx="91812" cy="25070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5539204" y="5032969"/>
            <a:ext cx="204371" cy="887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V="1">
            <a:off x="5533747" y="5184721"/>
            <a:ext cx="214591" cy="1900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V="1">
            <a:off x="5556924" y="5365696"/>
            <a:ext cx="229514" cy="5836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V="1">
            <a:off x="5650381" y="5544290"/>
            <a:ext cx="226544" cy="10259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V="1">
            <a:off x="5837447" y="5744315"/>
            <a:ext cx="182353" cy="16605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V="1">
            <a:off x="6085095" y="5932434"/>
            <a:ext cx="149018" cy="20441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V="1">
            <a:off x="6461388" y="6071340"/>
            <a:ext cx="91812" cy="25070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6265067" y="4399615"/>
            <a:ext cx="441146" cy="207749"/>
          </a:xfrm>
          <a:prstGeom prst="rect">
            <a:avLst/>
          </a:prstGeom>
          <a:noFill/>
        </p:spPr>
        <p:txBody>
          <a:bodyPr wrap="none" rtlCol="0">
            <a:spAutoFit/>
          </a:bodyPr>
          <a:lstStyle/>
          <a:p>
            <a:r>
              <a:rPr lang="en-IN" sz="750" b="1" dirty="0">
                <a:effectLst>
                  <a:glow rad="25400">
                    <a:schemeClr val="bg1">
                      <a:alpha val="80000"/>
                    </a:schemeClr>
                  </a:glow>
                </a:effectLst>
              </a:rPr>
              <a:t>Other</a:t>
            </a:r>
          </a:p>
        </p:txBody>
      </p:sp>
    </p:spTree>
    <p:extLst>
      <p:ext uri="{BB962C8B-B14F-4D97-AF65-F5344CB8AC3E}">
        <p14:creationId xmlns:p14="http://schemas.microsoft.com/office/powerpoint/2010/main" val="35798844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4A753-80F3-46D8-876A-04119E6C116E}"/>
              </a:ext>
            </a:extLst>
          </p:cNvPr>
          <p:cNvSpPr>
            <a:spLocks noGrp="1"/>
          </p:cNvSpPr>
          <p:nvPr>
            <p:ph type="title"/>
          </p:nvPr>
        </p:nvSpPr>
        <p:spPr/>
        <p:txBody>
          <a:bodyPr/>
          <a:lstStyle/>
          <a:p>
            <a:r>
              <a:rPr lang="en-US" sz="3400" dirty="0"/>
              <a:t>Key Issue 3: Why Do Languages Vary Among Places?</a:t>
            </a:r>
          </a:p>
        </p:txBody>
      </p:sp>
      <p:sp>
        <p:nvSpPr>
          <p:cNvPr id="3" name="Content Placeholder 2">
            <a:extLst>
              <a:ext uri="{FF2B5EF4-FFF2-40B4-BE49-F238E27FC236}">
                <a16:creationId xmlns:a16="http://schemas.microsoft.com/office/drawing/2014/main" id="{270AAD12-F150-40C8-9D57-3A722A93AAF7}"/>
              </a:ext>
            </a:extLst>
          </p:cNvPr>
          <p:cNvSpPr>
            <a:spLocks noGrp="1"/>
          </p:cNvSpPr>
          <p:nvPr>
            <p:ph sz="quarter" idx="13"/>
          </p:nvPr>
        </p:nvSpPr>
        <p:spPr/>
        <p:txBody>
          <a:bodyPr/>
          <a:lstStyle/>
          <a:p>
            <a:pPr marL="0" indent="0" eaLnBrk="1" hangingPunct="1">
              <a:buNone/>
            </a:pPr>
            <a:r>
              <a:rPr lang="en-US" altLang="en-US" b="1" dirty="0">
                <a:solidFill>
                  <a:srgbClr val="007FA3"/>
                </a:solidFill>
              </a:rPr>
              <a:t>5.3.1</a:t>
            </a:r>
            <a:r>
              <a:rPr lang="en-US" altLang="en-US" dirty="0"/>
              <a:t> Official Languages</a:t>
            </a:r>
          </a:p>
          <a:p>
            <a:pPr marL="0" indent="0" eaLnBrk="1" hangingPunct="1">
              <a:buNone/>
            </a:pPr>
            <a:r>
              <a:rPr lang="en-US" altLang="en-US" b="1" dirty="0">
                <a:solidFill>
                  <a:srgbClr val="007FA3"/>
                </a:solidFill>
              </a:rPr>
              <a:t>5.3.2</a:t>
            </a:r>
            <a:r>
              <a:rPr lang="en-US" altLang="en-US" dirty="0"/>
              <a:t> English Dialects</a:t>
            </a:r>
          </a:p>
          <a:p>
            <a:pPr marL="0" indent="0" eaLnBrk="1" hangingPunct="1">
              <a:buNone/>
            </a:pPr>
            <a:r>
              <a:rPr lang="en-US" altLang="en-US" b="1" dirty="0">
                <a:solidFill>
                  <a:srgbClr val="007FA3"/>
                </a:solidFill>
              </a:rPr>
              <a:t>5.3.3</a:t>
            </a:r>
            <a:r>
              <a:rPr lang="en-US" altLang="en-US" dirty="0"/>
              <a:t> U.S. Dialects</a:t>
            </a:r>
          </a:p>
          <a:p>
            <a:pPr marL="0" indent="0" eaLnBrk="1" hangingPunct="1">
              <a:buNone/>
            </a:pPr>
            <a:r>
              <a:rPr lang="en-US" altLang="en-US" b="1" dirty="0">
                <a:solidFill>
                  <a:srgbClr val="007FA3"/>
                </a:solidFill>
              </a:rPr>
              <a:t>5.3.4</a:t>
            </a:r>
            <a:r>
              <a:rPr lang="en-US" altLang="en-US" dirty="0"/>
              <a:t> Dialect or Language?</a:t>
            </a:r>
          </a:p>
          <a:p>
            <a:pPr marL="0" indent="0" eaLnBrk="1" hangingPunct="1">
              <a:buNone/>
            </a:pPr>
            <a:r>
              <a:rPr lang="en-US" altLang="en-US" b="1" dirty="0">
                <a:solidFill>
                  <a:srgbClr val="007FA3"/>
                </a:solidFill>
              </a:rPr>
              <a:t>5.3.5</a:t>
            </a:r>
            <a:r>
              <a:rPr lang="en-US" altLang="en-US" dirty="0"/>
              <a:t> Multilingual Places</a:t>
            </a:r>
          </a:p>
        </p:txBody>
      </p:sp>
    </p:spTree>
    <p:extLst>
      <p:ext uri="{BB962C8B-B14F-4D97-AF65-F5344CB8AC3E}">
        <p14:creationId xmlns:p14="http://schemas.microsoft.com/office/powerpoint/2010/main" val="35994858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4DF6C-A3EB-4D98-8055-272BBBAB0731}"/>
              </a:ext>
            </a:extLst>
          </p:cNvPr>
          <p:cNvSpPr>
            <a:spLocks noGrp="1"/>
          </p:cNvSpPr>
          <p:nvPr>
            <p:ph type="title"/>
          </p:nvPr>
        </p:nvSpPr>
        <p:spPr/>
        <p:txBody>
          <a:bodyPr/>
          <a:lstStyle/>
          <a:p>
            <a:r>
              <a:rPr lang="en-US" altLang="en-US" dirty="0"/>
              <a:t>5.3.1 Official Languages</a:t>
            </a:r>
            <a:r>
              <a:rPr lang="en-US" dirty="0"/>
              <a:t> </a:t>
            </a:r>
            <a:r>
              <a:rPr lang="en-US" sz="2000" b="0" dirty="0"/>
              <a:t>(1 of 5)</a:t>
            </a:r>
          </a:p>
        </p:txBody>
      </p:sp>
      <p:sp>
        <p:nvSpPr>
          <p:cNvPr id="3" name="Content Placeholder 2">
            <a:extLst>
              <a:ext uri="{FF2B5EF4-FFF2-40B4-BE49-F238E27FC236}">
                <a16:creationId xmlns:a16="http://schemas.microsoft.com/office/drawing/2014/main" id="{23A55A27-B8A4-4906-98ED-59D14737FC0E}"/>
              </a:ext>
            </a:extLst>
          </p:cNvPr>
          <p:cNvSpPr>
            <a:spLocks noGrp="1"/>
          </p:cNvSpPr>
          <p:nvPr>
            <p:ph sz="quarter" idx="13"/>
          </p:nvPr>
        </p:nvSpPr>
        <p:spPr>
          <a:xfrm>
            <a:off x="457199" y="1556326"/>
            <a:ext cx="8406581" cy="4434275"/>
          </a:xfrm>
        </p:spPr>
        <p:txBody>
          <a:bodyPr/>
          <a:lstStyle/>
          <a:p>
            <a:r>
              <a:rPr lang="en-US" altLang="en-US" dirty="0"/>
              <a:t>An </a:t>
            </a:r>
            <a:r>
              <a:rPr lang="en-US" altLang="en-US" b="1" dirty="0"/>
              <a:t>official language </a:t>
            </a:r>
            <a:r>
              <a:rPr lang="en-US" dirty="0"/>
              <a:t>is used by the government to enact legislation, publish documents, and conduct other public business</a:t>
            </a:r>
          </a:p>
          <a:p>
            <a:r>
              <a:rPr lang="en-US" dirty="0"/>
              <a:t>A </a:t>
            </a:r>
            <a:r>
              <a:rPr lang="en-US" b="1" dirty="0"/>
              <a:t>working language </a:t>
            </a:r>
            <a:r>
              <a:rPr lang="en-US" dirty="0"/>
              <a:t>is designated by an international organization or corporation as its primary means of communication for daily correspondence and conversation</a:t>
            </a:r>
            <a:endParaRPr lang="en-US" altLang="en-US" dirty="0"/>
          </a:p>
        </p:txBody>
      </p:sp>
    </p:spTree>
    <p:extLst>
      <p:ext uri="{BB962C8B-B14F-4D97-AF65-F5344CB8AC3E}">
        <p14:creationId xmlns:p14="http://schemas.microsoft.com/office/powerpoint/2010/main" val="31181304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4DF6C-A3EB-4D98-8055-272BBBAB0731}"/>
              </a:ext>
            </a:extLst>
          </p:cNvPr>
          <p:cNvSpPr>
            <a:spLocks noGrp="1"/>
          </p:cNvSpPr>
          <p:nvPr>
            <p:ph type="title"/>
          </p:nvPr>
        </p:nvSpPr>
        <p:spPr/>
        <p:txBody>
          <a:bodyPr/>
          <a:lstStyle/>
          <a:p>
            <a:r>
              <a:rPr lang="en-US" altLang="en-US" dirty="0"/>
              <a:t>5.3.1 Official Languages</a:t>
            </a:r>
            <a:r>
              <a:rPr lang="en-US" dirty="0"/>
              <a:t> </a:t>
            </a:r>
            <a:r>
              <a:rPr lang="en-US" sz="2000" b="0" dirty="0"/>
              <a:t>(2 of 5)</a:t>
            </a:r>
          </a:p>
        </p:txBody>
      </p:sp>
      <p:sp>
        <p:nvSpPr>
          <p:cNvPr id="3" name="Content Placeholder 2">
            <a:extLst>
              <a:ext uri="{FF2B5EF4-FFF2-40B4-BE49-F238E27FC236}">
                <a16:creationId xmlns:a16="http://schemas.microsoft.com/office/drawing/2014/main" id="{23A55A27-B8A4-4906-98ED-59D14737FC0E}"/>
              </a:ext>
            </a:extLst>
          </p:cNvPr>
          <p:cNvSpPr>
            <a:spLocks noGrp="1"/>
          </p:cNvSpPr>
          <p:nvPr>
            <p:ph sz="quarter" idx="13"/>
          </p:nvPr>
        </p:nvSpPr>
        <p:spPr>
          <a:xfrm>
            <a:off x="457199" y="1556326"/>
            <a:ext cx="8406581" cy="4434275"/>
          </a:xfrm>
        </p:spPr>
        <p:txBody>
          <a:bodyPr/>
          <a:lstStyle/>
          <a:p>
            <a:r>
              <a:rPr lang="en-US" dirty="0"/>
              <a:t>The United Nations has six official and working languages:</a:t>
            </a:r>
          </a:p>
          <a:p>
            <a:pPr marL="740664" lvl="1" indent="-429768">
              <a:buFont typeface="+mj-lt"/>
              <a:buAutoNum type="arabicPeriod"/>
            </a:pPr>
            <a:r>
              <a:rPr lang="en-US" altLang="en-US" dirty="0"/>
              <a:t>English</a:t>
            </a:r>
          </a:p>
          <a:p>
            <a:pPr marL="740664" lvl="1" indent="-429768">
              <a:buFont typeface="+mj-lt"/>
              <a:buAutoNum type="arabicPeriod"/>
            </a:pPr>
            <a:r>
              <a:rPr lang="en-US" altLang="en-US" dirty="0"/>
              <a:t>French</a:t>
            </a:r>
          </a:p>
          <a:p>
            <a:pPr marL="740664" lvl="1" indent="-429768">
              <a:buFont typeface="+mj-lt"/>
              <a:buAutoNum type="arabicPeriod"/>
            </a:pPr>
            <a:r>
              <a:rPr lang="en-US" altLang="en-US" dirty="0"/>
              <a:t>Arabic</a:t>
            </a:r>
          </a:p>
          <a:p>
            <a:pPr marL="740664" lvl="1" indent="-429768">
              <a:buFont typeface="+mj-lt"/>
              <a:buAutoNum type="arabicPeriod"/>
            </a:pPr>
            <a:r>
              <a:rPr lang="en-US" altLang="en-US" dirty="0"/>
              <a:t>Spanish</a:t>
            </a:r>
          </a:p>
          <a:p>
            <a:pPr marL="740664" lvl="1" indent="-429768">
              <a:buFont typeface="+mj-lt"/>
              <a:buAutoNum type="arabicPeriod"/>
            </a:pPr>
            <a:r>
              <a:rPr lang="en-US" altLang="en-US" dirty="0"/>
              <a:t>Russian</a:t>
            </a:r>
          </a:p>
          <a:p>
            <a:pPr marL="740664" lvl="1" indent="-429768">
              <a:buFont typeface="+mj-lt"/>
              <a:buAutoNum type="arabicPeriod"/>
            </a:pPr>
            <a:r>
              <a:rPr lang="en-US" altLang="en-US" dirty="0"/>
              <a:t>Chinese</a:t>
            </a:r>
          </a:p>
        </p:txBody>
      </p:sp>
    </p:spTree>
    <p:extLst>
      <p:ext uri="{BB962C8B-B14F-4D97-AF65-F5344CB8AC3E}">
        <p14:creationId xmlns:p14="http://schemas.microsoft.com/office/powerpoint/2010/main" val="22957560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p:txBody>
          <a:bodyPr/>
          <a:lstStyle/>
          <a:p>
            <a:r>
              <a:rPr lang="en-US" altLang="en-US" dirty="0"/>
              <a:t>5.3.1 Official Languages </a:t>
            </a:r>
            <a:r>
              <a:rPr lang="en-US" altLang="en-US" sz="2000" b="0" dirty="0"/>
              <a:t>(3 of 5)</a:t>
            </a:r>
            <a:endParaRPr lang="en-US" sz="2000" b="0" dirty="0"/>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a:xfrm>
            <a:off x="457200" y="1556325"/>
            <a:ext cx="8229600" cy="1128259"/>
          </a:xfrm>
        </p:spPr>
        <p:txBody>
          <a:bodyPr/>
          <a:lstStyle/>
          <a:p>
            <a:pPr marL="432" indent="0">
              <a:buNone/>
            </a:pPr>
            <a:r>
              <a:rPr lang="en-US" b="1" dirty="0"/>
              <a:t>Figure 5-26: </a:t>
            </a:r>
            <a:r>
              <a:rPr lang="en-US" dirty="0"/>
              <a:t>Official EU languages are written in black, bolder font. Purple lettering denotes protected minority languages.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6970" y="2468015"/>
            <a:ext cx="4750059" cy="4026130"/>
          </a:xfrm>
          <a:prstGeom prst="rect">
            <a:avLst/>
          </a:prstGeom>
        </p:spPr>
      </p:pic>
      <p:sp>
        <p:nvSpPr>
          <p:cNvPr id="2108" name="Freeform 119"/>
          <p:cNvSpPr>
            <a:spLocks/>
          </p:cNvSpPr>
          <p:nvPr/>
        </p:nvSpPr>
        <p:spPr bwMode="auto">
          <a:xfrm>
            <a:off x="4538294" y="4765814"/>
            <a:ext cx="98798" cy="70570"/>
          </a:xfrm>
          <a:custGeom>
            <a:avLst/>
            <a:gdLst>
              <a:gd name="T0" fmla="*/ 36 w 98"/>
              <a:gd name="T1" fmla="*/ 0 h 70"/>
              <a:gd name="T2" fmla="*/ 36 w 98"/>
              <a:gd name="T3" fmla="*/ 0 h 70"/>
              <a:gd name="T4" fmla="*/ 36 w 98"/>
              <a:gd name="T5" fmla="*/ 0 h 70"/>
              <a:gd name="T6" fmla="*/ 16 w 98"/>
              <a:gd name="T7" fmla="*/ 6 h 70"/>
              <a:gd name="T8" fmla="*/ 10 w 98"/>
              <a:gd name="T9" fmla="*/ 10 h 70"/>
              <a:gd name="T10" fmla="*/ 6 w 98"/>
              <a:gd name="T11" fmla="*/ 16 h 70"/>
              <a:gd name="T12" fmla="*/ 0 w 98"/>
              <a:gd name="T13" fmla="*/ 28 h 70"/>
              <a:gd name="T14" fmla="*/ 0 w 98"/>
              <a:gd name="T15" fmla="*/ 36 h 70"/>
              <a:gd name="T16" fmla="*/ 2 w 98"/>
              <a:gd name="T17" fmla="*/ 50 h 70"/>
              <a:gd name="T18" fmla="*/ 10 w 98"/>
              <a:gd name="T19" fmla="*/ 60 h 70"/>
              <a:gd name="T20" fmla="*/ 16 w 98"/>
              <a:gd name="T21" fmla="*/ 64 h 70"/>
              <a:gd name="T22" fmla="*/ 26 w 98"/>
              <a:gd name="T23" fmla="*/ 68 h 70"/>
              <a:gd name="T24" fmla="*/ 36 w 98"/>
              <a:gd name="T25" fmla="*/ 70 h 70"/>
              <a:gd name="T26" fmla="*/ 36 w 98"/>
              <a:gd name="T27" fmla="*/ 70 h 70"/>
              <a:gd name="T28" fmla="*/ 52 w 98"/>
              <a:gd name="T29" fmla="*/ 68 h 70"/>
              <a:gd name="T30" fmla="*/ 54 w 98"/>
              <a:gd name="T31" fmla="*/ 64 h 70"/>
              <a:gd name="T32" fmla="*/ 56 w 98"/>
              <a:gd name="T33" fmla="*/ 68 h 70"/>
              <a:gd name="T34" fmla="*/ 58 w 98"/>
              <a:gd name="T35" fmla="*/ 68 h 70"/>
              <a:gd name="T36" fmla="*/ 94 w 98"/>
              <a:gd name="T37" fmla="*/ 68 h 70"/>
              <a:gd name="T38" fmla="*/ 96 w 98"/>
              <a:gd name="T39" fmla="*/ 68 h 70"/>
              <a:gd name="T40" fmla="*/ 98 w 98"/>
              <a:gd name="T41" fmla="*/ 64 h 70"/>
              <a:gd name="T42" fmla="*/ 98 w 98"/>
              <a:gd name="T43" fmla="*/ 54 h 70"/>
              <a:gd name="T44" fmla="*/ 96 w 98"/>
              <a:gd name="T45" fmla="*/ 50 h 70"/>
              <a:gd name="T46" fmla="*/ 94 w 98"/>
              <a:gd name="T47" fmla="*/ 50 h 70"/>
              <a:gd name="T48" fmla="*/ 76 w 98"/>
              <a:gd name="T49" fmla="*/ 50 h 70"/>
              <a:gd name="T50" fmla="*/ 92 w 98"/>
              <a:gd name="T51" fmla="*/ 44 h 70"/>
              <a:gd name="T52" fmla="*/ 94 w 98"/>
              <a:gd name="T53" fmla="*/ 44 h 70"/>
              <a:gd name="T54" fmla="*/ 94 w 98"/>
              <a:gd name="T55" fmla="*/ 42 h 70"/>
              <a:gd name="T56" fmla="*/ 96 w 98"/>
              <a:gd name="T57" fmla="*/ 40 h 70"/>
              <a:gd name="T58" fmla="*/ 96 w 98"/>
              <a:gd name="T59" fmla="*/ 30 h 70"/>
              <a:gd name="T60" fmla="*/ 94 w 98"/>
              <a:gd name="T61" fmla="*/ 26 h 70"/>
              <a:gd name="T62" fmla="*/ 94 w 98"/>
              <a:gd name="T63" fmla="*/ 26 h 70"/>
              <a:gd name="T64" fmla="*/ 76 w 98"/>
              <a:gd name="T65" fmla="*/ 24 h 70"/>
              <a:gd name="T66" fmla="*/ 94 w 98"/>
              <a:gd name="T67" fmla="*/ 20 h 70"/>
              <a:gd name="T68" fmla="*/ 94 w 98"/>
              <a:gd name="T69" fmla="*/ 20 h 70"/>
              <a:gd name="T70" fmla="*/ 96 w 98"/>
              <a:gd name="T71" fmla="*/ 20 h 70"/>
              <a:gd name="T72" fmla="*/ 98 w 98"/>
              <a:gd name="T73" fmla="*/ 16 h 70"/>
              <a:gd name="T74" fmla="*/ 98 w 98"/>
              <a:gd name="T75" fmla="*/ 6 h 70"/>
              <a:gd name="T76" fmla="*/ 96 w 98"/>
              <a:gd name="T77" fmla="*/ 2 h 70"/>
              <a:gd name="T78" fmla="*/ 58 w 98"/>
              <a:gd name="T79" fmla="*/ 2 h 70"/>
              <a:gd name="T80" fmla="*/ 56 w 98"/>
              <a:gd name="T81" fmla="*/ 2 h 70"/>
              <a:gd name="T82" fmla="*/ 54 w 98"/>
              <a:gd name="T83" fmla="*/ 6 h 70"/>
              <a:gd name="T84" fmla="*/ 54 w 98"/>
              <a:gd name="T85" fmla="*/ 6 h 70"/>
              <a:gd name="T86" fmla="*/ 54 w 98"/>
              <a:gd name="T87" fmla="*/ 6 h 70"/>
              <a:gd name="T88" fmla="*/ 50 w 98"/>
              <a:gd name="T89" fmla="*/ 2 h 70"/>
              <a:gd name="T90" fmla="*/ 44 w 98"/>
              <a:gd name="T91" fmla="*/ 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8" h="70">
                <a:moveTo>
                  <a:pt x="36" y="0"/>
                </a:moveTo>
                <a:lnTo>
                  <a:pt x="36" y="0"/>
                </a:lnTo>
                <a:lnTo>
                  <a:pt x="36" y="0"/>
                </a:lnTo>
                <a:lnTo>
                  <a:pt x="36" y="0"/>
                </a:lnTo>
                <a:lnTo>
                  <a:pt x="36" y="0"/>
                </a:lnTo>
                <a:lnTo>
                  <a:pt x="36" y="0"/>
                </a:lnTo>
                <a:lnTo>
                  <a:pt x="24" y="2"/>
                </a:lnTo>
                <a:lnTo>
                  <a:pt x="16" y="6"/>
                </a:lnTo>
                <a:lnTo>
                  <a:pt x="16" y="6"/>
                </a:lnTo>
                <a:lnTo>
                  <a:pt x="10" y="10"/>
                </a:lnTo>
                <a:lnTo>
                  <a:pt x="10" y="10"/>
                </a:lnTo>
                <a:lnTo>
                  <a:pt x="6" y="16"/>
                </a:lnTo>
                <a:lnTo>
                  <a:pt x="2" y="20"/>
                </a:lnTo>
                <a:lnTo>
                  <a:pt x="0" y="28"/>
                </a:lnTo>
                <a:lnTo>
                  <a:pt x="0" y="36"/>
                </a:lnTo>
                <a:lnTo>
                  <a:pt x="0" y="36"/>
                </a:lnTo>
                <a:lnTo>
                  <a:pt x="0" y="42"/>
                </a:lnTo>
                <a:lnTo>
                  <a:pt x="2" y="50"/>
                </a:lnTo>
                <a:lnTo>
                  <a:pt x="6" y="56"/>
                </a:lnTo>
                <a:lnTo>
                  <a:pt x="10" y="60"/>
                </a:lnTo>
                <a:lnTo>
                  <a:pt x="10" y="60"/>
                </a:lnTo>
                <a:lnTo>
                  <a:pt x="16" y="64"/>
                </a:lnTo>
                <a:lnTo>
                  <a:pt x="16" y="64"/>
                </a:lnTo>
                <a:lnTo>
                  <a:pt x="26" y="68"/>
                </a:lnTo>
                <a:lnTo>
                  <a:pt x="36" y="70"/>
                </a:lnTo>
                <a:lnTo>
                  <a:pt x="36" y="70"/>
                </a:lnTo>
                <a:lnTo>
                  <a:pt x="36" y="70"/>
                </a:lnTo>
                <a:lnTo>
                  <a:pt x="36" y="70"/>
                </a:lnTo>
                <a:lnTo>
                  <a:pt x="44" y="70"/>
                </a:lnTo>
                <a:lnTo>
                  <a:pt x="52" y="68"/>
                </a:lnTo>
                <a:lnTo>
                  <a:pt x="52" y="68"/>
                </a:lnTo>
                <a:lnTo>
                  <a:pt x="54" y="64"/>
                </a:lnTo>
                <a:lnTo>
                  <a:pt x="54" y="64"/>
                </a:lnTo>
                <a:lnTo>
                  <a:pt x="56" y="68"/>
                </a:lnTo>
                <a:lnTo>
                  <a:pt x="56" y="68"/>
                </a:lnTo>
                <a:lnTo>
                  <a:pt x="58" y="68"/>
                </a:lnTo>
                <a:lnTo>
                  <a:pt x="58" y="68"/>
                </a:lnTo>
                <a:lnTo>
                  <a:pt x="94" y="68"/>
                </a:lnTo>
                <a:lnTo>
                  <a:pt x="94" y="68"/>
                </a:lnTo>
                <a:lnTo>
                  <a:pt x="96" y="68"/>
                </a:lnTo>
                <a:lnTo>
                  <a:pt x="96" y="68"/>
                </a:lnTo>
                <a:lnTo>
                  <a:pt x="98" y="64"/>
                </a:lnTo>
                <a:lnTo>
                  <a:pt x="98" y="54"/>
                </a:lnTo>
                <a:lnTo>
                  <a:pt x="98" y="54"/>
                </a:lnTo>
                <a:lnTo>
                  <a:pt x="96" y="50"/>
                </a:lnTo>
                <a:lnTo>
                  <a:pt x="96" y="50"/>
                </a:lnTo>
                <a:lnTo>
                  <a:pt x="94" y="50"/>
                </a:lnTo>
                <a:lnTo>
                  <a:pt x="94" y="50"/>
                </a:lnTo>
                <a:lnTo>
                  <a:pt x="94" y="50"/>
                </a:lnTo>
                <a:lnTo>
                  <a:pt x="76" y="50"/>
                </a:lnTo>
                <a:lnTo>
                  <a:pt x="76" y="44"/>
                </a:lnTo>
                <a:lnTo>
                  <a:pt x="92" y="44"/>
                </a:lnTo>
                <a:lnTo>
                  <a:pt x="92" y="44"/>
                </a:lnTo>
                <a:lnTo>
                  <a:pt x="94" y="44"/>
                </a:lnTo>
                <a:lnTo>
                  <a:pt x="94" y="44"/>
                </a:lnTo>
                <a:lnTo>
                  <a:pt x="94" y="42"/>
                </a:lnTo>
                <a:lnTo>
                  <a:pt x="94" y="42"/>
                </a:lnTo>
                <a:lnTo>
                  <a:pt x="96" y="40"/>
                </a:lnTo>
                <a:lnTo>
                  <a:pt x="96" y="30"/>
                </a:lnTo>
                <a:lnTo>
                  <a:pt x="96" y="30"/>
                </a:lnTo>
                <a:lnTo>
                  <a:pt x="94" y="26"/>
                </a:lnTo>
                <a:lnTo>
                  <a:pt x="94" y="26"/>
                </a:lnTo>
                <a:lnTo>
                  <a:pt x="94" y="26"/>
                </a:lnTo>
                <a:lnTo>
                  <a:pt x="94" y="26"/>
                </a:lnTo>
                <a:lnTo>
                  <a:pt x="92" y="24"/>
                </a:lnTo>
                <a:lnTo>
                  <a:pt x="76" y="24"/>
                </a:lnTo>
                <a:lnTo>
                  <a:pt x="76" y="20"/>
                </a:lnTo>
                <a:lnTo>
                  <a:pt x="94" y="20"/>
                </a:lnTo>
                <a:lnTo>
                  <a:pt x="94" y="20"/>
                </a:lnTo>
                <a:lnTo>
                  <a:pt x="94" y="20"/>
                </a:lnTo>
                <a:lnTo>
                  <a:pt x="94" y="20"/>
                </a:lnTo>
                <a:lnTo>
                  <a:pt x="96" y="20"/>
                </a:lnTo>
                <a:lnTo>
                  <a:pt x="96" y="20"/>
                </a:lnTo>
                <a:lnTo>
                  <a:pt x="98" y="16"/>
                </a:lnTo>
                <a:lnTo>
                  <a:pt x="98" y="6"/>
                </a:lnTo>
                <a:lnTo>
                  <a:pt x="98" y="6"/>
                </a:lnTo>
                <a:lnTo>
                  <a:pt x="96" y="2"/>
                </a:lnTo>
                <a:lnTo>
                  <a:pt x="96" y="2"/>
                </a:lnTo>
                <a:lnTo>
                  <a:pt x="94" y="2"/>
                </a:lnTo>
                <a:lnTo>
                  <a:pt x="58" y="2"/>
                </a:lnTo>
                <a:lnTo>
                  <a:pt x="58" y="2"/>
                </a:lnTo>
                <a:lnTo>
                  <a:pt x="56" y="2"/>
                </a:lnTo>
                <a:lnTo>
                  <a:pt x="56" y="2"/>
                </a:lnTo>
                <a:lnTo>
                  <a:pt x="54" y="6"/>
                </a:lnTo>
                <a:lnTo>
                  <a:pt x="54" y="6"/>
                </a:lnTo>
                <a:lnTo>
                  <a:pt x="54" y="6"/>
                </a:lnTo>
                <a:lnTo>
                  <a:pt x="54" y="6"/>
                </a:lnTo>
                <a:lnTo>
                  <a:pt x="54" y="6"/>
                </a:lnTo>
                <a:lnTo>
                  <a:pt x="54" y="6"/>
                </a:lnTo>
                <a:lnTo>
                  <a:pt x="50" y="2"/>
                </a:lnTo>
                <a:lnTo>
                  <a:pt x="50" y="2"/>
                </a:lnTo>
                <a:lnTo>
                  <a:pt x="44" y="2"/>
                </a:lnTo>
                <a:lnTo>
                  <a:pt x="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500" b="1">
              <a:effectLst>
                <a:glow rad="38100">
                  <a:schemeClr val="bg1"/>
                </a:glow>
              </a:effectLst>
              <a:latin typeface="+mj-lt"/>
            </a:endParaRPr>
          </a:p>
        </p:txBody>
      </p:sp>
      <p:sp>
        <p:nvSpPr>
          <p:cNvPr id="2841" name="Freeform 862"/>
          <p:cNvSpPr>
            <a:spLocks/>
          </p:cNvSpPr>
          <p:nvPr/>
        </p:nvSpPr>
        <p:spPr bwMode="auto">
          <a:xfrm>
            <a:off x="4391105" y="4410947"/>
            <a:ext cx="306476" cy="68554"/>
          </a:xfrm>
          <a:custGeom>
            <a:avLst/>
            <a:gdLst>
              <a:gd name="T0" fmla="*/ 192 w 304"/>
              <a:gd name="T1" fmla="*/ 6 h 68"/>
              <a:gd name="T2" fmla="*/ 190 w 304"/>
              <a:gd name="T3" fmla="*/ 24 h 68"/>
              <a:gd name="T4" fmla="*/ 176 w 304"/>
              <a:gd name="T5" fmla="*/ 18 h 68"/>
              <a:gd name="T6" fmla="*/ 158 w 304"/>
              <a:gd name="T7" fmla="*/ 18 h 68"/>
              <a:gd name="T8" fmla="*/ 150 w 304"/>
              <a:gd name="T9" fmla="*/ 20 h 68"/>
              <a:gd name="T10" fmla="*/ 136 w 304"/>
              <a:gd name="T11" fmla="*/ 20 h 68"/>
              <a:gd name="T12" fmla="*/ 132 w 304"/>
              <a:gd name="T13" fmla="*/ 26 h 68"/>
              <a:gd name="T14" fmla="*/ 118 w 304"/>
              <a:gd name="T15" fmla="*/ 18 h 68"/>
              <a:gd name="T16" fmla="*/ 102 w 304"/>
              <a:gd name="T17" fmla="*/ 26 h 68"/>
              <a:gd name="T18" fmla="*/ 92 w 304"/>
              <a:gd name="T19" fmla="*/ 20 h 68"/>
              <a:gd name="T20" fmla="*/ 84 w 304"/>
              <a:gd name="T21" fmla="*/ 28 h 68"/>
              <a:gd name="T22" fmla="*/ 68 w 304"/>
              <a:gd name="T23" fmla="*/ 20 h 68"/>
              <a:gd name="T24" fmla="*/ 56 w 304"/>
              <a:gd name="T25" fmla="*/ 20 h 68"/>
              <a:gd name="T26" fmla="*/ 50 w 304"/>
              <a:gd name="T27" fmla="*/ 44 h 68"/>
              <a:gd name="T28" fmla="*/ 46 w 304"/>
              <a:gd name="T29" fmla="*/ 44 h 68"/>
              <a:gd name="T30" fmla="*/ 34 w 304"/>
              <a:gd name="T31" fmla="*/ 20 h 68"/>
              <a:gd name="T32" fmla="*/ 30 w 304"/>
              <a:gd name="T33" fmla="*/ 48 h 68"/>
              <a:gd name="T34" fmla="*/ 16 w 304"/>
              <a:gd name="T35" fmla="*/ 10 h 68"/>
              <a:gd name="T36" fmla="*/ 4 w 304"/>
              <a:gd name="T37" fmla="*/ 6 h 68"/>
              <a:gd name="T38" fmla="*/ 0 w 304"/>
              <a:gd name="T39" fmla="*/ 10 h 68"/>
              <a:gd name="T40" fmla="*/ 4 w 304"/>
              <a:gd name="T41" fmla="*/ 68 h 68"/>
              <a:gd name="T42" fmla="*/ 34 w 304"/>
              <a:gd name="T43" fmla="*/ 64 h 68"/>
              <a:gd name="T44" fmla="*/ 46 w 304"/>
              <a:gd name="T45" fmla="*/ 68 h 68"/>
              <a:gd name="T46" fmla="*/ 62 w 304"/>
              <a:gd name="T47" fmla="*/ 68 h 68"/>
              <a:gd name="T48" fmla="*/ 78 w 304"/>
              <a:gd name="T49" fmla="*/ 68 h 68"/>
              <a:gd name="T50" fmla="*/ 88 w 304"/>
              <a:gd name="T51" fmla="*/ 66 h 68"/>
              <a:gd name="T52" fmla="*/ 104 w 304"/>
              <a:gd name="T53" fmla="*/ 66 h 68"/>
              <a:gd name="T54" fmla="*/ 120 w 304"/>
              <a:gd name="T55" fmla="*/ 68 h 68"/>
              <a:gd name="T56" fmla="*/ 132 w 304"/>
              <a:gd name="T57" fmla="*/ 68 h 68"/>
              <a:gd name="T58" fmla="*/ 132 w 304"/>
              <a:gd name="T59" fmla="*/ 52 h 68"/>
              <a:gd name="T60" fmla="*/ 122 w 304"/>
              <a:gd name="T61" fmla="*/ 54 h 68"/>
              <a:gd name="T62" fmla="*/ 136 w 304"/>
              <a:gd name="T63" fmla="*/ 64 h 68"/>
              <a:gd name="T64" fmla="*/ 146 w 304"/>
              <a:gd name="T65" fmla="*/ 68 h 68"/>
              <a:gd name="T66" fmla="*/ 152 w 304"/>
              <a:gd name="T67" fmla="*/ 36 h 68"/>
              <a:gd name="T68" fmla="*/ 156 w 304"/>
              <a:gd name="T69" fmla="*/ 36 h 68"/>
              <a:gd name="T70" fmla="*/ 160 w 304"/>
              <a:gd name="T71" fmla="*/ 68 h 68"/>
              <a:gd name="T72" fmla="*/ 172 w 304"/>
              <a:gd name="T73" fmla="*/ 42 h 68"/>
              <a:gd name="T74" fmla="*/ 176 w 304"/>
              <a:gd name="T75" fmla="*/ 34 h 68"/>
              <a:gd name="T76" fmla="*/ 178 w 304"/>
              <a:gd name="T77" fmla="*/ 66 h 68"/>
              <a:gd name="T78" fmla="*/ 192 w 304"/>
              <a:gd name="T79" fmla="*/ 66 h 68"/>
              <a:gd name="T80" fmla="*/ 204 w 304"/>
              <a:gd name="T81" fmla="*/ 68 h 68"/>
              <a:gd name="T82" fmla="*/ 214 w 304"/>
              <a:gd name="T83" fmla="*/ 68 h 68"/>
              <a:gd name="T84" fmla="*/ 230 w 304"/>
              <a:gd name="T85" fmla="*/ 56 h 68"/>
              <a:gd name="T86" fmla="*/ 248 w 304"/>
              <a:gd name="T87" fmla="*/ 68 h 68"/>
              <a:gd name="T88" fmla="*/ 264 w 304"/>
              <a:gd name="T89" fmla="*/ 62 h 68"/>
              <a:gd name="T90" fmla="*/ 282 w 304"/>
              <a:gd name="T91" fmla="*/ 68 h 68"/>
              <a:gd name="T92" fmla="*/ 290 w 304"/>
              <a:gd name="T93" fmla="*/ 66 h 68"/>
              <a:gd name="T94" fmla="*/ 304 w 304"/>
              <a:gd name="T95" fmla="*/ 66 h 68"/>
              <a:gd name="T96" fmla="*/ 302 w 304"/>
              <a:gd name="T97" fmla="*/ 20 h 68"/>
              <a:gd name="T98" fmla="*/ 290 w 304"/>
              <a:gd name="T99" fmla="*/ 20 h 68"/>
              <a:gd name="T100" fmla="*/ 284 w 304"/>
              <a:gd name="T101" fmla="*/ 54 h 68"/>
              <a:gd name="T102" fmla="*/ 282 w 304"/>
              <a:gd name="T103" fmla="*/ 20 h 68"/>
              <a:gd name="T104" fmla="*/ 268 w 304"/>
              <a:gd name="T105" fmla="*/ 20 h 68"/>
              <a:gd name="T106" fmla="*/ 258 w 304"/>
              <a:gd name="T107" fmla="*/ 20 h 68"/>
              <a:gd name="T108" fmla="*/ 248 w 304"/>
              <a:gd name="T109" fmla="*/ 18 h 68"/>
              <a:gd name="T110" fmla="*/ 230 w 304"/>
              <a:gd name="T111" fmla="*/ 32 h 68"/>
              <a:gd name="T112" fmla="*/ 214 w 304"/>
              <a:gd name="T113" fmla="*/ 18 h 68"/>
              <a:gd name="T114" fmla="*/ 208 w 304"/>
              <a:gd name="T115"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4" h="68">
                <a:moveTo>
                  <a:pt x="204" y="0"/>
                </a:moveTo>
                <a:lnTo>
                  <a:pt x="198" y="0"/>
                </a:lnTo>
                <a:lnTo>
                  <a:pt x="198" y="0"/>
                </a:lnTo>
                <a:lnTo>
                  <a:pt x="194" y="2"/>
                </a:lnTo>
                <a:lnTo>
                  <a:pt x="194" y="2"/>
                </a:lnTo>
                <a:lnTo>
                  <a:pt x="192" y="6"/>
                </a:lnTo>
                <a:lnTo>
                  <a:pt x="192" y="6"/>
                </a:lnTo>
                <a:lnTo>
                  <a:pt x="192" y="36"/>
                </a:lnTo>
                <a:lnTo>
                  <a:pt x="192" y="36"/>
                </a:lnTo>
                <a:lnTo>
                  <a:pt x="192" y="30"/>
                </a:lnTo>
                <a:lnTo>
                  <a:pt x="190" y="24"/>
                </a:lnTo>
                <a:lnTo>
                  <a:pt x="190" y="24"/>
                </a:lnTo>
                <a:lnTo>
                  <a:pt x="184" y="20"/>
                </a:lnTo>
                <a:lnTo>
                  <a:pt x="178" y="18"/>
                </a:lnTo>
                <a:lnTo>
                  <a:pt x="178" y="18"/>
                </a:lnTo>
                <a:lnTo>
                  <a:pt x="176" y="18"/>
                </a:lnTo>
                <a:lnTo>
                  <a:pt x="176" y="18"/>
                </a:lnTo>
                <a:lnTo>
                  <a:pt x="176" y="18"/>
                </a:lnTo>
                <a:lnTo>
                  <a:pt x="176" y="18"/>
                </a:lnTo>
                <a:lnTo>
                  <a:pt x="172" y="20"/>
                </a:lnTo>
                <a:lnTo>
                  <a:pt x="166" y="22"/>
                </a:lnTo>
                <a:lnTo>
                  <a:pt x="166" y="22"/>
                </a:lnTo>
                <a:lnTo>
                  <a:pt x="162" y="20"/>
                </a:lnTo>
                <a:lnTo>
                  <a:pt x="158" y="18"/>
                </a:lnTo>
                <a:lnTo>
                  <a:pt x="158" y="18"/>
                </a:lnTo>
                <a:lnTo>
                  <a:pt x="156" y="18"/>
                </a:lnTo>
                <a:lnTo>
                  <a:pt x="156" y="18"/>
                </a:lnTo>
                <a:lnTo>
                  <a:pt x="156" y="18"/>
                </a:lnTo>
                <a:lnTo>
                  <a:pt x="156" y="18"/>
                </a:lnTo>
                <a:lnTo>
                  <a:pt x="150" y="20"/>
                </a:lnTo>
                <a:lnTo>
                  <a:pt x="150" y="20"/>
                </a:lnTo>
                <a:lnTo>
                  <a:pt x="146" y="20"/>
                </a:lnTo>
                <a:lnTo>
                  <a:pt x="140" y="20"/>
                </a:lnTo>
                <a:lnTo>
                  <a:pt x="140" y="20"/>
                </a:lnTo>
                <a:lnTo>
                  <a:pt x="136" y="20"/>
                </a:lnTo>
                <a:lnTo>
                  <a:pt x="136" y="20"/>
                </a:lnTo>
                <a:lnTo>
                  <a:pt x="136" y="24"/>
                </a:lnTo>
                <a:lnTo>
                  <a:pt x="136" y="24"/>
                </a:lnTo>
                <a:lnTo>
                  <a:pt x="136" y="32"/>
                </a:lnTo>
                <a:lnTo>
                  <a:pt x="136" y="32"/>
                </a:lnTo>
                <a:lnTo>
                  <a:pt x="132" y="26"/>
                </a:lnTo>
                <a:lnTo>
                  <a:pt x="132" y="26"/>
                </a:lnTo>
                <a:lnTo>
                  <a:pt x="126" y="20"/>
                </a:lnTo>
                <a:lnTo>
                  <a:pt x="118" y="18"/>
                </a:lnTo>
                <a:lnTo>
                  <a:pt x="118" y="18"/>
                </a:lnTo>
                <a:lnTo>
                  <a:pt x="118" y="18"/>
                </a:lnTo>
                <a:lnTo>
                  <a:pt x="118" y="18"/>
                </a:lnTo>
                <a:lnTo>
                  <a:pt x="118" y="18"/>
                </a:lnTo>
                <a:lnTo>
                  <a:pt x="118" y="18"/>
                </a:lnTo>
                <a:lnTo>
                  <a:pt x="110" y="20"/>
                </a:lnTo>
                <a:lnTo>
                  <a:pt x="102" y="26"/>
                </a:lnTo>
                <a:lnTo>
                  <a:pt x="102" y="26"/>
                </a:lnTo>
                <a:lnTo>
                  <a:pt x="102" y="26"/>
                </a:lnTo>
                <a:lnTo>
                  <a:pt x="102" y="26"/>
                </a:lnTo>
                <a:lnTo>
                  <a:pt x="102" y="24"/>
                </a:lnTo>
                <a:lnTo>
                  <a:pt x="102" y="22"/>
                </a:lnTo>
                <a:lnTo>
                  <a:pt x="102" y="22"/>
                </a:lnTo>
                <a:lnTo>
                  <a:pt x="100" y="20"/>
                </a:lnTo>
                <a:lnTo>
                  <a:pt x="98" y="20"/>
                </a:lnTo>
                <a:lnTo>
                  <a:pt x="92" y="20"/>
                </a:lnTo>
                <a:lnTo>
                  <a:pt x="92" y="20"/>
                </a:lnTo>
                <a:lnTo>
                  <a:pt x="88" y="20"/>
                </a:lnTo>
                <a:lnTo>
                  <a:pt x="86" y="22"/>
                </a:lnTo>
                <a:lnTo>
                  <a:pt x="86" y="22"/>
                </a:lnTo>
                <a:lnTo>
                  <a:pt x="84" y="28"/>
                </a:lnTo>
                <a:lnTo>
                  <a:pt x="84" y="28"/>
                </a:lnTo>
                <a:lnTo>
                  <a:pt x="80" y="22"/>
                </a:lnTo>
                <a:lnTo>
                  <a:pt x="80" y="22"/>
                </a:lnTo>
                <a:lnTo>
                  <a:pt x="78" y="20"/>
                </a:lnTo>
                <a:lnTo>
                  <a:pt x="76" y="20"/>
                </a:lnTo>
                <a:lnTo>
                  <a:pt x="68" y="20"/>
                </a:lnTo>
                <a:lnTo>
                  <a:pt x="68" y="20"/>
                </a:lnTo>
                <a:lnTo>
                  <a:pt x="66" y="20"/>
                </a:lnTo>
                <a:lnTo>
                  <a:pt x="66" y="20"/>
                </a:lnTo>
                <a:lnTo>
                  <a:pt x="66" y="20"/>
                </a:lnTo>
                <a:lnTo>
                  <a:pt x="66" y="20"/>
                </a:lnTo>
                <a:lnTo>
                  <a:pt x="62" y="20"/>
                </a:lnTo>
                <a:lnTo>
                  <a:pt x="56" y="20"/>
                </a:lnTo>
                <a:lnTo>
                  <a:pt x="56" y="20"/>
                </a:lnTo>
                <a:lnTo>
                  <a:pt x="52" y="20"/>
                </a:lnTo>
                <a:lnTo>
                  <a:pt x="52" y="20"/>
                </a:lnTo>
                <a:lnTo>
                  <a:pt x="50" y="24"/>
                </a:lnTo>
                <a:lnTo>
                  <a:pt x="50" y="44"/>
                </a:lnTo>
                <a:lnTo>
                  <a:pt x="50" y="44"/>
                </a:lnTo>
                <a:lnTo>
                  <a:pt x="50" y="50"/>
                </a:lnTo>
                <a:lnTo>
                  <a:pt x="50" y="50"/>
                </a:lnTo>
                <a:lnTo>
                  <a:pt x="46" y="54"/>
                </a:lnTo>
                <a:lnTo>
                  <a:pt x="46" y="54"/>
                </a:lnTo>
                <a:lnTo>
                  <a:pt x="46" y="54"/>
                </a:lnTo>
                <a:lnTo>
                  <a:pt x="46" y="44"/>
                </a:lnTo>
                <a:lnTo>
                  <a:pt x="46" y="24"/>
                </a:lnTo>
                <a:lnTo>
                  <a:pt x="46" y="24"/>
                </a:lnTo>
                <a:lnTo>
                  <a:pt x="44" y="20"/>
                </a:lnTo>
                <a:lnTo>
                  <a:pt x="44" y="20"/>
                </a:lnTo>
                <a:lnTo>
                  <a:pt x="40" y="20"/>
                </a:lnTo>
                <a:lnTo>
                  <a:pt x="34" y="20"/>
                </a:lnTo>
                <a:lnTo>
                  <a:pt x="34" y="20"/>
                </a:lnTo>
                <a:lnTo>
                  <a:pt x="30" y="20"/>
                </a:lnTo>
                <a:lnTo>
                  <a:pt x="30" y="20"/>
                </a:lnTo>
                <a:lnTo>
                  <a:pt x="30" y="24"/>
                </a:lnTo>
                <a:lnTo>
                  <a:pt x="30" y="48"/>
                </a:lnTo>
                <a:lnTo>
                  <a:pt x="30" y="48"/>
                </a:lnTo>
                <a:lnTo>
                  <a:pt x="30" y="52"/>
                </a:lnTo>
                <a:lnTo>
                  <a:pt x="30" y="52"/>
                </a:lnTo>
                <a:lnTo>
                  <a:pt x="28" y="52"/>
                </a:lnTo>
                <a:lnTo>
                  <a:pt x="16" y="52"/>
                </a:lnTo>
                <a:lnTo>
                  <a:pt x="16" y="10"/>
                </a:lnTo>
                <a:lnTo>
                  <a:pt x="16" y="10"/>
                </a:lnTo>
                <a:lnTo>
                  <a:pt x="14" y="6"/>
                </a:lnTo>
                <a:lnTo>
                  <a:pt x="14" y="6"/>
                </a:lnTo>
                <a:lnTo>
                  <a:pt x="14" y="6"/>
                </a:lnTo>
                <a:lnTo>
                  <a:pt x="14" y="6"/>
                </a:lnTo>
                <a:lnTo>
                  <a:pt x="10" y="6"/>
                </a:lnTo>
                <a:lnTo>
                  <a:pt x="4" y="6"/>
                </a:lnTo>
                <a:lnTo>
                  <a:pt x="4" y="6"/>
                </a:lnTo>
                <a:lnTo>
                  <a:pt x="0" y="6"/>
                </a:lnTo>
                <a:lnTo>
                  <a:pt x="0" y="6"/>
                </a:lnTo>
                <a:lnTo>
                  <a:pt x="0" y="10"/>
                </a:lnTo>
                <a:lnTo>
                  <a:pt x="4" y="10"/>
                </a:lnTo>
                <a:lnTo>
                  <a:pt x="0" y="10"/>
                </a:lnTo>
                <a:lnTo>
                  <a:pt x="0" y="64"/>
                </a:lnTo>
                <a:lnTo>
                  <a:pt x="0" y="64"/>
                </a:lnTo>
                <a:lnTo>
                  <a:pt x="0" y="66"/>
                </a:lnTo>
                <a:lnTo>
                  <a:pt x="0" y="66"/>
                </a:lnTo>
                <a:lnTo>
                  <a:pt x="4" y="68"/>
                </a:lnTo>
                <a:lnTo>
                  <a:pt x="4" y="68"/>
                </a:lnTo>
                <a:lnTo>
                  <a:pt x="28" y="68"/>
                </a:lnTo>
                <a:lnTo>
                  <a:pt x="28" y="68"/>
                </a:lnTo>
                <a:lnTo>
                  <a:pt x="32" y="66"/>
                </a:lnTo>
                <a:lnTo>
                  <a:pt x="32" y="66"/>
                </a:lnTo>
                <a:lnTo>
                  <a:pt x="34" y="64"/>
                </a:lnTo>
                <a:lnTo>
                  <a:pt x="34" y="64"/>
                </a:lnTo>
                <a:lnTo>
                  <a:pt x="38" y="68"/>
                </a:lnTo>
                <a:lnTo>
                  <a:pt x="44" y="68"/>
                </a:lnTo>
                <a:lnTo>
                  <a:pt x="44" y="68"/>
                </a:lnTo>
                <a:lnTo>
                  <a:pt x="46" y="68"/>
                </a:lnTo>
                <a:lnTo>
                  <a:pt x="46" y="68"/>
                </a:lnTo>
                <a:lnTo>
                  <a:pt x="46" y="68"/>
                </a:lnTo>
                <a:lnTo>
                  <a:pt x="46" y="68"/>
                </a:lnTo>
                <a:lnTo>
                  <a:pt x="52" y="66"/>
                </a:lnTo>
                <a:lnTo>
                  <a:pt x="52" y="66"/>
                </a:lnTo>
                <a:lnTo>
                  <a:pt x="56" y="68"/>
                </a:lnTo>
                <a:lnTo>
                  <a:pt x="62" y="68"/>
                </a:lnTo>
                <a:lnTo>
                  <a:pt x="62" y="68"/>
                </a:lnTo>
                <a:lnTo>
                  <a:pt x="64" y="68"/>
                </a:lnTo>
                <a:lnTo>
                  <a:pt x="64" y="68"/>
                </a:lnTo>
                <a:lnTo>
                  <a:pt x="68" y="68"/>
                </a:lnTo>
                <a:lnTo>
                  <a:pt x="76" y="68"/>
                </a:lnTo>
                <a:lnTo>
                  <a:pt x="76" y="68"/>
                </a:lnTo>
                <a:lnTo>
                  <a:pt x="78" y="68"/>
                </a:lnTo>
                <a:lnTo>
                  <a:pt x="80" y="66"/>
                </a:lnTo>
                <a:lnTo>
                  <a:pt x="80" y="66"/>
                </a:lnTo>
                <a:lnTo>
                  <a:pt x="84" y="58"/>
                </a:lnTo>
                <a:lnTo>
                  <a:pt x="84" y="58"/>
                </a:lnTo>
                <a:lnTo>
                  <a:pt x="88" y="66"/>
                </a:lnTo>
                <a:lnTo>
                  <a:pt x="88" y="66"/>
                </a:lnTo>
                <a:lnTo>
                  <a:pt x="90" y="68"/>
                </a:lnTo>
                <a:lnTo>
                  <a:pt x="92" y="68"/>
                </a:lnTo>
                <a:lnTo>
                  <a:pt x="98" y="68"/>
                </a:lnTo>
                <a:lnTo>
                  <a:pt x="98" y="68"/>
                </a:lnTo>
                <a:lnTo>
                  <a:pt x="102" y="68"/>
                </a:lnTo>
                <a:lnTo>
                  <a:pt x="104" y="66"/>
                </a:lnTo>
                <a:lnTo>
                  <a:pt x="104" y="66"/>
                </a:lnTo>
                <a:lnTo>
                  <a:pt x="104" y="62"/>
                </a:lnTo>
                <a:lnTo>
                  <a:pt x="104" y="62"/>
                </a:lnTo>
                <a:lnTo>
                  <a:pt x="112" y="68"/>
                </a:lnTo>
                <a:lnTo>
                  <a:pt x="120" y="68"/>
                </a:lnTo>
                <a:lnTo>
                  <a:pt x="120" y="68"/>
                </a:lnTo>
                <a:lnTo>
                  <a:pt x="120" y="68"/>
                </a:lnTo>
                <a:lnTo>
                  <a:pt x="120" y="68"/>
                </a:lnTo>
                <a:lnTo>
                  <a:pt x="120" y="68"/>
                </a:lnTo>
                <a:lnTo>
                  <a:pt x="120" y="68"/>
                </a:lnTo>
                <a:lnTo>
                  <a:pt x="132" y="68"/>
                </a:lnTo>
                <a:lnTo>
                  <a:pt x="132" y="68"/>
                </a:lnTo>
                <a:lnTo>
                  <a:pt x="134" y="66"/>
                </a:lnTo>
                <a:lnTo>
                  <a:pt x="134" y="62"/>
                </a:lnTo>
                <a:lnTo>
                  <a:pt x="134" y="56"/>
                </a:lnTo>
                <a:lnTo>
                  <a:pt x="134" y="56"/>
                </a:lnTo>
                <a:lnTo>
                  <a:pt x="132" y="52"/>
                </a:lnTo>
                <a:lnTo>
                  <a:pt x="132" y="52"/>
                </a:lnTo>
                <a:lnTo>
                  <a:pt x="130" y="52"/>
                </a:lnTo>
                <a:lnTo>
                  <a:pt x="130" y="52"/>
                </a:lnTo>
                <a:lnTo>
                  <a:pt x="128" y="52"/>
                </a:lnTo>
                <a:lnTo>
                  <a:pt x="128" y="52"/>
                </a:lnTo>
                <a:lnTo>
                  <a:pt x="122" y="54"/>
                </a:lnTo>
                <a:lnTo>
                  <a:pt x="122" y="54"/>
                </a:lnTo>
                <a:lnTo>
                  <a:pt x="118" y="52"/>
                </a:lnTo>
                <a:lnTo>
                  <a:pt x="116" y="50"/>
                </a:lnTo>
                <a:lnTo>
                  <a:pt x="132" y="50"/>
                </a:lnTo>
                <a:lnTo>
                  <a:pt x="132" y="50"/>
                </a:lnTo>
                <a:lnTo>
                  <a:pt x="136" y="50"/>
                </a:lnTo>
                <a:lnTo>
                  <a:pt x="136" y="64"/>
                </a:lnTo>
                <a:lnTo>
                  <a:pt x="136" y="64"/>
                </a:lnTo>
                <a:lnTo>
                  <a:pt x="136" y="66"/>
                </a:lnTo>
                <a:lnTo>
                  <a:pt x="136" y="66"/>
                </a:lnTo>
                <a:lnTo>
                  <a:pt x="140" y="68"/>
                </a:lnTo>
                <a:lnTo>
                  <a:pt x="146" y="68"/>
                </a:lnTo>
                <a:lnTo>
                  <a:pt x="146" y="68"/>
                </a:lnTo>
                <a:lnTo>
                  <a:pt x="150" y="66"/>
                </a:lnTo>
                <a:lnTo>
                  <a:pt x="150" y="66"/>
                </a:lnTo>
                <a:lnTo>
                  <a:pt x="152" y="64"/>
                </a:lnTo>
                <a:lnTo>
                  <a:pt x="152" y="44"/>
                </a:lnTo>
                <a:lnTo>
                  <a:pt x="152" y="44"/>
                </a:lnTo>
                <a:lnTo>
                  <a:pt x="152" y="36"/>
                </a:lnTo>
                <a:lnTo>
                  <a:pt x="152" y="36"/>
                </a:lnTo>
                <a:lnTo>
                  <a:pt x="154" y="34"/>
                </a:lnTo>
                <a:lnTo>
                  <a:pt x="154" y="34"/>
                </a:lnTo>
                <a:lnTo>
                  <a:pt x="154" y="34"/>
                </a:lnTo>
                <a:lnTo>
                  <a:pt x="156" y="36"/>
                </a:lnTo>
                <a:lnTo>
                  <a:pt x="156" y="36"/>
                </a:lnTo>
                <a:lnTo>
                  <a:pt x="156" y="42"/>
                </a:lnTo>
                <a:lnTo>
                  <a:pt x="156" y="64"/>
                </a:lnTo>
                <a:lnTo>
                  <a:pt x="156" y="64"/>
                </a:lnTo>
                <a:lnTo>
                  <a:pt x="158" y="66"/>
                </a:lnTo>
                <a:lnTo>
                  <a:pt x="158" y="66"/>
                </a:lnTo>
                <a:lnTo>
                  <a:pt x="160" y="68"/>
                </a:lnTo>
                <a:lnTo>
                  <a:pt x="168" y="68"/>
                </a:lnTo>
                <a:lnTo>
                  <a:pt x="168" y="68"/>
                </a:lnTo>
                <a:lnTo>
                  <a:pt x="170" y="66"/>
                </a:lnTo>
                <a:lnTo>
                  <a:pt x="170" y="66"/>
                </a:lnTo>
                <a:lnTo>
                  <a:pt x="172" y="64"/>
                </a:lnTo>
                <a:lnTo>
                  <a:pt x="172" y="42"/>
                </a:lnTo>
                <a:lnTo>
                  <a:pt x="172" y="42"/>
                </a:lnTo>
                <a:lnTo>
                  <a:pt x="174" y="36"/>
                </a:lnTo>
                <a:lnTo>
                  <a:pt x="174" y="36"/>
                </a:lnTo>
                <a:lnTo>
                  <a:pt x="176" y="34"/>
                </a:lnTo>
                <a:lnTo>
                  <a:pt x="176" y="34"/>
                </a:lnTo>
                <a:lnTo>
                  <a:pt x="176" y="34"/>
                </a:lnTo>
                <a:lnTo>
                  <a:pt x="176" y="36"/>
                </a:lnTo>
                <a:lnTo>
                  <a:pt x="176" y="36"/>
                </a:lnTo>
                <a:lnTo>
                  <a:pt x="176" y="42"/>
                </a:lnTo>
                <a:lnTo>
                  <a:pt x="176" y="64"/>
                </a:lnTo>
                <a:lnTo>
                  <a:pt x="176" y="64"/>
                </a:lnTo>
                <a:lnTo>
                  <a:pt x="178" y="66"/>
                </a:lnTo>
                <a:lnTo>
                  <a:pt x="178" y="66"/>
                </a:lnTo>
                <a:lnTo>
                  <a:pt x="182" y="68"/>
                </a:lnTo>
                <a:lnTo>
                  <a:pt x="188" y="68"/>
                </a:lnTo>
                <a:lnTo>
                  <a:pt x="188" y="68"/>
                </a:lnTo>
                <a:lnTo>
                  <a:pt x="192" y="66"/>
                </a:lnTo>
                <a:lnTo>
                  <a:pt x="192" y="66"/>
                </a:lnTo>
                <a:lnTo>
                  <a:pt x="192" y="64"/>
                </a:lnTo>
                <a:lnTo>
                  <a:pt x="192" y="64"/>
                </a:lnTo>
                <a:lnTo>
                  <a:pt x="194" y="66"/>
                </a:lnTo>
                <a:lnTo>
                  <a:pt x="194" y="66"/>
                </a:lnTo>
                <a:lnTo>
                  <a:pt x="198" y="68"/>
                </a:lnTo>
                <a:lnTo>
                  <a:pt x="204" y="68"/>
                </a:lnTo>
                <a:lnTo>
                  <a:pt x="204" y="68"/>
                </a:lnTo>
                <a:lnTo>
                  <a:pt x="206" y="68"/>
                </a:lnTo>
                <a:lnTo>
                  <a:pt x="206" y="68"/>
                </a:lnTo>
                <a:lnTo>
                  <a:pt x="214" y="68"/>
                </a:lnTo>
                <a:lnTo>
                  <a:pt x="214" y="68"/>
                </a:lnTo>
                <a:lnTo>
                  <a:pt x="214" y="68"/>
                </a:lnTo>
                <a:lnTo>
                  <a:pt x="214" y="68"/>
                </a:lnTo>
                <a:lnTo>
                  <a:pt x="220" y="68"/>
                </a:lnTo>
                <a:lnTo>
                  <a:pt x="224" y="64"/>
                </a:lnTo>
                <a:lnTo>
                  <a:pt x="228" y="60"/>
                </a:lnTo>
                <a:lnTo>
                  <a:pt x="230" y="56"/>
                </a:lnTo>
                <a:lnTo>
                  <a:pt x="230" y="56"/>
                </a:lnTo>
                <a:lnTo>
                  <a:pt x="234" y="62"/>
                </a:lnTo>
                <a:lnTo>
                  <a:pt x="234" y="62"/>
                </a:lnTo>
                <a:lnTo>
                  <a:pt x="240" y="66"/>
                </a:lnTo>
                <a:lnTo>
                  <a:pt x="248" y="68"/>
                </a:lnTo>
                <a:lnTo>
                  <a:pt x="248" y="68"/>
                </a:lnTo>
                <a:lnTo>
                  <a:pt x="248" y="68"/>
                </a:lnTo>
                <a:lnTo>
                  <a:pt x="248" y="68"/>
                </a:lnTo>
                <a:lnTo>
                  <a:pt x="250" y="68"/>
                </a:lnTo>
                <a:lnTo>
                  <a:pt x="250" y="68"/>
                </a:lnTo>
                <a:lnTo>
                  <a:pt x="258" y="66"/>
                </a:lnTo>
                <a:lnTo>
                  <a:pt x="264" y="62"/>
                </a:lnTo>
                <a:lnTo>
                  <a:pt x="264" y="62"/>
                </a:lnTo>
                <a:lnTo>
                  <a:pt x="268" y="54"/>
                </a:lnTo>
                <a:lnTo>
                  <a:pt x="268" y="54"/>
                </a:lnTo>
                <a:lnTo>
                  <a:pt x="270" y="62"/>
                </a:lnTo>
                <a:lnTo>
                  <a:pt x="270" y="62"/>
                </a:lnTo>
                <a:lnTo>
                  <a:pt x="276" y="68"/>
                </a:lnTo>
                <a:lnTo>
                  <a:pt x="282" y="68"/>
                </a:lnTo>
                <a:lnTo>
                  <a:pt x="282" y="68"/>
                </a:lnTo>
                <a:lnTo>
                  <a:pt x="284" y="68"/>
                </a:lnTo>
                <a:lnTo>
                  <a:pt x="284" y="68"/>
                </a:lnTo>
                <a:lnTo>
                  <a:pt x="284" y="68"/>
                </a:lnTo>
                <a:lnTo>
                  <a:pt x="284" y="68"/>
                </a:lnTo>
                <a:lnTo>
                  <a:pt x="290" y="66"/>
                </a:lnTo>
                <a:lnTo>
                  <a:pt x="290" y="66"/>
                </a:lnTo>
                <a:lnTo>
                  <a:pt x="294" y="68"/>
                </a:lnTo>
                <a:lnTo>
                  <a:pt x="300" y="68"/>
                </a:lnTo>
                <a:lnTo>
                  <a:pt x="300" y="68"/>
                </a:lnTo>
                <a:lnTo>
                  <a:pt x="304" y="66"/>
                </a:lnTo>
                <a:lnTo>
                  <a:pt x="304" y="66"/>
                </a:lnTo>
                <a:lnTo>
                  <a:pt x="304" y="62"/>
                </a:lnTo>
                <a:lnTo>
                  <a:pt x="304" y="62"/>
                </a:lnTo>
                <a:lnTo>
                  <a:pt x="304" y="52"/>
                </a:lnTo>
                <a:lnTo>
                  <a:pt x="304" y="24"/>
                </a:lnTo>
                <a:lnTo>
                  <a:pt x="304" y="24"/>
                </a:lnTo>
                <a:lnTo>
                  <a:pt x="302" y="20"/>
                </a:lnTo>
                <a:lnTo>
                  <a:pt x="302" y="20"/>
                </a:lnTo>
                <a:lnTo>
                  <a:pt x="300" y="20"/>
                </a:lnTo>
                <a:lnTo>
                  <a:pt x="292" y="20"/>
                </a:lnTo>
                <a:lnTo>
                  <a:pt x="292" y="20"/>
                </a:lnTo>
                <a:lnTo>
                  <a:pt x="290" y="20"/>
                </a:lnTo>
                <a:lnTo>
                  <a:pt x="290" y="20"/>
                </a:lnTo>
                <a:lnTo>
                  <a:pt x="288" y="24"/>
                </a:lnTo>
                <a:lnTo>
                  <a:pt x="288" y="44"/>
                </a:lnTo>
                <a:lnTo>
                  <a:pt x="288" y="44"/>
                </a:lnTo>
                <a:lnTo>
                  <a:pt x="288" y="50"/>
                </a:lnTo>
                <a:lnTo>
                  <a:pt x="288" y="50"/>
                </a:lnTo>
                <a:lnTo>
                  <a:pt x="284" y="54"/>
                </a:lnTo>
                <a:lnTo>
                  <a:pt x="284" y="54"/>
                </a:lnTo>
                <a:lnTo>
                  <a:pt x="284" y="54"/>
                </a:lnTo>
                <a:lnTo>
                  <a:pt x="284" y="44"/>
                </a:lnTo>
                <a:lnTo>
                  <a:pt x="284" y="24"/>
                </a:lnTo>
                <a:lnTo>
                  <a:pt x="284" y="24"/>
                </a:lnTo>
                <a:lnTo>
                  <a:pt x="282" y="20"/>
                </a:lnTo>
                <a:lnTo>
                  <a:pt x="282" y="20"/>
                </a:lnTo>
                <a:lnTo>
                  <a:pt x="278" y="20"/>
                </a:lnTo>
                <a:lnTo>
                  <a:pt x="272" y="20"/>
                </a:lnTo>
                <a:lnTo>
                  <a:pt x="272" y="20"/>
                </a:lnTo>
                <a:lnTo>
                  <a:pt x="268" y="20"/>
                </a:lnTo>
                <a:lnTo>
                  <a:pt x="268" y="20"/>
                </a:lnTo>
                <a:lnTo>
                  <a:pt x="266" y="24"/>
                </a:lnTo>
                <a:lnTo>
                  <a:pt x="266" y="32"/>
                </a:lnTo>
                <a:lnTo>
                  <a:pt x="266" y="32"/>
                </a:lnTo>
                <a:lnTo>
                  <a:pt x="264" y="26"/>
                </a:lnTo>
                <a:lnTo>
                  <a:pt x="264" y="26"/>
                </a:lnTo>
                <a:lnTo>
                  <a:pt x="258" y="20"/>
                </a:lnTo>
                <a:lnTo>
                  <a:pt x="250" y="18"/>
                </a:lnTo>
                <a:lnTo>
                  <a:pt x="250" y="18"/>
                </a:lnTo>
                <a:lnTo>
                  <a:pt x="248" y="18"/>
                </a:lnTo>
                <a:lnTo>
                  <a:pt x="248" y="18"/>
                </a:lnTo>
                <a:lnTo>
                  <a:pt x="248" y="18"/>
                </a:lnTo>
                <a:lnTo>
                  <a:pt x="248" y="18"/>
                </a:lnTo>
                <a:lnTo>
                  <a:pt x="248" y="18"/>
                </a:lnTo>
                <a:lnTo>
                  <a:pt x="240" y="20"/>
                </a:lnTo>
                <a:lnTo>
                  <a:pt x="234" y="26"/>
                </a:lnTo>
                <a:lnTo>
                  <a:pt x="234" y="26"/>
                </a:lnTo>
                <a:lnTo>
                  <a:pt x="230" y="32"/>
                </a:lnTo>
                <a:lnTo>
                  <a:pt x="230" y="32"/>
                </a:lnTo>
                <a:lnTo>
                  <a:pt x="228" y="26"/>
                </a:lnTo>
                <a:lnTo>
                  <a:pt x="224" y="22"/>
                </a:lnTo>
                <a:lnTo>
                  <a:pt x="220" y="20"/>
                </a:lnTo>
                <a:lnTo>
                  <a:pt x="214" y="18"/>
                </a:lnTo>
                <a:lnTo>
                  <a:pt x="214" y="18"/>
                </a:lnTo>
                <a:lnTo>
                  <a:pt x="214" y="18"/>
                </a:lnTo>
                <a:lnTo>
                  <a:pt x="214" y="18"/>
                </a:lnTo>
                <a:lnTo>
                  <a:pt x="208" y="18"/>
                </a:lnTo>
                <a:lnTo>
                  <a:pt x="208" y="6"/>
                </a:lnTo>
                <a:lnTo>
                  <a:pt x="208" y="6"/>
                </a:lnTo>
                <a:lnTo>
                  <a:pt x="208" y="6"/>
                </a:lnTo>
                <a:lnTo>
                  <a:pt x="208" y="2"/>
                </a:lnTo>
                <a:lnTo>
                  <a:pt x="208" y="2"/>
                </a:lnTo>
                <a:lnTo>
                  <a:pt x="20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500" b="1">
              <a:effectLst>
                <a:glow rad="38100">
                  <a:schemeClr val="bg1"/>
                </a:glow>
              </a:effectLst>
              <a:latin typeface="+mj-lt"/>
            </a:endParaRPr>
          </a:p>
        </p:txBody>
      </p:sp>
      <p:sp>
        <p:nvSpPr>
          <p:cNvPr id="2865" name="Freeform 888"/>
          <p:cNvSpPr>
            <a:spLocks/>
          </p:cNvSpPr>
          <p:nvPr/>
        </p:nvSpPr>
        <p:spPr bwMode="auto">
          <a:xfrm>
            <a:off x="4576603" y="4991639"/>
            <a:ext cx="288330" cy="86701"/>
          </a:xfrm>
          <a:custGeom>
            <a:avLst/>
            <a:gdLst>
              <a:gd name="T0" fmla="*/ 270 w 286"/>
              <a:gd name="T1" fmla="*/ 6 h 86"/>
              <a:gd name="T2" fmla="*/ 270 w 286"/>
              <a:gd name="T3" fmla="*/ 52 h 86"/>
              <a:gd name="T4" fmla="*/ 266 w 286"/>
              <a:gd name="T5" fmla="*/ 24 h 86"/>
              <a:gd name="T6" fmla="*/ 244 w 286"/>
              <a:gd name="T7" fmla="*/ 20 h 86"/>
              <a:gd name="T8" fmla="*/ 232 w 286"/>
              <a:gd name="T9" fmla="*/ 20 h 86"/>
              <a:gd name="T10" fmla="*/ 224 w 286"/>
              <a:gd name="T11" fmla="*/ 18 h 86"/>
              <a:gd name="T12" fmla="*/ 204 w 286"/>
              <a:gd name="T13" fmla="*/ 32 h 86"/>
              <a:gd name="T14" fmla="*/ 188 w 286"/>
              <a:gd name="T15" fmla="*/ 18 h 86"/>
              <a:gd name="T16" fmla="*/ 180 w 286"/>
              <a:gd name="T17" fmla="*/ 20 h 86"/>
              <a:gd name="T18" fmla="*/ 166 w 286"/>
              <a:gd name="T19" fmla="*/ 24 h 86"/>
              <a:gd name="T20" fmla="*/ 158 w 286"/>
              <a:gd name="T21" fmla="*/ 20 h 86"/>
              <a:gd name="T22" fmla="*/ 150 w 286"/>
              <a:gd name="T23" fmla="*/ 18 h 86"/>
              <a:gd name="T24" fmla="*/ 130 w 286"/>
              <a:gd name="T25" fmla="*/ 20 h 86"/>
              <a:gd name="T26" fmla="*/ 116 w 286"/>
              <a:gd name="T27" fmla="*/ 38 h 86"/>
              <a:gd name="T28" fmla="*/ 106 w 286"/>
              <a:gd name="T29" fmla="*/ 20 h 86"/>
              <a:gd name="T30" fmla="*/ 94 w 286"/>
              <a:gd name="T31" fmla="*/ 24 h 86"/>
              <a:gd name="T32" fmla="*/ 80 w 286"/>
              <a:gd name="T33" fmla="*/ 18 h 86"/>
              <a:gd name="T34" fmla="*/ 66 w 286"/>
              <a:gd name="T35" fmla="*/ 24 h 86"/>
              <a:gd name="T36" fmla="*/ 60 w 286"/>
              <a:gd name="T37" fmla="*/ 18 h 86"/>
              <a:gd name="T38" fmla="*/ 44 w 286"/>
              <a:gd name="T39" fmla="*/ 20 h 86"/>
              <a:gd name="T40" fmla="*/ 40 w 286"/>
              <a:gd name="T41" fmla="*/ 32 h 86"/>
              <a:gd name="T42" fmla="*/ 22 w 286"/>
              <a:gd name="T43" fmla="*/ 18 h 86"/>
              <a:gd name="T44" fmla="*/ 6 w 286"/>
              <a:gd name="T45" fmla="*/ 20 h 86"/>
              <a:gd name="T46" fmla="*/ 2 w 286"/>
              <a:gd name="T47" fmla="*/ 36 h 86"/>
              <a:gd name="T48" fmla="*/ 12 w 286"/>
              <a:gd name="T49" fmla="*/ 84 h 86"/>
              <a:gd name="T50" fmla="*/ 18 w 286"/>
              <a:gd name="T51" fmla="*/ 78 h 86"/>
              <a:gd name="T52" fmla="*/ 22 w 286"/>
              <a:gd name="T53" fmla="*/ 68 h 86"/>
              <a:gd name="T54" fmla="*/ 40 w 286"/>
              <a:gd name="T55" fmla="*/ 64 h 86"/>
              <a:gd name="T56" fmla="*/ 54 w 286"/>
              <a:gd name="T57" fmla="*/ 66 h 86"/>
              <a:gd name="T58" fmla="*/ 56 w 286"/>
              <a:gd name="T59" fmla="*/ 36 h 86"/>
              <a:gd name="T60" fmla="*/ 62 w 286"/>
              <a:gd name="T61" fmla="*/ 34 h 86"/>
              <a:gd name="T62" fmla="*/ 72 w 286"/>
              <a:gd name="T63" fmla="*/ 66 h 86"/>
              <a:gd name="T64" fmla="*/ 80 w 286"/>
              <a:gd name="T65" fmla="*/ 68 h 86"/>
              <a:gd name="T66" fmla="*/ 106 w 286"/>
              <a:gd name="T67" fmla="*/ 64 h 86"/>
              <a:gd name="T68" fmla="*/ 122 w 286"/>
              <a:gd name="T69" fmla="*/ 68 h 86"/>
              <a:gd name="T70" fmla="*/ 134 w 286"/>
              <a:gd name="T71" fmla="*/ 62 h 86"/>
              <a:gd name="T72" fmla="*/ 152 w 286"/>
              <a:gd name="T73" fmla="*/ 68 h 86"/>
              <a:gd name="T74" fmla="*/ 166 w 286"/>
              <a:gd name="T75" fmla="*/ 56 h 86"/>
              <a:gd name="T76" fmla="*/ 158 w 286"/>
              <a:gd name="T77" fmla="*/ 52 h 86"/>
              <a:gd name="T78" fmla="*/ 164 w 286"/>
              <a:gd name="T79" fmla="*/ 50 h 86"/>
              <a:gd name="T80" fmla="*/ 168 w 286"/>
              <a:gd name="T81" fmla="*/ 66 h 86"/>
              <a:gd name="T82" fmla="*/ 184 w 286"/>
              <a:gd name="T83" fmla="*/ 64 h 86"/>
              <a:gd name="T84" fmla="*/ 186 w 286"/>
              <a:gd name="T85" fmla="*/ 34 h 86"/>
              <a:gd name="T86" fmla="*/ 190 w 286"/>
              <a:gd name="T87" fmla="*/ 66 h 86"/>
              <a:gd name="T88" fmla="*/ 204 w 286"/>
              <a:gd name="T89" fmla="*/ 64 h 86"/>
              <a:gd name="T90" fmla="*/ 214 w 286"/>
              <a:gd name="T91" fmla="*/ 70 h 86"/>
              <a:gd name="T92" fmla="*/ 214 w 286"/>
              <a:gd name="T93" fmla="*/ 80 h 86"/>
              <a:gd name="T94" fmla="*/ 222 w 286"/>
              <a:gd name="T95" fmla="*/ 86 h 86"/>
              <a:gd name="T96" fmla="*/ 236 w 286"/>
              <a:gd name="T97" fmla="*/ 74 h 86"/>
              <a:gd name="T98" fmla="*/ 236 w 286"/>
              <a:gd name="T99" fmla="*/ 64 h 86"/>
              <a:gd name="T100" fmla="*/ 248 w 286"/>
              <a:gd name="T101" fmla="*/ 68 h 86"/>
              <a:gd name="T102" fmla="*/ 264 w 286"/>
              <a:gd name="T103" fmla="*/ 68 h 86"/>
              <a:gd name="T104" fmla="*/ 270 w 286"/>
              <a:gd name="T105" fmla="*/ 66 h 86"/>
              <a:gd name="T106" fmla="*/ 284 w 286"/>
              <a:gd name="T107" fmla="*/ 66 h 86"/>
              <a:gd name="T108" fmla="*/ 282 w 286"/>
              <a:gd name="T10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6" h="86">
                <a:moveTo>
                  <a:pt x="282" y="0"/>
                </a:moveTo>
                <a:lnTo>
                  <a:pt x="274" y="0"/>
                </a:lnTo>
                <a:lnTo>
                  <a:pt x="274" y="0"/>
                </a:lnTo>
                <a:lnTo>
                  <a:pt x="270" y="2"/>
                </a:lnTo>
                <a:lnTo>
                  <a:pt x="270" y="2"/>
                </a:lnTo>
                <a:lnTo>
                  <a:pt x="270" y="6"/>
                </a:lnTo>
                <a:lnTo>
                  <a:pt x="274" y="6"/>
                </a:lnTo>
                <a:lnTo>
                  <a:pt x="270" y="6"/>
                </a:lnTo>
                <a:lnTo>
                  <a:pt x="270" y="6"/>
                </a:lnTo>
                <a:lnTo>
                  <a:pt x="270" y="60"/>
                </a:lnTo>
                <a:lnTo>
                  <a:pt x="270" y="60"/>
                </a:lnTo>
                <a:lnTo>
                  <a:pt x="270" y="52"/>
                </a:lnTo>
                <a:lnTo>
                  <a:pt x="270" y="52"/>
                </a:lnTo>
                <a:lnTo>
                  <a:pt x="270" y="38"/>
                </a:lnTo>
                <a:lnTo>
                  <a:pt x="270" y="38"/>
                </a:lnTo>
                <a:lnTo>
                  <a:pt x="268" y="32"/>
                </a:lnTo>
                <a:lnTo>
                  <a:pt x="266" y="24"/>
                </a:lnTo>
                <a:lnTo>
                  <a:pt x="266" y="24"/>
                </a:lnTo>
                <a:lnTo>
                  <a:pt x="260" y="20"/>
                </a:lnTo>
                <a:lnTo>
                  <a:pt x="252" y="18"/>
                </a:lnTo>
                <a:lnTo>
                  <a:pt x="252" y="18"/>
                </a:lnTo>
                <a:lnTo>
                  <a:pt x="250" y="18"/>
                </a:lnTo>
                <a:lnTo>
                  <a:pt x="250" y="18"/>
                </a:lnTo>
                <a:lnTo>
                  <a:pt x="244" y="20"/>
                </a:lnTo>
                <a:lnTo>
                  <a:pt x="236" y="22"/>
                </a:lnTo>
                <a:lnTo>
                  <a:pt x="236" y="22"/>
                </a:lnTo>
                <a:lnTo>
                  <a:pt x="236" y="24"/>
                </a:lnTo>
                <a:lnTo>
                  <a:pt x="236" y="24"/>
                </a:lnTo>
                <a:lnTo>
                  <a:pt x="234" y="22"/>
                </a:lnTo>
                <a:lnTo>
                  <a:pt x="232" y="20"/>
                </a:lnTo>
                <a:lnTo>
                  <a:pt x="232" y="20"/>
                </a:lnTo>
                <a:lnTo>
                  <a:pt x="232" y="20"/>
                </a:lnTo>
                <a:lnTo>
                  <a:pt x="224" y="18"/>
                </a:lnTo>
                <a:lnTo>
                  <a:pt x="224" y="18"/>
                </a:lnTo>
                <a:lnTo>
                  <a:pt x="224" y="18"/>
                </a:lnTo>
                <a:lnTo>
                  <a:pt x="224" y="18"/>
                </a:lnTo>
                <a:lnTo>
                  <a:pt x="224" y="18"/>
                </a:lnTo>
                <a:lnTo>
                  <a:pt x="224" y="18"/>
                </a:lnTo>
                <a:lnTo>
                  <a:pt x="216" y="20"/>
                </a:lnTo>
                <a:lnTo>
                  <a:pt x="208" y="26"/>
                </a:lnTo>
                <a:lnTo>
                  <a:pt x="208" y="26"/>
                </a:lnTo>
                <a:lnTo>
                  <a:pt x="204" y="32"/>
                </a:lnTo>
                <a:lnTo>
                  <a:pt x="204" y="32"/>
                </a:lnTo>
                <a:lnTo>
                  <a:pt x="200" y="24"/>
                </a:lnTo>
                <a:lnTo>
                  <a:pt x="200" y="24"/>
                </a:lnTo>
                <a:lnTo>
                  <a:pt x="196" y="20"/>
                </a:lnTo>
                <a:lnTo>
                  <a:pt x="188" y="18"/>
                </a:lnTo>
                <a:lnTo>
                  <a:pt x="188" y="18"/>
                </a:lnTo>
                <a:lnTo>
                  <a:pt x="188" y="18"/>
                </a:lnTo>
                <a:lnTo>
                  <a:pt x="188" y="18"/>
                </a:lnTo>
                <a:lnTo>
                  <a:pt x="188" y="18"/>
                </a:lnTo>
                <a:lnTo>
                  <a:pt x="188" y="18"/>
                </a:lnTo>
                <a:lnTo>
                  <a:pt x="180" y="20"/>
                </a:lnTo>
                <a:lnTo>
                  <a:pt x="180" y="20"/>
                </a:lnTo>
                <a:lnTo>
                  <a:pt x="178" y="20"/>
                </a:lnTo>
                <a:lnTo>
                  <a:pt x="172" y="20"/>
                </a:lnTo>
                <a:lnTo>
                  <a:pt x="172" y="20"/>
                </a:lnTo>
                <a:lnTo>
                  <a:pt x="168" y="20"/>
                </a:lnTo>
                <a:lnTo>
                  <a:pt x="168" y="20"/>
                </a:lnTo>
                <a:lnTo>
                  <a:pt x="166" y="24"/>
                </a:lnTo>
                <a:lnTo>
                  <a:pt x="166" y="24"/>
                </a:lnTo>
                <a:lnTo>
                  <a:pt x="166" y="32"/>
                </a:lnTo>
                <a:lnTo>
                  <a:pt x="166" y="32"/>
                </a:lnTo>
                <a:lnTo>
                  <a:pt x="164" y="26"/>
                </a:lnTo>
                <a:lnTo>
                  <a:pt x="164" y="26"/>
                </a:lnTo>
                <a:lnTo>
                  <a:pt x="158" y="20"/>
                </a:lnTo>
                <a:lnTo>
                  <a:pt x="150" y="18"/>
                </a:lnTo>
                <a:lnTo>
                  <a:pt x="150" y="18"/>
                </a:lnTo>
                <a:lnTo>
                  <a:pt x="150" y="18"/>
                </a:lnTo>
                <a:lnTo>
                  <a:pt x="150" y="18"/>
                </a:lnTo>
                <a:lnTo>
                  <a:pt x="150" y="18"/>
                </a:lnTo>
                <a:lnTo>
                  <a:pt x="150" y="18"/>
                </a:lnTo>
                <a:lnTo>
                  <a:pt x="142" y="20"/>
                </a:lnTo>
                <a:lnTo>
                  <a:pt x="136" y="24"/>
                </a:lnTo>
                <a:lnTo>
                  <a:pt x="136" y="24"/>
                </a:lnTo>
                <a:lnTo>
                  <a:pt x="134" y="22"/>
                </a:lnTo>
                <a:lnTo>
                  <a:pt x="134" y="22"/>
                </a:lnTo>
                <a:lnTo>
                  <a:pt x="130" y="20"/>
                </a:lnTo>
                <a:lnTo>
                  <a:pt x="124" y="20"/>
                </a:lnTo>
                <a:lnTo>
                  <a:pt x="124" y="20"/>
                </a:lnTo>
                <a:lnTo>
                  <a:pt x="120" y="20"/>
                </a:lnTo>
                <a:lnTo>
                  <a:pt x="118" y="24"/>
                </a:lnTo>
                <a:lnTo>
                  <a:pt x="118" y="24"/>
                </a:lnTo>
                <a:lnTo>
                  <a:pt x="116" y="38"/>
                </a:lnTo>
                <a:lnTo>
                  <a:pt x="116" y="38"/>
                </a:lnTo>
                <a:lnTo>
                  <a:pt x="112" y="24"/>
                </a:lnTo>
                <a:lnTo>
                  <a:pt x="112" y="24"/>
                </a:lnTo>
                <a:lnTo>
                  <a:pt x="110" y="20"/>
                </a:lnTo>
                <a:lnTo>
                  <a:pt x="106" y="20"/>
                </a:lnTo>
                <a:lnTo>
                  <a:pt x="106" y="20"/>
                </a:lnTo>
                <a:lnTo>
                  <a:pt x="100" y="20"/>
                </a:lnTo>
                <a:lnTo>
                  <a:pt x="100" y="20"/>
                </a:lnTo>
                <a:lnTo>
                  <a:pt x="96" y="22"/>
                </a:lnTo>
                <a:lnTo>
                  <a:pt x="96" y="22"/>
                </a:lnTo>
                <a:lnTo>
                  <a:pt x="94" y="24"/>
                </a:lnTo>
                <a:lnTo>
                  <a:pt x="94" y="24"/>
                </a:lnTo>
                <a:lnTo>
                  <a:pt x="88" y="20"/>
                </a:lnTo>
                <a:lnTo>
                  <a:pt x="82" y="18"/>
                </a:lnTo>
                <a:lnTo>
                  <a:pt x="82" y="18"/>
                </a:lnTo>
                <a:lnTo>
                  <a:pt x="80" y="18"/>
                </a:lnTo>
                <a:lnTo>
                  <a:pt x="80" y="18"/>
                </a:lnTo>
                <a:lnTo>
                  <a:pt x="80" y="18"/>
                </a:lnTo>
                <a:lnTo>
                  <a:pt x="80" y="18"/>
                </a:lnTo>
                <a:lnTo>
                  <a:pt x="80" y="18"/>
                </a:lnTo>
                <a:lnTo>
                  <a:pt x="72" y="20"/>
                </a:lnTo>
                <a:lnTo>
                  <a:pt x="66" y="24"/>
                </a:lnTo>
                <a:lnTo>
                  <a:pt x="66" y="24"/>
                </a:lnTo>
                <a:lnTo>
                  <a:pt x="66" y="24"/>
                </a:lnTo>
                <a:lnTo>
                  <a:pt x="66" y="20"/>
                </a:lnTo>
                <a:lnTo>
                  <a:pt x="62" y="18"/>
                </a:lnTo>
                <a:lnTo>
                  <a:pt x="62" y="18"/>
                </a:lnTo>
                <a:lnTo>
                  <a:pt x="60" y="18"/>
                </a:lnTo>
                <a:lnTo>
                  <a:pt x="60" y="18"/>
                </a:lnTo>
                <a:lnTo>
                  <a:pt x="60" y="18"/>
                </a:lnTo>
                <a:lnTo>
                  <a:pt x="60" y="18"/>
                </a:lnTo>
                <a:lnTo>
                  <a:pt x="54" y="20"/>
                </a:lnTo>
                <a:lnTo>
                  <a:pt x="54" y="20"/>
                </a:lnTo>
                <a:lnTo>
                  <a:pt x="50" y="20"/>
                </a:lnTo>
                <a:lnTo>
                  <a:pt x="44" y="20"/>
                </a:lnTo>
                <a:lnTo>
                  <a:pt x="44" y="20"/>
                </a:lnTo>
                <a:lnTo>
                  <a:pt x="40" y="20"/>
                </a:lnTo>
                <a:lnTo>
                  <a:pt x="40" y="20"/>
                </a:lnTo>
                <a:lnTo>
                  <a:pt x="40" y="24"/>
                </a:lnTo>
                <a:lnTo>
                  <a:pt x="40" y="24"/>
                </a:lnTo>
                <a:lnTo>
                  <a:pt x="40" y="32"/>
                </a:lnTo>
                <a:lnTo>
                  <a:pt x="40" y="32"/>
                </a:lnTo>
                <a:lnTo>
                  <a:pt x="36" y="28"/>
                </a:lnTo>
                <a:lnTo>
                  <a:pt x="34" y="22"/>
                </a:lnTo>
                <a:lnTo>
                  <a:pt x="28" y="20"/>
                </a:lnTo>
                <a:lnTo>
                  <a:pt x="22" y="18"/>
                </a:lnTo>
                <a:lnTo>
                  <a:pt x="22" y="18"/>
                </a:lnTo>
                <a:lnTo>
                  <a:pt x="22" y="18"/>
                </a:lnTo>
                <a:lnTo>
                  <a:pt x="22" y="18"/>
                </a:lnTo>
                <a:lnTo>
                  <a:pt x="14" y="20"/>
                </a:lnTo>
                <a:lnTo>
                  <a:pt x="14" y="20"/>
                </a:lnTo>
                <a:lnTo>
                  <a:pt x="12" y="20"/>
                </a:lnTo>
                <a:lnTo>
                  <a:pt x="6" y="20"/>
                </a:lnTo>
                <a:lnTo>
                  <a:pt x="6" y="20"/>
                </a:lnTo>
                <a:lnTo>
                  <a:pt x="6" y="20"/>
                </a:lnTo>
                <a:lnTo>
                  <a:pt x="2" y="20"/>
                </a:lnTo>
                <a:lnTo>
                  <a:pt x="2" y="20"/>
                </a:lnTo>
                <a:lnTo>
                  <a:pt x="0" y="24"/>
                </a:lnTo>
                <a:lnTo>
                  <a:pt x="0" y="24"/>
                </a:lnTo>
                <a:lnTo>
                  <a:pt x="2" y="36"/>
                </a:lnTo>
                <a:lnTo>
                  <a:pt x="2" y="78"/>
                </a:lnTo>
                <a:lnTo>
                  <a:pt x="2" y="78"/>
                </a:lnTo>
                <a:lnTo>
                  <a:pt x="2" y="82"/>
                </a:lnTo>
                <a:lnTo>
                  <a:pt x="2" y="82"/>
                </a:lnTo>
                <a:lnTo>
                  <a:pt x="6" y="84"/>
                </a:lnTo>
                <a:lnTo>
                  <a:pt x="12" y="84"/>
                </a:lnTo>
                <a:lnTo>
                  <a:pt x="12" y="84"/>
                </a:lnTo>
                <a:lnTo>
                  <a:pt x="16" y="82"/>
                </a:lnTo>
                <a:lnTo>
                  <a:pt x="16" y="82"/>
                </a:lnTo>
                <a:lnTo>
                  <a:pt x="18" y="80"/>
                </a:lnTo>
                <a:lnTo>
                  <a:pt x="18" y="80"/>
                </a:lnTo>
                <a:lnTo>
                  <a:pt x="18" y="78"/>
                </a:lnTo>
                <a:lnTo>
                  <a:pt x="18" y="68"/>
                </a:lnTo>
                <a:lnTo>
                  <a:pt x="18" y="68"/>
                </a:lnTo>
                <a:lnTo>
                  <a:pt x="22" y="68"/>
                </a:lnTo>
                <a:lnTo>
                  <a:pt x="22" y="68"/>
                </a:lnTo>
                <a:lnTo>
                  <a:pt x="22" y="68"/>
                </a:lnTo>
                <a:lnTo>
                  <a:pt x="22" y="68"/>
                </a:lnTo>
                <a:lnTo>
                  <a:pt x="28" y="68"/>
                </a:lnTo>
                <a:lnTo>
                  <a:pt x="34" y="64"/>
                </a:lnTo>
                <a:lnTo>
                  <a:pt x="38" y="60"/>
                </a:lnTo>
                <a:lnTo>
                  <a:pt x="40" y="54"/>
                </a:lnTo>
                <a:lnTo>
                  <a:pt x="40" y="64"/>
                </a:lnTo>
                <a:lnTo>
                  <a:pt x="40" y="64"/>
                </a:lnTo>
                <a:lnTo>
                  <a:pt x="42" y="66"/>
                </a:lnTo>
                <a:lnTo>
                  <a:pt x="42" y="66"/>
                </a:lnTo>
                <a:lnTo>
                  <a:pt x="44" y="68"/>
                </a:lnTo>
                <a:lnTo>
                  <a:pt x="52" y="68"/>
                </a:lnTo>
                <a:lnTo>
                  <a:pt x="52" y="68"/>
                </a:lnTo>
                <a:lnTo>
                  <a:pt x="54" y="66"/>
                </a:lnTo>
                <a:lnTo>
                  <a:pt x="54" y="66"/>
                </a:lnTo>
                <a:lnTo>
                  <a:pt x="56" y="64"/>
                </a:lnTo>
                <a:lnTo>
                  <a:pt x="56" y="44"/>
                </a:lnTo>
                <a:lnTo>
                  <a:pt x="56" y="44"/>
                </a:lnTo>
                <a:lnTo>
                  <a:pt x="56" y="36"/>
                </a:lnTo>
                <a:lnTo>
                  <a:pt x="56" y="36"/>
                </a:lnTo>
                <a:lnTo>
                  <a:pt x="58" y="34"/>
                </a:lnTo>
                <a:lnTo>
                  <a:pt x="60" y="34"/>
                </a:lnTo>
                <a:lnTo>
                  <a:pt x="60" y="34"/>
                </a:lnTo>
                <a:lnTo>
                  <a:pt x="60" y="34"/>
                </a:lnTo>
                <a:lnTo>
                  <a:pt x="62" y="34"/>
                </a:lnTo>
                <a:lnTo>
                  <a:pt x="62" y="34"/>
                </a:lnTo>
                <a:lnTo>
                  <a:pt x="60" y="44"/>
                </a:lnTo>
                <a:lnTo>
                  <a:pt x="60" y="44"/>
                </a:lnTo>
                <a:lnTo>
                  <a:pt x="62" y="54"/>
                </a:lnTo>
                <a:lnTo>
                  <a:pt x="66" y="62"/>
                </a:lnTo>
                <a:lnTo>
                  <a:pt x="66" y="62"/>
                </a:lnTo>
                <a:lnTo>
                  <a:pt x="72" y="66"/>
                </a:lnTo>
                <a:lnTo>
                  <a:pt x="80" y="68"/>
                </a:lnTo>
                <a:lnTo>
                  <a:pt x="80" y="68"/>
                </a:lnTo>
                <a:lnTo>
                  <a:pt x="80" y="68"/>
                </a:lnTo>
                <a:lnTo>
                  <a:pt x="80" y="68"/>
                </a:lnTo>
                <a:lnTo>
                  <a:pt x="80" y="68"/>
                </a:lnTo>
                <a:lnTo>
                  <a:pt x="80" y="68"/>
                </a:lnTo>
                <a:lnTo>
                  <a:pt x="90" y="66"/>
                </a:lnTo>
                <a:lnTo>
                  <a:pt x="96" y="62"/>
                </a:lnTo>
                <a:lnTo>
                  <a:pt x="96" y="62"/>
                </a:lnTo>
                <a:lnTo>
                  <a:pt x="100" y="54"/>
                </a:lnTo>
                <a:lnTo>
                  <a:pt x="102" y="46"/>
                </a:lnTo>
                <a:lnTo>
                  <a:pt x="106" y="64"/>
                </a:lnTo>
                <a:lnTo>
                  <a:pt x="106" y="64"/>
                </a:lnTo>
                <a:lnTo>
                  <a:pt x="108" y="68"/>
                </a:lnTo>
                <a:lnTo>
                  <a:pt x="112" y="68"/>
                </a:lnTo>
                <a:lnTo>
                  <a:pt x="118" y="68"/>
                </a:lnTo>
                <a:lnTo>
                  <a:pt x="118" y="68"/>
                </a:lnTo>
                <a:lnTo>
                  <a:pt x="122" y="68"/>
                </a:lnTo>
                <a:lnTo>
                  <a:pt x="124" y="64"/>
                </a:lnTo>
                <a:lnTo>
                  <a:pt x="130" y="46"/>
                </a:lnTo>
                <a:lnTo>
                  <a:pt x="130" y="46"/>
                </a:lnTo>
                <a:lnTo>
                  <a:pt x="130" y="54"/>
                </a:lnTo>
                <a:lnTo>
                  <a:pt x="134" y="62"/>
                </a:lnTo>
                <a:lnTo>
                  <a:pt x="134" y="62"/>
                </a:lnTo>
                <a:lnTo>
                  <a:pt x="142" y="68"/>
                </a:lnTo>
                <a:lnTo>
                  <a:pt x="152" y="68"/>
                </a:lnTo>
                <a:lnTo>
                  <a:pt x="152" y="68"/>
                </a:lnTo>
                <a:lnTo>
                  <a:pt x="152" y="68"/>
                </a:lnTo>
                <a:lnTo>
                  <a:pt x="152" y="68"/>
                </a:lnTo>
                <a:lnTo>
                  <a:pt x="152" y="68"/>
                </a:lnTo>
                <a:lnTo>
                  <a:pt x="152" y="68"/>
                </a:lnTo>
                <a:lnTo>
                  <a:pt x="162" y="68"/>
                </a:lnTo>
                <a:lnTo>
                  <a:pt x="162" y="68"/>
                </a:lnTo>
                <a:lnTo>
                  <a:pt x="166" y="66"/>
                </a:lnTo>
                <a:lnTo>
                  <a:pt x="166" y="62"/>
                </a:lnTo>
                <a:lnTo>
                  <a:pt x="166" y="56"/>
                </a:lnTo>
                <a:lnTo>
                  <a:pt x="166" y="56"/>
                </a:lnTo>
                <a:lnTo>
                  <a:pt x="164" y="52"/>
                </a:lnTo>
                <a:lnTo>
                  <a:pt x="164" y="52"/>
                </a:lnTo>
                <a:lnTo>
                  <a:pt x="160" y="52"/>
                </a:lnTo>
                <a:lnTo>
                  <a:pt x="160" y="52"/>
                </a:lnTo>
                <a:lnTo>
                  <a:pt x="158" y="52"/>
                </a:lnTo>
                <a:lnTo>
                  <a:pt x="158" y="52"/>
                </a:lnTo>
                <a:lnTo>
                  <a:pt x="152" y="54"/>
                </a:lnTo>
                <a:lnTo>
                  <a:pt x="152" y="54"/>
                </a:lnTo>
                <a:lnTo>
                  <a:pt x="148" y="52"/>
                </a:lnTo>
                <a:lnTo>
                  <a:pt x="146" y="50"/>
                </a:lnTo>
                <a:lnTo>
                  <a:pt x="164" y="50"/>
                </a:lnTo>
                <a:lnTo>
                  <a:pt x="164" y="50"/>
                </a:lnTo>
                <a:lnTo>
                  <a:pt x="166" y="50"/>
                </a:lnTo>
                <a:lnTo>
                  <a:pt x="166" y="64"/>
                </a:lnTo>
                <a:lnTo>
                  <a:pt x="166" y="64"/>
                </a:lnTo>
                <a:lnTo>
                  <a:pt x="168" y="66"/>
                </a:lnTo>
                <a:lnTo>
                  <a:pt x="168" y="66"/>
                </a:lnTo>
                <a:lnTo>
                  <a:pt x="172" y="68"/>
                </a:lnTo>
                <a:lnTo>
                  <a:pt x="178" y="68"/>
                </a:lnTo>
                <a:lnTo>
                  <a:pt x="178" y="68"/>
                </a:lnTo>
                <a:lnTo>
                  <a:pt x="182" y="66"/>
                </a:lnTo>
                <a:lnTo>
                  <a:pt x="182" y="66"/>
                </a:lnTo>
                <a:lnTo>
                  <a:pt x="184" y="64"/>
                </a:lnTo>
                <a:lnTo>
                  <a:pt x="184" y="44"/>
                </a:lnTo>
                <a:lnTo>
                  <a:pt x="184" y="44"/>
                </a:lnTo>
                <a:lnTo>
                  <a:pt x="184" y="36"/>
                </a:lnTo>
                <a:lnTo>
                  <a:pt x="184" y="36"/>
                </a:lnTo>
                <a:lnTo>
                  <a:pt x="186" y="34"/>
                </a:lnTo>
                <a:lnTo>
                  <a:pt x="186" y="34"/>
                </a:lnTo>
                <a:lnTo>
                  <a:pt x="186" y="34"/>
                </a:lnTo>
                <a:lnTo>
                  <a:pt x="188" y="42"/>
                </a:lnTo>
                <a:lnTo>
                  <a:pt x="188" y="64"/>
                </a:lnTo>
                <a:lnTo>
                  <a:pt x="188" y="64"/>
                </a:lnTo>
                <a:lnTo>
                  <a:pt x="190" y="66"/>
                </a:lnTo>
                <a:lnTo>
                  <a:pt x="190" y="66"/>
                </a:lnTo>
                <a:lnTo>
                  <a:pt x="192" y="68"/>
                </a:lnTo>
                <a:lnTo>
                  <a:pt x="200" y="68"/>
                </a:lnTo>
                <a:lnTo>
                  <a:pt x="200" y="68"/>
                </a:lnTo>
                <a:lnTo>
                  <a:pt x="202" y="66"/>
                </a:lnTo>
                <a:lnTo>
                  <a:pt x="202" y="66"/>
                </a:lnTo>
                <a:lnTo>
                  <a:pt x="204" y="64"/>
                </a:lnTo>
                <a:lnTo>
                  <a:pt x="204" y="56"/>
                </a:lnTo>
                <a:lnTo>
                  <a:pt x="204" y="56"/>
                </a:lnTo>
                <a:lnTo>
                  <a:pt x="208" y="62"/>
                </a:lnTo>
                <a:lnTo>
                  <a:pt x="214" y="66"/>
                </a:lnTo>
                <a:lnTo>
                  <a:pt x="214" y="70"/>
                </a:lnTo>
                <a:lnTo>
                  <a:pt x="214" y="70"/>
                </a:lnTo>
                <a:lnTo>
                  <a:pt x="214" y="74"/>
                </a:lnTo>
                <a:lnTo>
                  <a:pt x="214" y="74"/>
                </a:lnTo>
                <a:lnTo>
                  <a:pt x="214" y="76"/>
                </a:lnTo>
                <a:lnTo>
                  <a:pt x="214" y="80"/>
                </a:lnTo>
                <a:lnTo>
                  <a:pt x="214" y="80"/>
                </a:lnTo>
                <a:lnTo>
                  <a:pt x="214" y="80"/>
                </a:lnTo>
                <a:lnTo>
                  <a:pt x="214" y="80"/>
                </a:lnTo>
                <a:lnTo>
                  <a:pt x="214" y="84"/>
                </a:lnTo>
                <a:lnTo>
                  <a:pt x="216" y="84"/>
                </a:lnTo>
                <a:lnTo>
                  <a:pt x="216" y="84"/>
                </a:lnTo>
                <a:lnTo>
                  <a:pt x="222" y="86"/>
                </a:lnTo>
                <a:lnTo>
                  <a:pt x="222" y="86"/>
                </a:lnTo>
                <a:lnTo>
                  <a:pt x="226" y="84"/>
                </a:lnTo>
                <a:lnTo>
                  <a:pt x="230" y="82"/>
                </a:lnTo>
                <a:lnTo>
                  <a:pt x="230" y="82"/>
                </a:lnTo>
                <a:lnTo>
                  <a:pt x="232" y="80"/>
                </a:lnTo>
                <a:lnTo>
                  <a:pt x="232" y="80"/>
                </a:lnTo>
                <a:lnTo>
                  <a:pt x="236" y="74"/>
                </a:lnTo>
                <a:lnTo>
                  <a:pt x="236" y="74"/>
                </a:lnTo>
                <a:lnTo>
                  <a:pt x="232" y="66"/>
                </a:lnTo>
                <a:lnTo>
                  <a:pt x="232" y="66"/>
                </a:lnTo>
                <a:lnTo>
                  <a:pt x="236" y="64"/>
                </a:lnTo>
                <a:lnTo>
                  <a:pt x="236" y="64"/>
                </a:lnTo>
                <a:lnTo>
                  <a:pt x="236" y="64"/>
                </a:lnTo>
                <a:lnTo>
                  <a:pt x="236" y="64"/>
                </a:lnTo>
                <a:lnTo>
                  <a:pt x="240" y="68"/>
                </a:lnTo>
                <a:lnTo>
                  <a:pt x="248" y="68"/>
                </a:lnTo>
                <a:lnTo>
                  <a:pt x="248" y="68"/>
                </a:lnTo>
                <a:lnTo>
                  <a:pt x="248" y="68"/>
                </a:lnTo>
                <a:lnTo>
                  <a:pt x="248" y="68"/>
                </a:lnTo>
                <a:lnTo>
                  <a:pt x="248" y="68"/>
                </a:lnTo>
                <a:lnTo>
                  <a:pt x="248" y="68"/>
                </a:lnTo>
                <a:lnTo>
                  <a:pt x="256" y="66"/>
                </a:lnTo>
                <a:lnTo>
                  <a:pt x="256" y="66"/>
                </a:lnTo>
                <a:lnTo>
                  <a:pt x="258" y="68"/>
                </a:lnTo>
                <a:lnTo>
                  <a:pt x="264" y="68"/>
                </a:lnTo>
                <a:lnTo>
                  <a:pt x="264" y="68"/>
                </a:lnTo>
                <a:lnTo>
                  <a:pt x="268" y="66"/>
                </a:lnTo>
                <a:lnTo>
                  <a:pt x="268" y="66"/>
                </a:lnTo>
                <a:lnTo>
                  <a:pt x="270" y="64"/>
                </a:lnTo>
                <a:lnTo>
                  <a:pt x="270" y="64"/>
                </a:lnTo>
                <a:lnTo>
                  <a:pt x="270" y="66"/>
                </a:lnTo>
                <a:lnTo>
                  <a:pt x="270" y="66"/>
                </a:lnTo>
                <a:lnTo>
                  <a:pt x="274" y="68"/>
                </a:lnTo>
                <a:lnTo>
                  <a:pt x="282" y="68"/>
                </a:lnTo>
                <a:lnTo>
                  <a:pt x="282" y="68"/>
                </a:lnTo>
                <a:lnTo>
                  <a:pt x="284" y="66"/>
                </a:lnTo>
                <a:lnTo>
                  <a:pt x="284" y="66"/>
                </a:lnTo>
                <a:lnTo>
                  <a:pt x="286" y="64"/>
                </a:lnTo>
                <a:lnTo>
                  <a:pt x="286" y="6"/>
                </a:lnTo>
                <a:lnTo>
                  <a:pt x="286" y="6"/>
                </a:lnTo>
                <a:lnTo>
                  <a:pt x="284" y="2"/>
                </a:lnTo>
                <a:lnTo>
                  <a:pt x="284" y="2"/>
                </a:lnTo>
                <a:lnTo>
                  <a:pt x="28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500" b="1">
              <a:effectLst>
                <a:glow rad="38100">
                  <a:schemeClr val="bg1"/>
                </a:glow>
              </a:effectLst>
              <a:latin typeface="+mj-lt"/>
            </a:endParaRPr>
          </a:p>
        </p:txBody>
      </p:sp>
      <p:sp>
        <p:nvSpPr>
          <p:cNvPr id="3610" name="Rectangle 1611"/>
          <p:cNvSpPr>
            <a:spLocks noChangeArrowheads="1"/>
          </p:cNvSpPr>
          <p:nvPr/>
        </p:nvSpPr>
        <p:spPr bwMode="auto">
          <a:xfrm>
            <a:off x="3206389" y="2895267"/>
            <a:ext cx="6428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00AEEF"/>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00AEEF"/>
                </a:solidFill>
                <a:effectLst/>
                <a:latin typeface="+mj-lt"/>
              </a:rPr>
              <a:t>OCEAN</a:t>
            </a:r>
            <a:endParaRPr kumimoji="0" lang="en-US" altLang="en-US" sz="1000" b="1" i="0" u="none" strike="noStrike" cap="none" normalizeH="0" baseline="0" dirty="0" smtClean="0">
              <a:ln>
                <a:noFill/>
              </a:ln>
              <a:solidFill>
                <a:schemeClr val="tx1"/>
              </a:solidFill>
              <a:effectLst/>
              <a:latin typeface="+mj-lt"/>
            </a:endParaRPr>
          </a:p>
        </p:txBody>
      </p:sp>
      <p:sp>
        <p:nvSpPr>
          <p:cNvPr id="41" name="Rectangle 1637"/>
          <p:cNvSpPr>
            <a:spLocks noChangeArrowheads="1"/>
          </p:cNvSpPr>
          <p:nvPr/>
        </p:nvSpPr>
        <p:spPr bwMode="auto">
          <a:xfrm>
            <a:off x="4601529" y="2633720"/>
            <a:ext cx="4584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latin typeface="+mj-lt"/>
              </a:rPr>
              <a:t>Norwegian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latin typeface="+mj-lt"/>
              </a:rPr>
              <a:t>Sea</a:t>
            </a:r>
            <a:endParaRPr kumimoji="0" lang="en-US" altLang="en-US" sz="700" b="1" i="0" u="none" strike="noStrike" cap="none" normalizeH="0" baseline="0" dirty="0" smtClean="0">
              <a:ln>
                <a:noFill/>
              </a:ln>
              <a:solidFill>
                <a:schemeClr val="tx1"/>
              </a:solidFill>
              <a:effectLst/>
              <a:latin typeface="+mj-lt"/>
            </a:endParaRPr>
          </a:p>
        </p:txBody>
      </p:sp>
      <p:sp>
        <p:nvSpPr>
          <p:cNvPr id="87" name="Rectangle 1683"/>
          <p:cNvSpPr>
            <a:spLocks noChangeArrowheads="1"/>
          </p:cNvSpPr>
          <p:nvPr/>
        </p:nvSpPr>
        <p:spPr bwMode="auto">
          <a:xfrm>
            <a:off x="5469650" y="6281210"/>
            <a:ext cx="3125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80" b="1" i="0" u="none" strike="noStrike" cap="none" normalizeH="0" baseline="0" dirty="0" smtClean="0">
                <a:ln>
                  <a:noFill/>
                </a:ln>
                <a:solidFill>
                  <a:srgbClr val="6D6E71"/>
                </a:solidFill>
                <a:effectLst>
                  <a:glow rad="38100">
                    <a:schemeClr val="bg1">
                      <a:lumMod val="95000"/>
                    </a:schemeClr>
                  </a:glow>
                </a:effectLst>
                <a:latin typeface="+mj-lt"/>
              </a:rPr>
              <a:t>MALTA</a:t>
            </a:r>
            <a:endParaRPr kumimoji="0" lang="en-US" altLang="en-US" sz="680" b="1" i="0" u="none" strike="noStrike" cap="none" normalizeH="0" baseline="0" dirty="0" smtClean="0">
              <a:ln>
                <a:noFill/>
              </a:ln>
              <a:solidFill>
                <a:schemeClr val="tx1"/>
              </a:solidFill>
              <a:effectLst>
                <a:glow rad="38100">
                  <a:schemeClr val="bg1">
                    <a:lumMod val="95000"/>
                  </a:schemeClr>
                </a:glow>
              </a:effectLst>
              <a:latin typeface="+mj-lt"/>
            </a:endParaRPr>
          </a:p>
        </p:txBody>
      </p:sp>
      <p:sp>
        <p:nvSpPr>
          <p:cNvPr id="110" name="Rectangle 1706"/>
          <p:cNvSpPr>
            <a:spLocks noChangeArrowheads="1"/>
          </p:cNvSpPr>
          <p:nvPr/>
        </p:nvSpPr>
        <p:spPr bwMode="auto">
          <a:xfrm>
            <a:off x="4919373" y="4132698"/>
            <a:ext cx="19075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680038"/>
                </a:solidFill>
                <a:effectLst>
                  <a:glow rad="38100">
                    <a:schemeClr val="bg1"/>
                  </a:glow>
                </a:effectLst>
                <a:latin typeface="+mj-lt"/>
              </a:rPr>
              <a:t>Low</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680038"/>
                </a:solidFill>
                <a:effectLst>
                  <a:glow rad="38100">
                    <a:schemeClr val="bg1"/>
                  </a:glow>
                </a:effectLst>
                <a:latin typeface="+mj-lt"/>
              </a:rPr>
              <a:t>Saxon</a:t>
            </a:r>
            <a:endParaRPr kumimoji="0" lang="en-US" altLang="en-US" sz="500" b="1" i="0" u="none" strike="noStrike" cap="none" normalizeH="0" baseline="0" dirty="0" smtClean="0">
              <a:ln>
                <a:noFill/>
              </a:ln>
              <a:solidFill>
                <a:schemeClr val="tx1"/>
              </a:solidFill>
              <a:effectLst>
                <a:glow rad="38100">
                  <a:schemeClr val="bg1"/>
                </a:glow>
              </a:effectLst>
              <a:latin typeface="+mj-lt"/>
            </a:endParaRPr>
          </a:p>
        </p:txBody>
      </p:sp>
      <p:sp>
        <p:nvSpPr>
          <p:cNvPr id="129" name="Rectangle 1725"/>
          <p:cNvSpPr>
            <a:spLocks noChangeArrowheads="1"/>
          </p:cNvSpPr>
          <p:nvPr/>
        </p:nvSpPr>
        <p:spPr bwMode="auto">
          <a:xfrm>
            <a:off x="5301459" y="5787065"/>
            <a:ext cx="26770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680038"/>
                </a:solidFill>
                <a:effectLst>
                  <a:glow rad="38100">
                    <a:schemeClr val="bg1"/>
                  </a:glow>
                </a:effectLst>
                <a:latin typeface="+mj-lt"/>
              </a:rPr>
              <a:t>Albanian</a:t>
            </a:r>
            <a:endParaRPr kumimoji="0" lang="en-US" altLang="en-US" sz="500" b="1" i="0" u="none" strike="noStrike" cap="none" normalizeH="0" baseline="0" dirty="0" smtClean="0">
              <a:ln>
                <a:noFill/>
              </a:ln>
              <a:solidFill>
                <a:schemeClr val="tx1"/>
              </a:solidFill>
              <a:effectLst>
                <a:glow rad="38100">
                  <a:schemeClr val="bg1"/>
                </a:glow>
              </a:effectLst>
              <a:latin typeface="+mj-lt"/>
            </a:endParaRPr>
          </a:p>
        </p:txBody>
      </p:sp>
      <p:sp>
        <p:nvSpPr>
          <p:cNvPr id="181" name="Rectangle 1777"/>
          <p:cNvSpPr>
            <a:spLocks noChangeArrowheads="1"/>
          </p:cNvSpPr>
          <p:nvPr/>
        </p:nvSpPr>
        <p:spPr bwMode="auto">
          <a:xfrm>
            <a:off x="2388356" y="5052698"/>
            <a:ext cx="28693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Romance</a:t>
            </a:r>
            <a:endParaRPr kumimoji="0" lang="en-US" altLang="en-US" sz="1050" b="1" i="0" u="none" strike="noStrike" cap="none" normalizeH="0" baseline="0" smtClean="0">
              <a:ln>
                <a:noFill/>
              </a:ln>
              <a:solidFill>
                <a:schemeClr val="tx1"/>
              </a:solidFill>
              <a:effectLst/>
              <a:latin typeface="+mj-lt"/>
            </a:endParaRPr>
          </a:p>
        </p:txBody>
      </p:sp>
      <p:sp>
        <p:nvSpPr>
          <p:cNvPr id="182" name="Rectangle 1778"/>
          <p:cNvSpPr>
            <a:spLocks noChangeArrowheads="1"/>
          </p:cNvSpPr>
          <p:nvPr/>
        </p:nvSpPr>
        <p:spPr bwMode="auto">
          <a:xfrm>
            <a:off x="2388356" y="5159562"/>
            <a:ext cx="294953"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Germanic</a:t>
            </a:r>
            <a:endParaRPr kumimoji="0" lang="en-US" altLang="en-US" sz="1050" b="1" i="0" u="none" strike="noStrike" cap="none" normalizeH="0" baseline="0" dirty="0" smtClean="0">
              <a:ln>
                <a:noFill/>
              </a:ln>
              <a:solidFill>
                <a:schemeClr val="tx1"/>
              </a:solidFill>
              <a:effectLst/>
              <a:latin typeface="+mj-lt"/>
            </a:endParaRPr>
          </a:p>
        </p:txBody>
      </p:sp>
      <p:sp>
        <p:nvSpPr>
          <p:cNvPr id="183" name="Rectangle 1779"/>
          <p:cNvSpPr>
            <a:spLocks noChangeArrowheads="1"/>
          </p:cNvSpPr>
          <p:nvPr/>
        </p:nvSpPr>
        <p:spPr bwMode="auto">
          <a:xfrm>
            <a:off x="2388356" y="5266425"/>
            <a:ext cx="17312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Celtic</a:t>
            </a:r>
            <a:endParaRPr kumimoji="0" lang="en-US" altLang="en-US" sz="1050" b="1" i="0" u="none" strike="noStrike" cap="none" normalizeH="0" baseline="0" smtClean="0">
              <a:ln>
                <a:noFill/>
              </a:ln>
              <a:solidFill>
                <a:schemeClr val="tx1"/>
              </a:solidFill>
              <a:effectLst/>
              <a:latin typeface="+mj-lt"/>
            </a:endParaRPr>
          </a:p>
        </p:txBody>
      </p:sp>
      <p:sp>
        <p:nvSpPr>
          <p:cNvPr id="184" name="Rectangle 1780"/>
          <p:cNvSpPr>
            <a:spLocks noChangeArrowheads="1"/>
          </p:cNvSpPr>
          <p:nvPr/>
        </p:nvSpPr>
        <p:spPr bwMode="auto">
          <a:xfrm>
            <a:off x="2388356" y="5373289"/>
            <a:ext cx="36388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Balto-Slavic</a:t>
            </a:r>
            <a:endParaRPr kumimoji="0" lang="en-US" altLang="en-US" sz="1050" b="1" i="0" u="none" strike="noStrike" cap="none" normalizeH="0" baseline="0" smtClean="0">
              <a:ln>
                <a:noFill/>
              </a:ln>
              <a:solidFill>
                <a:schemeClr val="tx1"/>
              </a:solidFill>
              <a:effectLst/>
              <a:latin typeface="+mj-lt"/>
            </a:endParaRPr>
          </a:p>
        </p:txBody>
      </p:sp>
      <p:sp>
        <p:nvSpPr>
          <p:cNvPr id="185" name="Rectangle 1781"/>
          <p:cNvSpPr>
            <a:spLocks noChangeArrowheads="1"/>
          </p:cNvSpPr>
          <p:nvPr/>
        </p:nvSpPr>
        <p:spPr bwMode="auto">
          <a:xfrm>
            <a:off x="2388356" y="5480153"/>
            <a:ext cx="26770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Albanian</a:t>
            </a:r>
            <a:endParaRPr kumimoji="0" lang="en-US" altLang="en-US" sz="1050" b="1" i="0" u="none" strike="noStrike" cap="none" normalizeH="0" baseline="0" smtClean="0">
              <a:ln>
                <a:noFill/>
              </a:ln>
              <a:solidFill>
                <a:schemeClr val="tx1"/>
              </a:solidFill>
              <a:effectLst/>
              <a:latin typeface="+mj-lt"/>
            </a:endParaRPr>
          </a:p>
        </p:txBody>
      </p:sp>
      <p:sp>
        <p:nvSpPr>
          <p:cNvPr id="186" name="Rectangle 1782"/>
          <p:cNvSpPr>
            <a:spLocks noChangeArrowheads="1"/>
          </p:cNvSpPr>
          <p:nvPr/>
        </p:nvSpPr>
        <p:spPr bwMode="auto">
          <a:xfrm>
            <a:off x="2388356" y="5587016"/>
            <a:ext cx="18114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Greek</a:t>
            </a:r>
            <a:endParaRPr kumimoji="0" lang="en-US" altLang="en-US" sz="1050" b="1" i="0" u="none" strike="noStrike" cap="none" normalizeH="0" baseline="0" smtClean="0">
              <a:ln>
                <a:noFill/>
              </a:ln>
              <a:solidFill>
                <a:schemeClr val="tx1"/>
              </a:solidFill>
              <a:effectLst/>
              <a:latin typeface="+mj-lt"/>
            </a:endParaRPr>
          </a:p>
        </p:txBody>
      </p:sp>
      <p:sp>
        <p:nvSpPr>
          <p:cNvPr id="187" name="Rectangle 1783"/>
          <p:cNvSpPr>
            <a:spLocks noChangeArrowheads="1"/>
          </p:cNvSpPr>
          <p:nvPr/>
        </p:nvSpPr>
        <p:spPr bwMode="auto">
          <a:xfrm>
            <a:off x="2404885" y="6285156"/>
            <a:ext cx="538609"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Majority language</a:t>
            </a:r>
            <a:endParaRPr kumimoji="0" lang="en-US" altLang="en-US" sz="500" b="1" i="0" u="none" strike="noStrike" cap="none" normalizeH="0" baseline="0" dirty="0" smtClean="0">
              <a:ln>
                <a:noFill/>
              </a:ln>
              <a:solidFill>
                <a:schemeClr val="tx1"/>
              </a:solidFill>
              <a:effectLst/>
              <a:latin typeface="+mj-lt"/>
            </a:endParaRPr>
          </a:p>
        </p:txBody>
      </p:sp>
      <p:sp>
        <p:nvSpPr>
          <p:cNvPr id="188" name="Rectangle 1784"/>
          <p:cNvSpPr>
            <a:spLocks noChangeArrowheads="1"/>
          </p:cNvSpPr>
          <p:nvPr/>
        </p:nvSpPr>
        <p:spPr bwMode="auto">
          <a:xfrm>
            <a:off x="2404885" y="6381938"/>
            <a:ext cx="541815"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Minority language</a:t>
            </a:r>
            <a:endParaRPr kumimoji="0" lang="en-US" altLang="en-US" sz="500" b="1" i="0" u="none" strike="noStrike" cap="none" normalizeH="0" baseline="0" smtClean="0">
              <a:ln>
                <a:noFill/>
              </a:ln>
              <a:solidFill>
                <a:schemeClr val="tx1"/>
              </a:solidFill>
              <a:effectLst/>
              <a:latin typeface="+mj-lt"/>
            </a:endParaRPr>
          </a:p>
        </p:txBody>
      </p:sp>
      <p:sp>
        <p:nvSpPr>
          <p:cNvPr id="189" name="Rectangle 1785"/>
          <p:cNvSpPr>
            <a:spLocks noChangeArrowheads="1"/>
          </p:cNvSpPr>
          <p:nvPr/>
        </p:nvSpPr>
        <p:spPr bwMode="auto">
          <a:xfrm>
            <a:off x="2386340" y="5802759"/>
            <a:ext cx="19075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Turkic</a:t>
            </a:r>
            <a:endParaRPr kumimoji="0" lang="en-US" altLang="en-US" sz="1050" b="1" i="0" u="none" strike="noStrike" cap="none" normalizeH="0" baseline="0" smtClean="0">
              <a:ln>
                <a:noFill/>
              </a:ln>
              <a:solidFill>
                <a:schemeClr val="tx1"/>
              </a:solidFill>
              <a:effectLst/>
              <a:latin typeface="+mj-lt"/>
            </a:endParaRPr>
          </a:p>
        </p:txBody>
      </p:sp>
      <p:sp>
        <p:nvSpPr>
          <p:cNvPr id="190" name="Rectangle 1786"/>
          <p:cNvSpPr>
            <a:spLocks noChangeArrowheads="1"/>
          </p:cNvSpPr>
          <p:nvPr/>
        </p:nvSpPr>
        <p:spPr bwMode="auto">
          <a:xfrm>
            <a:off x="2386340" y="5909623"/>
            <a:ext cx="22923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Basque</a:t>
            </a:r>
            <a:endParaRPr kumimoji="0" lang="en-US" altLang="en-US" sz="1050" b="1" i="0" u="none" strike="noStrike" cap="none" normalizeH="0" baseline="0" smtClean="0">
              <a:ln>
                <a:noFill/>
              </a:ln>
              <a:solidFill>
                <a:schemeClr val="tx1"/>
              </a:solidFill>
              <a:effectLst/>
              <a:latin typeface="+mj-lt"/>
            </a:endParaRPr>
          </a:p>
        </p:txBody>
      </p:sp>
      <p:sp>
        <p:nvSpPr>
          <p:cNvPr id="191" name="Rectangle 1787"/>
          <p:cNvSpPr>
            <a:spLocks noChangeArrowheads="1"/>
          </p:cNvSpPr>
          <p:nvPr/>
        </p:nvSpPr>
        <p:spPr bwMode="auto">
          <a:xfrm>
            <a:off x="2386340" y="6016484"/>
            <a:ext cx="17793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Uralic</a:t>
            </a:r>
            <a:endParaRPr kumimoji="0" lang="en-US" altLang="en-US" sz="1050" b="1" i="0" u="none" strike="noStrike" cap="none" normalizeH="0" baseline="0" smtClean="0">
              <a:ln>
                <a:noFill/>
              </a:ln>
              <a:solidFill>
                <a:schemeClr val="tx1"/>
              </a:solidFill>
              <a:effectLst/>
              <a:latin typeface="+mj-lt"/>
            </a:endParaRPr>
          </a:p>
        </p:txBody>
      </p:sp>
      <p:sp>
        <p:nvSpPr>
          <p:cNvPr id="192" name="Rectangle 1788"/>
          <p:cNvSpPr>
            <a:spLocks noChangeArrowheads="1"/>
          </p:cNvSpPr>
          <p:nvPr/>
        </p:nvSpPr>
        <p:spPr bwMode="auto">
          <a:xfrm>
            <a:off x="2386340" y="6123348"/>
            <a:ext cx="36067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Afro-Asiatic</a:t>
            </a:r>
            <a:endParaRPr kumimoji="0" lang="en-US" altLang="en-US" sz="1050" b="1" i="0" u="none" strike="noStrike" cap="none" normalizeH="0" baseline="0" smtClean="0">
              <a:ln>
                <a:noFill/>
              </a:ln>
              <a:solidFill>
                <a:schemeClr val="tx1"/>
              </a:solidFill>
              <a:effectLst/>
              <a:latin typeface="+mj-lt"/>
            </a:endParaRPr>
          </a:p>
        </p:txBody>
      </p:sp>
      <p:sp>
        <p:nvSpPr>
          <p:cNvPr id="195" name="Rectangle 1791"/>
          <p:cNvSpPr>
            <a:spLocks noChangeArrowheads="1"/>
          </p:cNvSpPr>
          <p:nvPr/>
        </p:nvSpPr>
        <p:spPr bwMode="auto">
          <a:xfrm>
            <a:off x="2239151" y="4951884"/>
            <a:ext cx="718145" cy="7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80" b="1" i="0" u="none" strike="noStrike" cap="none" normalizeH="0" baseline="0" dirty="0" smtClean="0">
                <a:ln>
                  <a:noFill/>
                </a:ln>
                <a:solidFill>
                  <a:srgbClr val="000000"/>
                </a:solidFill>
                <a:effectLst/>
                <a:latin typeface="Arial Black" panose="020B0A04020102020204" pitchFamily="34" charset="0"/>
              </a:rPr>
              <a:t>Indo-European family</a:t>
            </a:r>
            <a:endParaRPr kumimoji="0" lang="en-US" altLang="en-US" sz="480" b="1" i="0" u="none" strike="noStrike" cap="none" normalizeH="0" baseline="0" dirty="0" smtClean="0">
              <a:ln>
                <a:noFill/>
              </a:ln>
              <a:solidFill>
                <a:schemeClr val="tx1"/>
              </a:solidFill>
              <a:effectLst/>
              <a:latin typeface="Arial Black" panose="020B0A04020102020204" pitchFamily="34" charset="0"/>
            </a:endParaRPr>
          </a:p>
        </p:txBody>
      </p:sp>
      <p:sp>
        <p:nvSpPr>
          <p:cNvPr id="196" name="Rectangle 1792"/>
          <p:cNvSpPr>
            <a:spLocks noChangeArrowheads="1"/>
          </p:cNvSpPr>
          <p:nvPr/>
        </p:nvSpPr>
        <p:spPr bwMode="auto">
          <a:xfrm>
            <a:off x="2241167" y="5703960"/>
            <a:ext cx="495328" cy="7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80" b="1" i="0" u="none" strike="noStrike" cap="none" normalizeH="0" baseline="0" smtClean="0">
                <a:ln>
                  <a:noFill/>
                </a:ln>
                <a:solidFill>
                  <a:srgbClr val="000000"/>
                </a:solidFill>
                <a:effectLst/>
                <a:latin typeface="Arial Black" panose="020B0A04020102020204" pitchFamily="34" charset="0"/>
              </a:rPr>
              <a:t>Other Families</a:t>
            </a:r>
            <a:endParaRPr kumimoji="0" lang="en-US" altLang="en-US" sz="480" b="1" i="0" u="none" strike="noStrike" cap="none" normalizeH="0" baseline="0" smtClean="0">
              <a:ln>
                <a:noFill/>
              </a:ln>
              <a:solidFill>
                <a:schemeClr val="tx1"/>
              </a:solidFill>
              <a:effectLst/>
              <a:latin typeface="Arial Black" panose="020B0A04020102020204" pitchFamily="34" charset="0"/>
            </a:endParaRPr>
          </a:p>
        </p:txBody>
      </p:sp>
      <p:sp>
        <p:nvSpPr>
          <p:cNvPr id="197" name="Rectangle 1793"/>
          <p:cNvSpPr>
            <a:spLocks noChangeArrowheads="1"/>
          </p:cNvSpPr>
          <p:nvPr/>
        </p:nvSpPr>
        <p:spPr bwMode="auto">
          <a:xfrm>
            <a:off x="2237589" y="6390745"/>
            <a:ext cx="14106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680038"/>
                </a:solidFill>
                <a:effectLst/>
                <a:latin typeface="+mj-lt"/>
              </a:rPr>
              <a:t>Scots</a:t>
            </a:r>
            <a:endParaRPr kumimoji="0" lang="en-US" altLang="en-US" sz="1100" b="1" i="0" u="none" strike="noStrike" cap="none" normalizeH="0" baseline="0" dirty="0" smtClean="0">
              <a:ln>
                <a:noFill/>
              </a:ln>
              <a:solidFill>
                <a:schemeClr val="tx1"/>
              </a:solidFill>
              <a:effectLst/>
              <a:latin typeface="+mj-lt"/>
            </a:endParaRPr>
          </a:p>
        </p:txBody>
      </p:sp>
      <p:sp>
        <p:nvSpPr>
          <p:cNvPr id="198" name="Rectangle 1794"/>
          <p:cNvSpPr>
            <a:spLocks noChangeArrowheads="1"/>
          </p:cNvSpPr>
          <p:nvPr/>
        </p:nvSpPr>
        <p:spPr bwMode="auto">
          <a:xfrm>
            <a:off x="2229020" y="6296935"/>
            <a:ext cx="14587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Greek</a:t>
            </a:r>
            <a:endParaRPr kumimoji="0" lang="en-US" altLang="en-US" sz="1100" b="1" i="0" u="none" strike="noStrike" cap="none" normalizeH="0" baseline="0" dirty="0" smtClean="0">
              <a:ln>
                <a:noFill/>
              </a:ln>
              <a:solidFill>
                <a:schemeClr val="tx1"/>
              </a:solidFill>
              <a:effectLst/>
              <a:latin typeface="+mj-lt"/>
            </a:endParaRPr>
          </a:p>
        </p:txBody>
      </p:sp>
      <p:sp>
        <p:nvSpPr>
          <p:cNvPr id="1819" name="Rectangle 1676"/>
          <p:cNvSpPr>
            <a:spLocks noChangeArrowheads="1"/>
          </p:cNvSpPr>
          <p:nvPr/>
        </p:nvSpPr>
        <p:spPr bwMode="auto">
          <a:xfrm>
            <a:off x="5584749" y="3102376"/>
            <a:ext cx="39113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80" b="1" i="0" u="none" strike="noStrike" cap="none" normalizeH="0" baseline="0" smtClean="0">
                <a:ln>
                  <a:noFill/>
                </a:ln>
                <a:solidFill>
                  <a:srgbClr val="485A69"/>
                </a:solidFill>
                <a:effectLst>
                  <a:glow rad="38100">
                    <a:schemeClr val="bg1">
                      <a:lumMod val="95000"/>
                    </a:schemeClr>
                  </a:glow>
                </a:effectLst>
                <a:latin typeface="+mj-lt"/>
              </a:rPr>
              <a:t>SWEDEN</a:t>
            </a:r>
          </a:p>
        </p:txBody>
      </p:sp>
      <p:sp>
        <p:nvSpPr>
          <p:cNvPr id="1837" name="Rectangle 1713"/>
          <p:cNvSpPr>
            <a:spLocks noChangeArrowheads="1"/>
          </p:cNvSpPr>
          <p:nvPr/>
        </p:nvSpPr>
        <p:spPr bwMode="auto">
          <a:xfrm>
            <a:off x="5637173" y="3251580"/>
            <a:ext cx="22442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680038"/>
                </a:solidFill>
                <a:effectLst>
                  <a:glow rad="38100">
                    <a:schemeClr val="bg1"/>
                  </a:glow>
                </a:effectLst>
                <a:latin typeface="+mj-lt"/>
              </a:rPr>
              <a:t>Finnish</a:t>
            </a:r>
            <a:endParaRPr kumimoji="0" lang="en-US" altLang="en-US" sz="500" b="1" i="0" u="none" strike="noStrike" cap="none" normalizeH="0" baseline="0" dirty="0" smtClean="0">
              <a:ln>
                <a:noFill/>
              </a:ln>
              <a:solidFill>
                <a:schemeClr val="tx1"/>
              </a:solidFill>
              <a:effectLst>
                <a:glow rad="38100">
                  <a:schemeClr val="bg1"/>
                </a:glow>
              </a:effectLst>
              <a:latin typeface="+mj-lt"/>
            </a:endParaRPr>
          </a:p>
        </p:txBody>
      </p:sp>
      <p:sp>
        <p:nvSpPr>
          <p:cNvPr id="1852" name="Rectangle 1762"/>
          <p:cNvSpPr>
            <a:spLocks noChangeArrowheads="1"/>
          </p:cNvSpPr>
          <p:nvPr/>
        </p:nvSpPr>
        <p:spPr bwMode="auto">
          <a:xfrm>
            <a:off x="5462434" y="3344443"/>
            <a:ext cx="31098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38100">
                    <a:schemeClr val="bg1"/>
                  </a:glow>
                </a:effectLst>
                <a:latin typeface="+mj-lt"/>
              </a:rPr>
              <a:t>Swedish</a:t>
            </a:r>
            <a:endParaRPr kumimoji="0" lang="en-US" altLang="en-US" sz="600" b="1" i="0" u="none" strike="noStrike" cap="none" normalizeH="0" baseline="0" dirty="0" smtClean="0">
              <a:ln>
                <a:noFill/>
              </a:ln>
              <a:solidFill>
                <a:schemeClr val="tx1"/>
              </a:solidFill>
              <a:effectLst>
                <a:glow rad="38100">
                  <a:schemeClr val="bg1"/>
                </a:glow>
              </a:effectLst>
              <a:latin typeface="+mj-lt"/>
            </a:endParaRPr>
          </a:p>
        </p:txBody>
      </p:sp>
      <p:sp>
        <p:nvSpPr>
          <p:cNvPr id="1860" name="Rectangle 1724"/>
          <p:cNvSpPr>
            <a:spLocks noChangeArrowheads="1"/>
          </p:cNvSpPr>
          <p:nvPr/>
        </p:nvSpPr>
        <p:spPr bwMode="auto">
          <a:xfrm>
            <a:off x="5222824" y="5972563"/>
            <a:ext cx="26770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680038"/>
                </a:solidFill>
                <a:effectLst>
                  <a:glow rad="38100">
                    <a:schemeClr val="bg1"/>
                  </a:glow>
                </a:effectLst>
                <a:latin typeface="+mj-lt"/>
              </a:rPr>
              <a:t>Albanian</a:t>
            </a:r>
            <a:endParaRPr kumimoji="0" lang="en-US" altLang="en-US" sz="500" b="1" i="0" u="none" strike="noStrike" cap="none" normalizeH="0" baseline="0" dirty="0" smtClean="0">
              <a:ln>
                <a:noFill/>
              </a:ln>
              <a:solidFill>
                <a:schemeClr val="tx1"/>
              </a:solidFill>
              <a:effectLst>
                <a:glow rad="38100">
                  <a:schemeClr val="bg1"/>
                </a:glow>
              </a:effectLst>
              <a:latin typeface="+mj-lt"/>
            </a:endParaRPr>
          </a:p>
        </p:txBody>
      </p:sp>
      <p:sp>
        <p:nvSpPr>
          <p:cNvPr id="1876" name="Rectangle 1670"/>
          <p:cNvSpPr>
            <a:spLocks noChangeArrowheads="1"/>
          </p:cNvSpPr>
          <p:nvPr/>
        </p:nvSpPr>
        <p:spPr bwMode="auto">
          <a:xfrm>
            <a:off x="6268423" y="4992457"/>
            <a:ext cx="42800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80" b="1" i="0" u="none" strike="noStrike" cap="none" normalizeH="0" baseline="0" dirty="0" smtClean="0">
                <a:ln>
                  <a:noFill/>
                </a:ln>
                <a:solidFill>
                  <a:srgbClr val="6A645D"/>
                </a:solidFill>
                <a:effectLst>
                  <a:glow rad="38100">
                    <a:schemeClr val="bg1">
                      <a:lumMod val="95000"/>
                    </a:schemeClr>
                  </a:glow>
                </a:effectLst>
                <a:latin typeface="+mj-lt"/>
              </a:rPr>
              <a:t>ROMANIA</a:t>
            </a:r>
          </a:p>
        </p:txBody>
      </p:sp>
      <p:sp>
        <p:nvSpPr>
          <p:cNvPr id="1877" name="Rectangle 1679"/>
          <p:cNvSpPr>
            <a:spLocks noChangeArrowheads="1"/>
          </p:cNvSpPr>
          <p:nvPr/>
        </p:nvSpPr>
        <p:spPr bwMode="auto">
          <a:xfrm>
            <a:off x="6048537" y="3716874"/>
            <a:ext cx="48090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80" b="1" i="0" u="none" strike="noStrike" cap="none" normalizeH="0" baseline="0" dirty="0" smtClean="0">
                <a:ln>
                  <a:noFill/>
                </a:ln>
                <a:solidFill>
                  <a:srgbClr val="575663"/>
                </a:solidFill>
                <a:effectLst>
                  <a:glow rad="38100">
                    <a:schemeClr val="bg1">
                      <a:lumMod val="95000"/>
                    </a:schemeClr>
                  </a:glow>
                </a:effectLst>
                <a:latin typeface="+mj-lt"/>
              </a:rPr>
              <a:t>LITHUANIA</a:t>
            </a:r>
          </a:p>
        </p:txBody>
      </p:sp>
      <p:sp>
        <p:nvSpPr>
          <p:cNvPr id="1879" name="Rectangle 1685"/>
          <p:cNvSpPr>
            <a:spLocks noChangeArrowheads="1"/>
          </p:cNvSpPr>
          <p:nvPr/>
        </p:nvSpPr>
        <p:spPr bwMode="auto">
          <a:xfrm>
            <a:off x="5466145" y="4952826"/>
            <a:ext cx="26930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80" b="1" i="0" u="none" strike="noStrike" cap="none" normalizeH="0" baseline="0" dirty="0" smtClean="0">
                <a:ln>
                  <a:noFill/>
                </a:ln>
                <a:solidFill>
                  <a:srgbClr val="535262"/>
                </a:solidFill>
                <a:effectLst>
                  <a:glow rad="38100">
                    <a:schemeClr val="bg1">
                      <a:lumMod val="95000"/>
                    </a:schemeClr>
                  </a:glow>
                </a:effectLst>
                <a:latin typeface="+mj-lt"/>
              </a:rPr>
              <a:t>SLOV.</a:t>
            </a:r>
          </a:p>
        </p:txBody>
      </p:sp>
      <p:sp>
        <p:nvSpPr>
          <p:cNvPr id="1880" name="Rectangle 1690"/>
          <p:cNvSpPr>
            <a:spLocks noChangeArrowheads="1"/>
          </p:cNvSpPr>
          <p:nvPr/>
        </p:nvSpPr>
        <p:spPr bwMode="auto">
          <a:xfrm>
            <a:off x="5299776" y="4791021"/>
            <a:ext cx="39594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80" b="1" i="0" u="none" strike="noStrike" cap="none" normalizeH="0" baseline="0" dirty="0" smtClean="0">
                <a:ln>
                  <a:noFill/>
                </a:ln>
                <a:solidFill>
                  <a:srgbClr val="485A69"/>
                </a:solidFill>
                <a:effectLst>
                  <a:glow rad="38100">
                    <a:schemeClr val="bg1">
                      <a:lumMod val="95000"/>
                    </a:schemeClr>
                  </a:glow>
                </a:effectLst>
                <a:latin typeface="+mj-lt"/>
              </a:rPr>
              <a:t>AUSTRIA</a:t>
            </a:r>
          </a:p>
        </p:txBody>
      </p:sp>
      <p:sp>
        <p:nvSpPr>
          <p:cNvPr id="1881" name="Rectangle 1691"/>
          <p:cNvSpPr>
            <a:spLocks noChangeArrowheads="1"/>
          </p:cNvSpPr>
          <p:nvPr/>
        </p:nvSpPr>
        <p:spPr bwMode="auto">
          <a:xfrm>
            <a:off x="5771760" y="4822272"/>
            <a:ext cx="45044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80" b="1" i="0" u="none" strike="noStrike" cap="none" normalizeH="0" baseline="0" dirty="0" smtClean="0">
                <a:ln>
                  <a:noFill/>
                </a:ln>
                <a:solidFill>
                  <a:srgbClr val="5B5765"/>
                </a:solidFill>
                <a:effectLst>
                  <a:glow rad="38100">
                    <a:schemeClr val="bg1">
                      <a:lumMod val="95000"/>
                    </a:schemeClr>
                  </a:glow>
                </a:effectLst>
                <a:latin typeface="+mj-lt"/>
              </a:rPr>
              <a:t>HUNGARY</a:t>
            </a:r>
          </a:p>
        </p:txBody>
      </p:sp>
      <p:sp>
        <p:nvSpPr>
          <p:cNvPr id="1882" name="Rectangle 1693"/>
          <p:cNvSpPr>
            <a:spLocks noChangeArrowheads="1"/>
          </p:cNvSpPr>
          <p:nvPr/>
        </p:nvSpPr>
        <p:spPr bwMode="auto">
          <a:xfrm>
            <a:off x="5828318" y="4612577"/>
            <a:ext cx="46166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80" b="1" i="0" u="none" strike="noStrike" cap="none" normalizeH="0" baseline="0" dirty="0" smtClean="0">
                <a:ln>
                  <a:noFill/>
                </a:ln>
                <a:solidFill>
                  <a:srgbClr val="585865"/>
                </a:solidFill>
                <a:effectLst>
                  <a:glow rad="38100">
                    <a:schemeClr val="bg1">
                      <a:lumMod val="95000"/>
                    </a:schemeClr>
                  </a:glow>
                </a:effectLst>
                <a:latin typeface="+mj-lt"/>
              </a:rPr>
              <a:t>SLOVAKIA</a:t>
            </a:r>
          </a:p>
        </p:txBody>
      </p:sp>
      <p:sp>
        <p:nvSpPr>
          <p:cNvPr id="1883" name="Rectangle 1718"/>
          <p:cNvSpPr>
            <a:spLocks noChangeArrowheads="1"/>
          </p:cNvSpPr>
          <p:nvPr/>
        </p:nvSpPr>
        <p:spPr bwMode="auto">
          <a:xfrm>
            <a:off x="5680524" y="4355498"/>
            <a:ext cx="24205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680038"/>
                </a:solidFill>
                <a:effectLst>
                  <a:glow rad="38100">
                    <a:schemeClr val="bg1"/>
                  </a:glow>
                </a:effectLst>
                <a:latin typeface="+mj-lt"/>
              </a:rPr>
              <a:t>German</a:t>
            </a:r>
            <a:endParaRPr kumimoji="0" lang="en-US" altLang="en-US" sz="500" b="1" i="0" u="none" strike="noStrike" cap="none" normalizeH="0" baseline="0" dirty="0" smtClean="0">
              <a:ln>
                <a:noFill/>
              </a:ln>
              <a:solidFill>
                <a:schemeClr val="tx1"/>
              </a:solidFill>
              <a:effectLst>
                <a:glow rad="38100">
                  <a:schemeClr val="bg1"/>
                </a:glow>
              </a:effectLst>
              <a:latin typeface="+mj-lt"/>
            </a:endParaRPr>
          </a:p>
        </p:txBody>
      </p:sp>
      <p:sp>
        <p:nvSpPr>
          <p:cNvPr id="1884" name="Rectangle 1722"/>
          <p:cNvSpPr>
            <a:spLocks noChangeArrowheads="1"/>
          </p:cNvSpPr>
          <p:nvPr/>
        </p:nvSpPr>
        <p:spPr bwMode="auto">
          <a:xfrm>
            <a:off x="5815614" y="5836465"/>
            <a:ext cx="26770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680038"/>
                </a:solidFill>
                <a:effectLst>
                  <a:glow rad="38100">
                    <a:schemeClr val="bg1"/>
                  </a:glow>
                </a:effectLst>
                <a:latin typeface="+mj-lt"/>
              </a:rPr>
              <a:t>Albanian</a:t>
            </a:r>
            <a:endParaRPr kumimoji="0" lang="en-US" altLang="en-US" sz="500" b="1" i="0" u="none" strike="noStrike" cap="none" normalizeH="0" baseline="0" dirty="0" smtClean="0">
              <a:ln>
                <a:noFill/>
              </a:ln>
              <a:solidFill>
                <a:schemeClr val="tx1"/>
              </a:solidFill>
              <a:effectLst>
                <a:glow rad="38100">
                  <a:schemeClr val="bg1"/>
                </a:glow>
              </a:effectLst>
              <a:latin typeface="+mj-lt"/>
            </a:endParaRPr>
          </a:p>
        </p:txBody>
      </p:sp>
      <p:sp>
        <p:nvSpPr>
          <p:cNvPr id="1885" name="Rectangle 1727"/>
          <p:cNvSpPr>
            <a:spLocks noChangeArrowheads="1"/>
          </p:cNvSpPr>
          <p:nvPr/>
        </p:nvSpPr>
        <p:spPr bwMode="auto">
          <a:xfrm>
            <a:off x="5678506" y="5656512"/>
            <a:ext cx="18114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680038"/>
                </a:solidFill>
                <a:effectLst>
                  <a:glow rad="38100">
                    <a:schemeClr val="bg1"/>
                  </a:glow>
                </a:effectLst>
                <a:latin typeface="+mj-lt"/>
              </a:rPr>
              <a:t>Greek</a:t>
            </a:r>
            <a:endParaRPr kumimoji="0" lang="en-US" altLang="en-US" sz="500" b="1" i="0" u="none" strike="noStrike" cap="none" normalizeH="0" baseline="0" dirty="0" smtClean="0">
              <a:ln>
                <a:noFill/>
              </a:ln>
              <a:solidFill>
                <a:schemeClr val="tx1"/>
              </a:solidFill>
              <a:effectLst>
                <a:glow rad="38100">
                  <a:schemeClr val="bg1"/>
                </a:glow>
              </a:effectLst>
              <a:latin typeface="+mj-lt"/>
            </a:endParaRPr>
          </a:p>
        </p:txBody>
      </p:sp>
      <p:sp>
        <p:nvSpPr>
          <p:cNvPr id="1886" name="Rectangle 1728"/>
          <p:cNvSpPr>
            <a:spLocks noChangeArrowheads="1"/>
          </p:cNvSpPr>
          <p:nvPr/>
        </p:nvSpPr>
        <p:spPr bwMode="auto">
          <a:xfrm>
            <a:off x="6054544" y="6000287"/>
            <a:ext cx="26770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680038"/>
                </a:solidFill>
                <a:effectLst>
                  <a:glow rad="38100">
                    <a:schemeClr val="bg1"/>
                  </a:glow>
                </a:effectLst>
                <a:latin typeface="+mj-lt"/>
              </a:rPr>
              <a:t>Albanian</a:t>
            </a:r>
            <a:endParaRPr kumimoji="0" lang="en-US" altLang="en-US" sz="500" b="1" i="0" u="none" strike="noStrike" cap="none" normalizeH="0" baseline="0" smtClean="0">
              <a:ln>
                <a:noFill/>
              </a:ln>
              <a:solidFill>
                <a:schemeClr val="tx1"/>
              </a:solidFill>
              <a:effectLst>
                <a:glow rad="38100">
                  <a:schemeClr val="bg1"/>
                </a:glow>
              </a:effectLst>
              <a:latin typeface="+mj-lt"/>
            </a:endParaRPr>
          </a:p>
        </p:txBody>
      </p:sp>
      <p:sp>
        <p:nvSpPr>
          <p:cNvPr id="1887" name="Rectangle 1729"/>
          <p:cNvSpPr>
            <a:spLocks noChangeArrowheads="1"/>
          </p:cNvSpPr>
          <p:nvPr/>
        </p:nvSpPr>
        <p:spPr bwMode="auto">
          <a:xfrm>
            <a:off x="6145278" y="5836465"/>
            <a:ext cx="371897"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err="1" smtClean="0">
                <a:ln>
                  <a:noFill/>
                </a:ln>
                <a:solidFill>
                  <a:srgbClr val="680038"/>
                </a:solidFill>
                <a:effectLst>
                  <a:glow rad="38100">
                    <a:schemeClr val="bg1"/>
                  </a:glow>
                </a:effectLst>
                <a:latin typeface="+mj-lt"/>
              </a:rPr>
              <a:t>Aroumanian</a:t>
            </a:r>
            <a:endParaRPr kumimoji="0" lang="en-US" altLang="en-US" sz="500" b="1" i="0" u="none" strike="noStrike" cap="none" normalizeH="0" baseline="0" dirty="0" smtClean="0">
              <a:ln>
                <a:noFill/>
              </a:ln>
              <a:solidFill>
                <a:schemeClr val="tx1"/>
              </a:solidFill>
              <a:effectLst>
                <a:glow rad="38100">
                  <a:schemeClr val="bg1"/>
                </a:glow>
              </a:effectLst>
              <a:latin typeface="+mj-lt"/>
            </a:endParaRPr>
          </a:p>
        </p:txBody>
      </p:sp>
      <p:sp>
        <p:nvSpPr>
          <p:cNvPr id="1888" name="Rectangle 1730"/>
          <p:cNvSpPr>
            <a:spLocks noChangeArrowheads="1"/>
          </p:cNvSpPr>
          <p:nvPr/>
        </p:nvSpPr>
        <p:spPr bwMode="auto">
          <a:xfrm>
            <a:off x="6615075" y="5294082"/>
            <a:ext cx="22923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680038"/>
                </a:solidFill>
                <a:effectLst>
                  <a:glow rad="38100">
                    <a:schemeClr val="bg1"/>
                  </a:glow>
                </a:effectLst>
                <a:latin typeface="+mj-lt"/>
              </a:rPr>
              <a:t>Turkish</a:t>
            </a:r>
            <a:endParaRPr kumimoji="0" lang="en-US" altLang="en-US" sz="500" b="1" i="0" u="none" strike="noStrike" cap="none" normalizeH="0" baseline="0" smtClean="0">
              <a:ln>
                <a:noFill/>
              </a:ln>
              <a:solidFill>
                <a:schemeClr val="tx1"/>
              </a:solidFill>
              <a:effectLst>
                <a:glow rad="38100">
                  <a:schemeClr val="bg1"/>
                </a:glow>
              </a:effectLst>
              <a:latin typeface="+mj-lt"/>
            </a:endParaRPr>
          </a:p>
        </p:txBody>
      </p:sp>
      <p:sp>
        <p:nvSpPr>
          <p:cNvPr id="1889" name="Rectangle 1732"/>
          <p:cNvSpPr>
            <a:spLocks noChangeArrowheads="1"/>
          </p:cNvSpPr>
          <p:nvPr/>
        </p:nvSpPr>
        <p:spPr bwMode="auto">
          <a:xfrm>
            <a:off x="5959779" y="5068258"/>
            <a:ext cx="23403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680038"/>
                </a:solidFill>
                <a:effectLst>
                  <a:glow rad="38100">
                    <a:schemeClr val="bg1"/>
                  </a:glow>
                </a:effectLst>
                <a:latin typeface="+mj-lt"/>
              </a:rPr>
              <a:t>Serbian</a:t>
            </a:r>
            <a:endParaRPr kumimoji="0" lang="en-US" altLang="en-US" sz="500" b="1" i="0" u="none" strike="noStrike" cap="none" normalizeH="0" baseline="0" smtClean="0">
              <a:ln>
                <a:noFill/>
              </a:ln>
              <a:solidFill>
                <a:schemeClr val="tx1"/>
              </a:solidFill>
              <a:effectLst>
                <a:glow rad="38100">
                  <a:schemeClr val="bg1"/>
                </a:glow>
              </a:effectLst>
              <a:latin typeface="+mj-lt"/>
            </a:endParaRPr>
          </a:p>
        </p:txBody>
      </p:sp>
      <p:sp>
        <p:nvSpPr>
          <p:cNvPr id="1890" name="Rectangle 1733"/>
          <p:cNvSpPr>
            <a:spLocks noChangeArrowheads="1"/>
          </p:cNvSpPr>
          <p:nvPr/>
        </p:nvSpPr>
        <p:spPr bwMode="auto">
          <a:xfrm>
            <a:off x="5516696" y="5488655"/>
            <a:ext cx="25808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680038"/>
                </a:solidFill>
                <a:effectLst>
                  <a:glow rad="38100">
                    <a:schemeClr val="bg1"/>
                  </a:glow>
                </a:effectLst>
                <a:latin typeface="+mj-lt"/>
              </a:rPr>
              <a:t>Croatian</a:t>
            </a:r>
            <a:endParaRPr kumimoji="0" lang="en-US" altLang="en-US" sz="500" b="1" i="0" u="none" strike="noStrike" cap="none" normalizeH="0" baseline="0" dirty="0" smtClean="0">
              <a:ln>
                <a:noFill/>
              </a:ln>
              <a:solidFill>
                <a:schemeClr val="tx1"/>
              </a:solidFill>
              <a:effectLst>
                <a:glow rad="38100">
                  <a:schemeClr val="bg1"/>
                </a:glow>
              </a:effectLst>
              <a:latin typeface="+mj-lt"/>
            </a:endParaRPr>
          </a:p>
        </p:txBody>
      </p:sp>
      <p:sp>
        <p:nvSpPr>
          <p:cNvPr id="1891" name="Rectangle 1738"/>
          <p:cNvSpPr>
            <a:spLocks noChangeArrowheads="1"/>
          </p:cNvSpPr>
          <p:nvPr/>
        </p:nvSpPr>
        <p:spPr bwMode="auto">
          <a:xfrm>
            <a:off x="6080757" y="3541926"/>
            <a:ext cx="18274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680038"/>
                </a:solidFill>
                <a:effectLst>
                  <a:glow rad="38100">
                    <a:schemeClr val="bg1"/>
                  </a:glow>
                </a:effectLst>
                <a:latin typeface="+mj-lt"/>
              </a:rPr>
              <a:t>Livian</a:t>
            </a:r>
            <a:endParaRPr kumimoji="0" lang="en-US" altLang="en-US" sz="500" b="1" i="0" u="none" strike="noStrike" cap="none" normalizeH="0" baseline="0" smtClean="0">
              <a:ln>
                <a:noFill/>
              </a:ln>
              <a:solidFill>
                <a:schemeClr val="tx1"/>
              </a:solidFill>
              <a:effectLst>
                <a:glow rad="38100">
                  <a:schemeClr val="bg1"/>
                </a:glow>
              </a:effectLst>
              <a:latin typeface="+mj-lt"/>
            </a:endParaRPr>
          </a:p>
        </p:txBody>
      </p:sp>
      <p:sp>
        <p:nvSpPr>
          <p:cNvPr id="1892" name="Rectangle 1741"/>
          <p:cNvSpPr>
            <a:spLocks noChangeArrowheads="1"/>
          </p:cNvSpPr>
          <p:nvPr/>
        </p:nvSpPr>
        <p:spPr bwMode="auto">
          <a:xfrm>
            <a:off x="5902316" y="5643404"/>
            <a:ext cx="365485"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680038"/>
                </a:solidFill>
                <a:effectLst>
                  <a:glow rad="38100">
                    <a:schemeClr val="bg1"/>
                  </a:glow>
                </a:effectLst>
                <a:latin typeface="+mj-lt"/>
              </a:rPr>
              <a:t>Macedonian</a:t>
            </a:r>
            <a:endParaRPr kumimoji="0" lang="en-US" altLang="en-US" sz="500" b="1" i="0" u="none" strike="noStrike" cap="none" normalizeH="0" baseline="0" dirty="0" smtClean="0">
              <a:ln>
                <a:noFill/>
              </a:ln>
              <a:solidFill>
                <a:schemeClr val="tx1"/>
              </a:solidFill>
              <a:effectLst>
                <a:glow rad="38100">
                  <a:schemeClr val="bg1"/>
                </a:glow>
              </a:effectLst>
              <a:latin typeface="+mj-lt"/>
            </a:endParaRPr>
          </a:p>
        </p:txBody>
      </p:sp>
      <p:sp>
        <p:nvSpPr>
          <p:cNvPr id="1893" name="Rectangle 1765"/>
          <p:cNvSpPr>
            <a:spLocks noChangeArrowheads="1"/>
          </p:cNvSpPr>
          <p:nvPr/>
        </p:nvSpPr>
        <p:spPr bwMode="auto">
          <a:xfrm>
            <a:off x="6195115" y="3627181"/>
            <a:ext cx="26930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glow>
                </a:effectLst>
                <a:latin typeface="+mj-lt"/>
              </a:rPr>
              <a:t>Latvian</a:t>
            </a:r>
            <a:endParaRPr kumimoji="0" lang="en-US" altLang="en-US" sz="600" b="1" i="0" u="none" strike="noStrike" cap="none" normalizeH="0" baseline="0" smtClean="0">
              <a:ln>
                <a:noFill/>
              </a:ln>
              <a:solidFill>
                <a:schemeClr val="tx1"/>
              </a:solidFill>
              <a:effectLst>
                <a:glow rad="38100">
                  <a:schemeClr val="bg1"/>
                </a:glow>
              </a:effectLst>
              <a:latin typeface="+mj-lt"/>
            </a:endParaRPr>
          </a:p>
        </p:txBody>
      </p:sp>
      <p:sp>
        <p:nvSpPr>
          <p:cNvPr id="1894" name="Rectangle 1766"/>
          <p:cNvSpPr>
            <a:spLocks noChangeArrowheads="1"/>
          </p:cNvSpPr>
          <p:nvPr/>
        </p:nvSpPr>
        <p:spPr bwMode="auto">
          <a:xfrm>
            <a:off x="6197131" y="3379177"/>
            <a:ext cx="32380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glow>
                </a:effectLst>
                <a:latin typeface="+mj-lt"/>
              </a:rPr>
              <a:t>Estonian</a:t>
            </a:r>
            <a:endParaRPr kumimoji="0" lang="en-US" altLang="en-US" sz="600" b="1" i="0" u="none" strike="noStrike" cap="none" normalizeH="0" baseline="0" smtClean="0">
              <a:ln>
                <a:noFill/>
              </a:ln>
              <a:solidFill>
                <a:schemeClr val="tx1"/>
              </a:solidFill>
              <a:effectLst>
                <a:glow rad="38100">
                  <a:schemeClr val="bg1"/>
                </a:glow>
              </a:effectLst>
              <a:latin typeface="+mj-lt"/>
            </a:endParaRPr>
          </a:p>
        </p:txBody>
      </p:sp>
      <p:sp>
        <p:nvSpPr>
          <p:cNvPr id="1895" name="Rectangle 1767"/>
          <p:cNvSpPr>
            <a:spLocks noChangeArrowheads="1"/>
          </p:cNvSpPr>
          <p:nvPr/>
        </p:nvSpPr>
        <p:spPr bwMode="auto">
          <a:xfrm>
            <a:off x="5797905" y="4250215"/>
            <a:ext cx="22923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38100">
                    <a:schemeClr val="bg1"/>
                  </a:glow>
                </a:effectLst>
                <a:latin typeface="+mj-lt"/>
              </a:rPr>
              <a:t>Polish</a:t>
            </a:r>
            <a:endParaRPr kumimoji="0" lang="en-US" altLang="en-US" sz="600" b="1" i="0" u="none" strike="noStrike" cap="none" normalizeH="0" baseline="0" dirty="0" smtClean="0">
              <a:ln>
                <a:noFill/>
              </a:ln>
              <a:solidFill>
                <a:schemeClr val="tx1"/>
              </a:solidFill>
              <a:effectLst>
                <a:glow rad="38100">
                  <a:schemeClr val="bg1"/>
                </a:glow>
              </a:effectLst>
              <a:latin typeface="+mj-lt"/>
            </a:endParaRPr>
          </a:p>
        </p:txBody>
      </p:sp>
      <p:sp>
        <p:nvSpPr>
          <p:cNvPr id="1896" name="Rectangle 1769"/>
          <p:cNvSpPr>
            <a:spLocks noChangeArrowheads="1"/>
          </p:cNvSpPr>
          <p:nvPr/>
        </p:nvSpPr>
        <p:spPr bwMode="auto">
          <a:xfrm>
            <a:off x="5504227" y="4566772"/>
            <a:ext cx="22762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38100">
                    <a:schemeClr val="bg1"/>
                  </a:glow>
                </a:effectLst>
                <a:latin typeface="+mj-lt"/>
              </a:rPr>
              <a:t>Czech</a:t>
            </a:r>
            <a:endParaRPr kumimoji="0" lang="en-US" altLang="en-US" sz="600" b="1" i="0" u="none" strike="noStrike" cap="none" normalizeH="0" baseline="0" dirty="0" smtClean="0">
              <a:ln>
                <a:noFill/>
              </a:ln>
              <a:solidFill>
                <a:schemeClr val="tx1"/>
              </a:solidFill>
              <a:effectLst>
                <a:glow rad="38100">
                  <a:schemeClr val="bg1"/>
                </a:glow>
              </a:effectLst>
              <a:latin typeface="+mj-lt"/>
            </a:endParaRPr>
          </a:p>
        </p:txBody>
      </p:sp>
      <p:sp>
        <p:nvSpPr>
          <p:cNvPr id="1897" name="Rectangle 1770"/>
          <p:cNvSpPr>
            <a:spLocks noChangeArrowheads="1"/>
          </p:cNvSpPr>
          <p:nvPr/>
        </p:nvSpPr>
        <p:spPr bwMode="auto">
          <a:xfrm>
            <a:off x="6259065" y="5078911"/>
            <a:ext cx="37189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glow>
                </a:effectLst>
                <a:latin typeface="+mj-lt"/>
              </a:rPr>
              <a:t>Romanian</a:t>
            </a:r>
            <a:endParaRPr kumimoji="0" lang="en-US" altLang="en-US" sz="600" b="1" i="0" u="none" strike="noStrike" cap="none" normalizeH="0" baseline="0" smtClean="0">
              <a:ln>
                <a:noFill/>
              </a:ln>
              <a:solidFill>
                <a:schemeClr val="tx1"/>
              </a:solidFill>
              <a:effectLst>
                <a:glow rad="38100">
                  <a:schemeClr val="bg1"/>
                </a:glow>
              </a:effectLst>
              <a:latin typeface="+mj-lt"/>
            </a:endParaRPr>
          </a:p>
        </p:txBody>
      </p:sp>
      <p:sp>
        <p:nvSpPr>
          <p:cNvPr id="1898" name="Rectangle 1772"/>
          <p:cNvSpPr>
            <a:spLocks noChangeArrowheads="1"/>
          </p:cNvSpPr>
          <p:nvPr/>
        </p:nvSpPr>
        <p:spPr bwMode="auto">
          <a:xfrm>
            <a:off x="6263669" y="6072942"/>
            <a:ext cx="21961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38100">
                    <a:schemeClr val="bg1"/>
                  </a:glow>
                </a:effectLst>
                <a:latin typeface="+mj-lt"/>
              </a:rPr>
              <a:t>Greek</a:t>
            </a:r>
            <a:endParaRPr kumimoji="0" lang="en-US" altLang="en-US" sz="600" b="1" i="0" u="none" strike="noStrike" cap="none" normalizeH="0" baseline="0" dirty="0" smtClean="0">
              <a:ln>
                <a:noFill/>
              </a:ln>
              <a:solidFill>
                <a:schemeClr val="tx1"/>
              </a:solidFill>
              <a:effectLst>
                <a:glow rad="38100">
                  <a:schemeClr val="bg1"/>
                </a:glow>
              </a:effectLst>
              <a:latin typeface="+mj-lt"/>
            </a:endParaRPr>
          </a:p>
        </p:txBody>
      </p:sp>
      <p:sp>
        <p:nvSpPr>
          <p:cNvPr id="1900" name="Rectangle 1776"/>
          <p:cNvSpPr>
            <a:spLocks noChangeArrowheads="1"/>
          </p:cNvSpPr>
          <p:nvPr/>
        </p:nvSpPr>
        <p:spPr bwMode="auto">
          <a:xfrm>
            <a:off x="5754369" y="4913574"/>
            <a:ext cx="37991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38100">
                    <a:schemeClr val="bg1"/>
                  </a:glow>
                </a:effectLst>
                <a:latin typeface="+mj-lt"/>
              </a:rPr>
              <a:t>Hungarian</a:t>
            </a:r>
            <a:endParaRPr kumimoji="0" lang="en-US" altLang="en-US" sz="600" b="1" i="0" u="none" strike="noStrike" cap="none" normalizeH="0" baseline="0" dirty="0" smtClean="0">
              <a:ln>
                <a:noFill/>
              </a:ln>
              <a:solidFill>
                <a:schemeClr val="tx1"/>
              </a:solidFill>
              <a:effectLst>
                <a:glow rad="38100">
                  <a:schemeClr val="bg1"/>
                </a:glow>
              </a:effectLst>
              <a:latin typeface="+mj-lt"/>
            </a:endParaRPr>
          </a:p>
        </p:txBody>
      </p:sp>
      <p:sp>
        <p:nvSpPr>
          <p:cNvPr id="1901" name="Rectangle 1675"/>
          <p:cNvSpPr>
            <a:spLocks noChangeArrowheads="1"/>
          </p:cNvSpPr>
          <p:nvPr/>
        </p:nvSpPr>
        <p:spPr bwMode="auto">
          <a:xfrm>
            <a:off x="6227946" y="2781784"/>
            <a:ext cx="39113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80" b="1" i="0" u="none" strike="noStrike" cap="none" normalizeH="0" baseline="0" smtClean="0">
                <a:ln>
                  <a:noFill/>
                </a:ln>
                <a:solidFill>
                  <a:srgbClr val="6D6E71"/>
                </a:solidFill>
                <a:effectLst>
                  <a:glow rad="38100">
                    <a:schemeClr val="bg1">
                      <a:lumMod val="95000"/>
                    </a:schemeClr>
                  </a:glow>
                </a:effectLst>
                <a:latin typeface="+mj-lt"/>
              </a:rPr>
              <a:t>FINLAND</a:t>
            </a:r>
            <a:endParaRPr kumimoji="0" lang="en-US" altLang="en-US" sz="680" b="1" i="0" u="none" strike="noStrike" cap="none" normalizeH="0" baseline="0" smtClean="0">
              <a:ln>
                <a:noFill/>
              </a:ln>
              <a:solidFill>
                <a:schemeClr val="tx1"/>
              </a:solidFill>
              <a:effectLst>
                <a:glow rad="38100">
                  <a:schemeClr val="bg1">
                    <a:lumMod val="95000"/>
                  </a:schemeClr>
                </a:glow>
              </a:effectLst>
              <a:latin typeface="+mj-lt"/>
            </a:endParaRPr>
          </a:p>
        </p:txBody>
      </p:sp>
      <p:sp>
        <p:nvSpPr>
          <p:cNvPr id="1902" name="Rectangle 1677"/>
          <p:cNvSpPr>
            <a:spLocks noChangeArrowheads="1"/>
          </p:cNvSpPr>
          <p:nvPr/>
        </p:nvSpPr>
        <p:spPr bwMode="auto">
          <a:xfrm>
            <a:off x="6145278" y="3283904"/>
            <a:ext cx="39754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80" b="1" i="0" u="none" strike="noStrike" cap="none" normalizeH="0" baseline="0" dirty="0" smtClean="0">
                <a:ln>
                  <a:noFill/>
                </a:ln>
                <a:solidFill>
                  <a:srgbClr val="655764"/>
                </a:solidFill>
                <a:effectLst>
                  <a:glow rad="38100">
                    <a:schemeClr val="bg1">
                      <a:lumMod val="95000"/>
                    </a:schemeClr>
                  </a:glow>
                </a:effectLst>
                <a:latin typeface="+mj-lt"/>
              </a:rPr>
              <a:t>ESTONIA</a:t>
            </a:r>
          </a:p>
        </p:txBody>
      </p:sp>
      <p:sp>
        <p:nvSpPr>
          <p:cNvPr id="1903" name="Rectangle 1678"/>
          <p:cNvSpPr>
            <a:spLocks noChangeArrowheads="1"/>
          </p:cNvSpPr>
          <p:nvPr/>
        </p:nvSpPr>
        <p:spPr bwMode="auto">
          <a:xfrm>
            <a:off x="6281886" y="3541926"/>
            <a:ext cx="32220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80" b="1" i="0" u="none" strike="noStrike" cap="none" normalizeH="0" baseline="0" dirty="0" smtClean="0">
                <a:ln>
                  <a:noFill/>
                </a:ln>
                <a:solidFill>
                  <a:srgbClr val="575663"/>
                </a:solidFill>
                <a:effectLst>
                  <a:glow rad="38100">
                    <a:schemeClr val="bg1">
                      <a:lumMod val="95000"/>
                    </a:schemeClr>
                  </a:glow>
                </a:effectLst>
                <a:latin typeface="+mj-lt"/>
              </a:rPr>
              <a:t>LATVIA</a:t>
            </a:r>
          </a:p>
        </p:txBody>
      </p:sp>
      <p:sp>
        <p:nvSpPr>
          <p:cNvPr id="1904" name="Rectangle 1687"/>
          <p:cNvSpPr>
            <a:spLocks noChangeArrowheads="1"/>
          </p:cNvSpPr>
          <p:nvPr/>
        </p:nvSpPr>
        <p:spPr bwMode="auto">
          <a:xfrm>
            <a:off x="5731430" y="4160295"/>
            <a:ext cx="37670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80" b="1" i="0" u="none" strike="noStrike" cap="none" normalizeH="0" baseline="0" dirty="0" smtClean="0">
                <a:ln>
                  <a:noFill/>
                </a:ln>
                <a:solidFill>
                  <a:srgbClr val="595767"/>
                </a:solidFill>
                <a:effectLst>
                  <a:glow rad="38100">
                    <a:schemeClr val="bg1">
                      <a:lumMod val="95000"/>
                    </a:schemeClr>
                  </a:glow>
                </a:effectLst>
                <a:latin typeface="+mj-lt"/>
              </a:rPr>
              <a:t>POLAND</a:t>
            </a:r>
          </a:p>
        </p:txBody>
      </p:sp>
      <p:sp>
        <p:nvSpPr>
          <p:cNvPr id="1905" name="Rectangle 1688"/>
          <p:cNvSpPr>
            <a:spLocks noChangeArrowheads="1"/>
          </p:cNvSpPr>
          <p:nvPr/>
        </p:nvSpPr>
        <p:spPr bwMode="auto">
          <a:xfrm>
            <a:off x="5431510" y="4479503"/>
            <a:ext cx="39594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80" b="1" i="0" u="none" strike="noStrike" cap="none" normalizeH="0" baseline="0" dirty="0" smtClean="0">
                <a:ln>
                  <a:noFill/>
                </a:ln>
                <a:solidFill>
                  <a:srgbClr val="595964"/>
                </a:solidFill>
                <a:effectLst>
                  <a:glow rad="38100">
                    <a:schemeClr val="bg1">
                      <a:lumMod val="95000"/>
                    </a:schemeClr>
                  </a:glow>
                </a:effectLst>
                <a:latin typeface="+mj-lt"/>
              </a:rPr>
              <a:t>CZECHIA</a:t>
            </a:r>
          </a:p>
        </p:txBody>
      </p:sp>
      <p:sp>
        <p:nvSpPr>
          <p:cNvPr id="1906" name="Rectangle 1712"/>
          <p:cNvSpPr>
            <a:spLocks noChangeArrowheads="1"/>
          </p:cNvSpPr>
          <p:nvPr/>
        </p:nvSpPr>
        <p:spPr bwMode="auto">
          <a:xfrm>
            <a:off x="6094871" y="3130603"/>
            <a:ext cx="25808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680038"/>
                </a:solidFill>
                <a:effectLst>
                  <a:glow rad="38100">
                    <a:schemeClr val="bg1"/>
                  </a:glow>
                </a:effectLst>
                <a:latin typeface="+mj-lt"/>
              </a:rPr>
              <a:t>Swedish</a:t>
            </a:r>
            <a:endParaRPr kumimoji="0" lang="en-US" altLang="en-US" sz="500" b="1" i="0" u="none" strike="noStrike" cap="none" normalizeH="0" baseline="0" smtClean="0">
              <a:ln>
                <a:noFill/>
              </a:ln>
              <a:solidFill>
                <a:schemeClr val="tx1"/>
              </a:solidFill>
              <a:effectLst>
                <a:glow rad="38100">
                  <a:schemeClr val="bg1"/>
                </a:glow>
              </a:effectLst>
              <a:latin typeface="+mj-lt"/>
            </a:endParaRPr>
          </a:p>
        </p:txBody>
      </p:sp>
      <p:sp>
        <p:nvSpPr>
          <p:cNvPr id="1907" name="Rectangle 1714"/>
          <p:cNvSpPr>
            <a:spLocks noChangeArrowheads="1"/>
          </p:cNvSpPr>
          <p:nvPr/>
        </p:nvSpPr>
        <p:spPr bwMode="auto">
          <a:xfrm>
            <a:off x="6023250" y="2500460"/>
            <a:ext cx="35907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err="1" smtClean="0">
                <a:ln>
                  <a:noFill/>
                </a:ln>
                <a:solidFill>
                  <a:srgbClr val="680038"/>
                </a:solidFill>
                <a:effectLst>
                  <a:glow rad="38100">
                    <a:schemeClr val="bg1"/>
                  </a:glow>
                </a:effectLst>
                <a:latin typeface="+mj-lt"/>
              </a:rPr>
              <a:t>Tornedalian</a:t>
            </a:r>
            <a:endParaRPr kumimoji="0" lang="en-US" altLang="en-US" sz="500" b="1" i="0" u="none" strike="noStrike" cap="none" normalizeH="0" baseline="0" dirty="0" smtClean="0">
              <a:ln>
                <a:noFill/>
              </a:ln>
              <a:solidFill>
                <a:srgbClr val="680038"/>
              </a:solidFill>
              <a:effectLst>
                <a:glow rad="38100">
                  <a:schemeClr val="bg1"/>
                </a:glow>
              </a:effectLst>
              <a:latin typeface="+mj-lt"/>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680038"/>
                </a:solidFill>
                <a:effectLst>
                  <a:glow rad="38100">
                    <a:schemeClr val="bg1"/>
                  </a:glow>
                </a:effectLst>
                <a:latin typeface="+mj-lt"/>
              </a:rPr>
              <a:t>Finnish</a:t>
            </a:r>
            <a:endParaRPr kumimoji="0" lang="en-US" altLang="en-US" sz="500" b="1" i="0" u="none" strike="noStrike" cap="none" normalizeH="0" baseline="0" dirty="0" smtClean="0">
              <a:ln>
                <a:noFill/>
              </a:ln>
              <a:solidFill>
                <a:schemeClr val="tx1"/>
              </a:solidFill>
              <a:effectLst>
                <a:glow rad="38100">
                  <a:schemeClr val="bg1"/>
                </a:glow>
              </a:effectLst>
              <a:latin typeface="+mj-lt"/>
            </a:endParaRPr>
          </a:p>
        </p:txBody>
      </p:sp>
      <p:sp>
        <p:nvSpPr>
          <p:cNvPr id="1909" name="Rectangle 1716"/>
          <p:cNvSpPr>
            <a:spLocks noChangeArrowheads="1"/>
          </p:cNvSpPr>
          <p:nvPr/>
        </p:nvSpPr>
        <p:spPr bwMode="auto">
          <a:xfrm>
            <a:off x="5663101" y="3929585"/>
            <a:ext cx="323807"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err="1" smtClean="0">
                <a:ln>
                  <a:noFill/>
                </a:ln>
                <a:solidFill>
                  <a:srgbClr val="680038"/>
                </a:solidFill>
                <a:effectLst>
                  <a:glow rad="38100">
                    <a:schemeClr val="bg1"/>
                  </a:glow>
                </a:effectLst>
                <a:latin typeface="+mj-lt"/>
              </a:rPr>
              <a:t>Cashubian</a:t>
            </a:r>
            <a:endParaRPr kumimoji="0" lang="en-US" altLang="en-US" sz="500" b="1" i="0" u="none" strike="noStrike" cap="none" normalizeH="0" baseline="0" dirty="0" smtClean="0">
              <a:ln>
                <a:noFill/>
              </a:ln>
              <a:solidFill>
                <a:schemeClr val="tx1"/>
              </a:solidFill>
              <a:effectLst>
                <a:glow rad="38100">
                  <a:schemeClr val="bg1"/>
                </a:glow>
              </a:effectLst>
              <a:latin typeface="+mj-lt"/>
            </a:endParaRPr>
          </a:p>
        </p:txBody>
      </p:sp>
      <p:sp>
        <p:nvSpPr>
          <p:cNvPr id="1910" name="Rectangle 1734"/>
          <p:cNvSpPr>
            <a:spLocks noChangeArrowheads="1"/>
          </p:cNvSpPr>
          <p:nvPr/>
        </p:nvSpPr>
        <p:spPr bwMode="auto">
          <a:xfrm>
            <a:off x="6096888" y="4519826"/>
            <a:ext cx="30938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680038"/>
                </a:solidFill>
                <a:effectLst>
                  <a:glow rad="38100">
                    <a:schemeClr val="bg1"/>
                  </a:glow>
                </a:effectLst>
                <a:latin typeface="+mj-lt"/>
              </a:rPr>
              <a:t>Ruthenian</a:t>
            </a:r>
            <a:endParaRPr kumimoji="0" lang="en-US" altLang="en-US" sz="500" b="1" i="0" u="none" strike="noStrike" cap="none" normalizeH="0" baseline="0" smtClean="0">
              <a:ln>
                <a:noFill/>
              </a:ln>
              <a:solidFill>
                <a:schemeClr val="tx1"/>
              </a:solidFill>
              <a:effectLst>
                <a:glow rad="38100">
                  <a:schemeClr val="bg1"/>
                </a:glow>
              </a:effectLst>
              <a:latin typeface="+mj-lt"/>
            </a:endParaRPr>
          </a:p>
        </p:txBody>
      </p:sp>
      <p:sp>
        <p:nvSpPr>
          <p:cNvPr id="1911" name="Rectangle 1735"/>
          <p:cNvSpPr>
            <a:spLocks noChangeArrowheads="1"/>
          </p:cNvSpPr>
          <p:nvPr/>
        </p:nvSpPr>
        <p:spPr bwMode="auto">
          <a:xfrm>
            <a:off x="6115034" y="4404898"/>
            <a:ext cx="29014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680038"/>
                </a:solidFill>
                <a:effectLst>
                  <a:glow rad="38100">
                    <a:schemeClr val="bg1"/>
                  </a:glow>
                </a:effectLst>
                <a:latin typeface="+mj-lt"/>
              </a:rPr>
              <a:t>Ukrainian</a:t>
            </a:r>
            <a:endParaRPr kumimoji="0" lang="en-US" altLang="en-US" sz="500" b="1" i="0" u="none" strike="noStrike" cap="none" normalizeH="0" baseline="0" dirty="0" smtClean="0">
              <a:ln>
                <a:noFill/>
              </a:ln>
              <a:solidFill>
                <a:schemeClr val="tx1"/>
              </a:solidFill>
              <a:effectLst>
                <a:glow rad="38100">
                  <a:schemeClr val="bg1"/>
                </a:glow>
              </a:effectLst>
              <a:latin typeface="+mj-lt"/>
            </a:endParaRPr>
          </a:p>
        </p:txBody>
      </p:sp>
      <p:sp>
        <p:nvSpPr>
          <p:cNvPr id="1912" name="Rectangle 1736"/>
          <p:cNvSpPr>
            <a:spLocks noChangeArrowheads="1"/>
          </p:cNvSpPr>
          <p:nvPr/>
        </p:nvSpPr>
        <p:spPr bwMode="auto">
          <a:xfrm>
            <a:off x="6144270" y="4172016"/>
            <a:ext cx="381515"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err="1" smtClean="0">
                <a:ln>
                  <a:noFill/>
                </a:ln>
                <a:solidFill>
                  <a:srgbClr val="680038"/>
                </a:solidFill>
                <a:effectLst>
                  <a:glow rad="38100">
                    <a:schemeClr val="bg1"/>
                  </a:glow>
                </a:effectLst>
                <a:latin typeface="+mj-lt"/>
              </a:rPr>
              <a:t>Bielorussian</a:t>
            </a:r>
            <a:endParaRPr kumimoji="0" lang="en-US" altLang="en-US" sz="500" b="1" i="0" u="none" strike="noStrike" cap="none" normalizeH="0" baseline="0" dirty="0" smtClean="0">
              <a:ln>
                <a:noFill/>
              </a:ln>
              <a:solidFill>
                <a:schemeClr val="tx1"/>
              </a:solidFill>
              <a:effectLst>
                <a:glow rad="38100">
                  <a:schemeClr val="bg1"/>
                </a:glow>
              </a:effectLst>
              <a:latin typeface="+mj-lt"/>
            </a:endParaRPr>
          </a:p>
        </p:txBody>
      </p:sp>
      <p:sp>
        <p:nvSpPr>
          <p:cNvPr id="1913" name="Rectangle 1737"/>
          <p:cNvSpPr>
            <a:spLocks noChangeArrowheads="1"/>
          </p:cNvSpPr>
          <p:nvPr/>
        </p:nvSpPr>
        <p:spPr bwMode="auto">
          <a:xfrm>
            <a:off x="6381932" y="3905850"/>
            <a:ext cx="19075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680038"/>
                </a:solidFill>
                <a:effectLst>
                  <a:glow rad="38100">
                    <a:schemeClr val="bg1"/>
                  </a:glow>
                </a:effectLst>
                <a:latin typeface="+mj-lt"/>
              </a:rPr>
              <a:t>Polish</a:t>
            </a:r>
            <a:endParaRPr kumimoji="0" lang="en-US" altLang="en-US" sz="500" b="1" i="0" u="none" strike="noStrike" cap="none" normalizeH="0" baseline="0" dirty="0" smtClean="0">
              <a:ln>
                <a:noFill/>
              </a:ln>
              <a:solidFill>
                <a:schemeClr val="tx1"/>
              </a:solidFill>
              <a:effectLst>
                <a:glow rad="38100">
                  <a:schemeClr val="bg1"/>
                </a:glow>
              </a:effectLst>
              <a:latin typeface="+mj-lt"/>
            </a:endParaRPr>
          </a:p>
        </p:txBody>
      </p:sp>
      <p:sp>
        <p:nvSpPr>
          <p:cNvPr id="1914" name="Rectangle 1763"/>
          <p:cNvSpPr>
            <a:spLocks noChangeArrowheads="1"/>
          </p:cNvSpPr>
          <p:nvPr/>
        </p:nvSpPr>
        <p:spPr bwMode="auto">
          <a:xfrm>
            <a:off x="6247538" y="2867039"/>
            <a:ext cx="27090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glow>
                </a:effectLst>
                <a:latin typeface="+mj-lt"/>
              </a:rPr>
              <a:t>Finnish</a:t>
            </a:r>
            <a:endParaRPr kumimoji="0" lang="en-US" altLang="en-US" sz="600" b="1" i="0" u="none" strike="noStrike" cap="none" normalizeH="0" baseline="0" smtClean="0">
              <a:ln>
                <a:noFill/>
              </a:ln>
              <a:solidFill>
                <a:schemeClr val="tx1"/>
              </a:solidFill>
              <a:effectLst>
                <a:glow rad="38100">
                  <a:schemeClr val="bg1"/>
                </a:glow>
              </a:effectLst>
              <a:latin typeface="+mj-lt"/>
            </a:endParaRPr>
          </a:p>
        </p:txBody>
      </p:sp>
      <p:sp>
        <p:nvSpPr>
          <p:cNvPr id="1915" name="Rectangle 1764"/>
          <p:cNvSpPr>
            <a:spLocks noChangeArrowheads="1"/>
          </p:cNvSpPr>
          <p:nvPr/>
        </p:nvSpPr>
        <p:spPr bwMode="auto">
          <a:xfrm>
            <a:off x="6084789" y="3816141"/>
            <a:ext cx="31899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38100">
                    <a:schemeClr val="bg1"/>
                  </a:glow>
                </a:effectLst>
                <a:latin typeface="+mj-lt"/>
              </a:rPr>
              <a:t>Lithuanian</a:t>
            </a:r>
            <a:endParaRPr kumimoji="0" lang="en-US" altLang="en-US" sz="500" b="1" i="0" u="none" strike="noStrike" cap="none" normalizeH="0" baseline="0" smtClean="0">
              <a:ln>
                <a:noFill/>
              </a:ln>
              <a:solidFill>
                <a:schemeClr val="tx1"/>
              </a:solidFill>
              <a:effectLst>
                <a:glow rad="38100">
                  <a:schemeClr val="bg1"/>
                </a:glow>
              </a:effectLst>
              <a:latin typeface="+mj-lt"/>
            </a:endParaRPr>
          </a:p>
        </p:txBody>
      </p:sp>
      <p:sp>
        <p:nvSpPr>
          <p:cNvPr id="1916" name="Rectangle 1769"/>
          <p:cNvSpPr>
            <a:spLocks noChangeArrowheads="1"/>
          </p:cNvSpPr>
          <p:nvPr/>
        </p:nvSpPr>
        <p:spPr bwMode="auto">
          <a:xfrm>
            <a:off x="5773110" y="4702362"/>
            <a:ext cx="24846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a:solidFill>
                  <a:srgbClr val="000000"/>
                </a:solidFill>
                <a:effectLst>
                  <a:glow rad="38100">
                    <a:schemeClr val="bg1"/>
                  </a:glow>
                </a:effectLst>
                <a:latin typeface="+mj-lt"/>
              </a:rPr>
              <a:t>Slovak</a:t>
            </a:r>
            <a:endParaRPr kumimoji="0" lang="en-US" altLang="en-US" sz="600" b="1" i="0" u="none" strike="noStrike" cap="none" normalizeH="0" baseline="0" dirty="0" smtClean="0">
              <a:ln>
                <a:noFill/>
              </a:ln>
              <a:solidFill>
                <a:schemeClr val="tx1"/>
              </a:solidFill>
              <a:effectLst>
                <a:glow rad="38100">
                  <a:schemeClr val="bg1"/>
                </a:glow>
              </a:effectLst>
              <a:latin typeface="+mj-lt"/>
            </a:endParaRPr>
          </a:p>
        </p:txBody>
      </p:sp>
      <p:sp>
        <p:nvSpPr>
          <p:cNvPr id="1917" name="Rectangle 1729"/>
          <p:cNvSpPr>
            <a:spLocks noChangeArrowheads="1"/>
          </p:cNvSpPr>
          <p:nvPr/>
        </p:nvSpPr>
        <p:spPr bwMode="auto">
          <a:xfrm>
            <a:off x="6534422" y="5677940"/>
            <a:ext cx="20999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00" b="1" dirty="0" err="1">
                <a:solidFill>
                  <a:srgbClr val="680038"/>
                </a:solidFill>
                <a:effectLst>
                  <a:glow rad="38100">
                    <a:schemeClr val="bg1"/>
                  </a:glow>
                </a:effectLst>
                <a:latin typeface="+mj-lt"/>
              </a:rPr>
              <a:t>Pomak</a:t>
            </a:r>
            <a:endParaRPr kumimoji="0" lang="en-US" altLang="en-US" sz="500" b="1" i="0" u="none" strike="noStrike" cap="none" normalizeH="0" baseline="0" dirty="0" smtClean="0">
              <a:ln>
                <a:noFill/>
              </a:ln>
              <a:solidFill>
                <a:schemeClr val="tx1"/>
              </a:solidFill>
              <a:effectLst>
                <a:glow rad="38100">
                  <a:schemeClr val="bg1"/>
                </a:glow>
              </a:effectLst>
              <a:latin typeface="+mj-lt"/>
            </a:endParaRPr>
          </a:p>
        </p:txBody>
      </p:sp>
      <p:sp>
        <p:nvSpPr>
          <p:cNvPr id="1918" name="Rectangle 1729"/>
          <p:cNvSpPr>
            <a:spLocks noChangeArrowheads="1"/>
          </p:cNvSpPr>
          <p:nvPr/>
        </p:nvSpPr>
        <p:spPr bwMode="auto">
          <a:xfrm>
            <a:off x="6504177" y="5558980"/>
            <a:ext cx="22923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00" b="1" dirty="0">
                <a:solidFill>
                  <a:srgbClr val="680038"/>
                </a:solidFill>
                <a:effectLst>
                  <a:glow rad="38100">
                    <a:schemeClr val="bg1"/>
                  </a:glow>
                </a:effectLst>
                <a:latin typeface="+mj-lt"/>
              </a:rPr>
              <a:t>Turkish</a:t>
            </a:r>
            <a:endParaRPr kumimoji="0" lang="en-US" altLang="en-US" sz="500" b="1" i="0" u="none" strike="noStrike" cap="none" normalizeH="0" baseline="0" dirty="0" smtClean="0">
              <a:ln>
                <a:noFill/>
              </a:ln>
              <a:solidFill>
                <a:schemeClr val="tx1"/>
              </a:solidFill>
              <a:effectLst>
                <a:glow rad="38100">
                  <a:schemeClr val="bg1"/>
                </a:glow>
              </a:effectLst>
              <a:latin typeface="+mj-lt"/>
            </a:endParaRPr>
          </a:p>
        </p:txBody>
      </p:sp>
      <p:sp>
        <p:nvSpPr>
          <p:cNvPr id="1919" name="Rectangle 1772"/>
          <p:cNvSpPr>
            <a:spLocks noChangeArrowheads="1"/>
          </p:cNvSpPr>
          <p:nvPr/>
        </p:nvSpPr>
        <p:spPr bwMode="auto">
          <a:xfrm>
            <a:off x="6362467" y="5455271"/>
            <a:ext cx="35426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a:solidFill>
                  <a:srgbClr val="000000"/>
                </a:solidFill>
                <a:effectLst>
                  <a:glow rad="38100">
                    <a:schemeClr val="bg1"/>
                  </a:glow>
                </a:effectLst>
                <a:latin typeface="+mj-lt"/>
              </a:rPr>
              <a:t>Bulgarian</a:t>
            </a:r>
            <a:endParaRPr kumimoji="0" lang="en-US" altLang="en-US" sz="600" b="1" i="0" u="none" strike="noStrike" cap="none" normalizeH="0" baseline="0" dirty="0" smtClean="0">
              <a:ln>
                <a:noFill/>
              </a:ln>
              <a:solidFill>
                <a:schemeClr val="tx1"/>
              </a:solidFill>
              <a:effectLst>
                <a:glow rad="38100">
                  <a:schemeClr val="bg1"/>
                </a:glow>
              </a:effectLst>
              <a:latin typeface="+mj-lt"/>
            </a:endParaRPr>
          </a:p>
        </p:txBody>
      </p:sp>
      <p:sp>
        <p:nvSpPr>
          <p:cNvPr id="1920" name="Rectangle 1717"/>
          <p:cNvSpPr>
            <a:spLocks noChangeArrowheads="1"/>
          </p:cNvSpPr>
          <p:nvPr/>
        </p:nvSpPr>
        <p:spPr bwMode="auto">
          <a:xfrm>
            <a:off x="5381104" y="4218391"/>
            <a:ext cx="27251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680038"/>
                </a:solidFill>
                <a:effectLst>
                  <a:glow rad="38100">
                    <a:schemeClr val="bg1"/>
                  </a:glow>
                </a:effectLst>
                <a:latin typeface="+mj-lt"/>
              </a:rPr>
              <a:t>Sorabian</a:t>
            </a:r>
            <a:endParaRPr kumimoji="0" lang="en-US" altLang="en-US" sz="500" b="1" i="0" u="none" strike="noStrike" cap="none" normalizeH="0" baseline="0" smtClean="0">
              <a:ln>
                <a:noFill/>
              </a:ln>
              <a:solidFill>
                <a:schemeClr val="tx1"/>
              </a:solidFill>
              <a:effectLst>
                <a:glow rad="38100">
                  <a:schemeClr val="bg1"/>
                </a:glow>
              </a:effectLst>
              <a:latin typeface="+mj-lt"/>
            </a:endParaRPr>
          </a:p>
        </p:txBody>
      </p:sp>
      <p:sp>
        <p:nvSpPr>
          <p:cNvPr id="1921" name="Rectangle 1670"/>
          <p:cNvSpPr>
            <a:spLocks noChangeArrowheads="1"/>
          </p:cNvSpPr>
          <p:nvPr/>
        </p:nvSpPr>
        <p:spPr bwMode="auto">
          <a:xfrm>
            <a:off x="6315730" y="5370261"/>
            <a:ext cx="47128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80" b="1" dirty="0">
                <a:solidFill>
                  <a:srgbClr val="585866"/>
                </a:solidFill>
                <a:effectLst>
                  <a:glow rad="38100">
                    <a:schemeClr val="bg1">
                      <a:lumMod val="95000"/>
                    </a:schemeClr>
                  </a:glow>
                </a:effectLst>
                <a:latin typeface="+mj-lt"/>
              </a:rPr>
              <a:t>BULGARIA</a:t>
            </a:r>
            <a:endParaRPr kumimoji="0" lang="en-US" altLang="en-US" sz="680" b="1" i="0" u="none" strike="noStrike" cap="none" normalizeH="0" baseline="0" dirty="0" smtClean="0">
              <a:ln>
                <a:noFill/>
              </a:ln>
              <a:solidFill>
                <a:srgbClr val="585866"/>
              </a:solidFill>
              <a:effectLst>
                <a:glow rad="38100">
                  <a:schemeClr val="bg1">
                    <a:lumMod val="95000"/>
                  </a:schemeClr>
                </a:glow>
              </a:effectLst>
              <a:latin typeface="+mj-lt"/>
            </a:endParaRPr>
          </a:p>
        </p:txBody>
      </p:sp>
      <p:sp>
        <p:nvSpPr>
          <p:cNvPr id="1922" name="Rectangle 1670"/>
          <p:cNvSpPr>
            <a:spLocks noChangeArrowheads="1"/>
          </p:cNvSpPr>
          <p:nvPr/>
        </p:nvSpPr>
        <p:spPr bwMode="auto">
          <a:xfrm>
            <a:off x="6193018" y="5752012"/>
            <a:ext cx="37670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80" b="1" dirty="0">
                <a:solidFill>
                  <a:srgbClr val="4E6469"/>
                </a:solidFill>
                <a:effectLst>
                  <a:glow rad="38100">
                    <a:schemeClr val="bg1">
                      <a:lumMod val="95000"/>
                    </a:schemeClr>
                  </a:glow>
                </a:effectLst>
                <a:latin typeface="+mj-lt"/>
              </a:rPr>
              <a:t>GREECE</a:t>
            </a:r>
            <a:endParaRPr kumimoji="0" lang="en-US" altLang="en-US" sz="680" b="1" i="0" u="none" strike="noStrike" cap="none" normalizeH="0" baseline="0" dirty="0" smtClean="0">
              <a:ln>
                <a:noFill/>
              </a:ln>
              <a:solidFill>
                <a:srgbClr val="4E6469"/>
              </a:solidFill>
              <a:effectLst>
                <a:glow rad="38100">
                  <a:schemeClr val="bg1">
                    <a:lumMod val="95000"/>
                  </a:schemeClr>
                </a:glow>
              </a:effectLst>
              <a:latin typeface="+mj-lt"/>
            </a:endParaRPr>
          </a:p>
        </p:txBody>
      </p:sp>
      <p:sp>
        <p:nvSpPr>
          <p:cNvPr id="1923" name="Rectangle 1727"/>
          <p:cNvSpPr>
            <a:spLocks noChangeArrowheads="1"/>
          </p:cNvSpPr>
          <p:nvPr/>
        </p:nvSpPr>
        <p:spPr bwMode="auto">
          <a:xfrm>
            <a:off x="6116041" y="5571245"/>
            <a:ext cx="15228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00" b="1" dirty="0">
                <a:solidFill>
                  <a:srgbClr val="680038"/>
                </a:solidFill>
                <a:effectLst>
                  <a:glow rad="38100">
                    <a:schemeClr val="bg1"/>
                  </a:glow>
                </a:effectLst>
                <a:latin typeface="+mj-lt"/>
              </a:rPr>
              <a:t>Slav-</a:t>
            </a:r>
            <a:endParaRPr kumimoji="0" lang="en-US" altLang="en-US" sz="500" b="1" i="0" u="none" strike="noStrike" cap="none" normalizeH="0" baseline="0" dirty="0" smtClean="0">
              <a:ln>
                <a:noFill/>
              </a:ln>
              <a:solidFill>
                <a:schemeClr val="tx1"/>
              </a:solidFill>
              <a:effectLst>
                <a:glow rad="38100">
                  <a:schemeClr val="bg1"/>
                </a:glow>
              </a:effectLst>
              <a:latin typeface="+mj-lt"/>
            </a:endParaRPr>
          </a:p>
        </p:txBody>
      </p:sp>
      <p:sp>
        <p:nvSpPr>
          <p:cNvPr id="1924" name="Rectangle 1696"/>
          <p:cNvSpPr>
            <a:spLocks noChangeArrowheads="1"/>
          </p:cNvSpPr>
          <p:nvPr/>
        </p:nvSpPr>
        <p:spPr bwMode="auto">
          <a:xfrm>
            <a:off x="4101989" y="3626040"/>
            <a:ext cx="16190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680038"/>
                </a:solidFill>
                <a:effectLst>
                  <a:glow rad="38100">
                    <a:schemeClr val="bg1"/>
                  </a:glow>
                </a:effectLst>
                <a:latin typeface="+mj-lt"/>
              </a:rPr>
              <a:t>Manx</a:t>
            </a:r>
            <a:endParaRPr kumimoji="0" lang="en-US" altLang="en-US" sz="500" b="1" i="0" u="none" strike="noStrike" cap="none" normalizeH="0" baseline="0" dirty="0" smtClean="0">
              <a:ln>
                <a:noFill/>
              </a:ln>
              <a:solidFill>
                <a:schemeClr val="tx1"/>
              </a:solidFill>
              <a:effectLst>
                <a:glow rad="38100">
                  <a:schemeClr val="bg1"/>
                </a:glow>
              </a:effectLst>
              <a:latin typeface="+mj-lt"/>
            </a:endParaRPr>
          </a:p>
        </p:txBody>
      </p:sp>
      <p:sp>
        <p:nvSpPr>
          <p:cNvPr id="1925" name="Rectangle 1674"/>
          <p:cNvSpPr>
            <a:spLocks noChangeArrowheads="1"/>
          </p:cNvSpPr>
          <p:nvPr/>
        </p:nvSpPr>
        <p:spPr bwMode="auto">
          <a:xfrm>
            <a:off x="3647093" y="3644758"/>
            <a:ext cx="39594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80" b="1" i="0" u="none" strike="noStrike" cap="none" normalizeH="0" baseline="0" smtClean="0">
                <a:ln>
                  <a:noFill/>
                </a:ln>
                <a:solidFill>
                  <a:srgbClr val="485A69"/>
                </a:solidFill>
                <a:effectLst>
                  <a:glow rad="38100">
                    <a:schemeClr val="bg1">
                      <a:lumMod val="95000"/>
                    </a:schemeClr>
                  </a:glow>
                </a:effectLst>
                <a:latin typeface="+mj-lt"/>
              </a:rPr>
              <a:t>IRELAND</a:t>
            </a:r>
          </a:p>
        </p:txBody>
      </p:sp>
      <p:sp>
        <p:nvSpPr>
          <p:cNvPr id="1926" name="Rectangle 1680"/>
          <p:cNvSpPr>
            <a:spLocks noChangeArrowheads="1"/>
          </p:cNvSpPr>
          <p:nvPr/>
        </p:nvSpPr>
        <p:spPr bwMode="auto">
          <a:xfrm>
            <a:off x="4266094" y="3703230"/>
            <a:ext cx="33182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80" b="1" i="0" u="none" strike="noStrike" cap="none" normalizeH="0" baseline="0" dirty="0" smtClean="0">
                <a:ln>
                  <a:noFill/>
                </a:ln>
                <a:solidFill>
                  <a:srgbClr val="5E676E"/>
                </a:solidFill>
                <a:effectLst>
                  <a:glow rad="38100">
                    <a:schemeClr val="bg1">
                      <a:lumMod val="95000"/>
                    </a:schemeClr>
                  </a:glow>
                </a:effectLst>
                <a:latin typeface="+mj-lt"/>
              </a:rPr>
              <a:t>UNITED</a:t>
            </a:r>
          </a:p>
        </p:txBody>
      </p:sp>
      <p:sp>
        <p:nvSpPr>
          <p:cNvPr id="1927" name="Rectangle 1681"/>
          <p:cNvSpPr>
            <a:spLocks noChangeArrowheads="1"/>
          </p:cNvSpPr>
          <p:nvPr/>
        </p:nvSpPr>
        <p:spPr bwMode="auto">
          <a:xfrm>
            <a:off x="4218747" y="3783913"/>
            <a:ext cx="43441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80" b="1" i="0" u="none" strike="noStrike" cap="none" normalizeH="0" baseline="0" dirty="0" smtClean="0">
                <a:ln>
                  <a:noFill/>
                </a:ln>
                <a:solidFill>
                  <a:srgbClr val="54616D"/>
                </a:solidFill>
                <a:effectLst>
                  <a:glow rad="38100">
                    <a:schemeClr val="bg1">
                      <a:lumMod val="95000"/>
                    </a:schemeClr>
                  </a:glow>
                </a:effectLst>
                <a:latin typeface="+mj-lt"/>
              </a:rPr>
              <a:t>KINGDOM</a:t>
            </a:r>
          </a:p>
        </p:txBody>
      </p:sp>
      <p:sp>
        <p:nvSpPr>
          <p:cNvPr id="1928" name="Rectangle 1694"/>
          <p:cNvSpPr>
            <a:spLocks noChangeArrowheads="1"/>
          </p:cNvSpPr>
          <p:nvPr/>
        </p:nvSpPr>
        <p:spPr bwMode="auto">
          <a:xfrm>
            <a:off x="3667803" y="3753116"/>
            <a:ext cx="343043"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680038"/>
                </a:solidFill>
                <a:effectLst>
                  <a:glow rad="38100">
                    <a:schemeClr val="bg1"/>
                  </a:glow>
                </a:effectLst>
                <a:latin typeface="+mj-lt"/>
              </a:rPr>
              <a:t>Irish Gaelic</a:t>
            </a:r>
            <a:endParaRPr kumimoji="0" lang="en-US" altLang="en-US" sz="500" b="1" i="0" u="none" strike="noStrike" cap="none" normalizeH="0" baseline="0" dirty="0" smtClean="0">
              <a:ln>
                <a:noFill/>
              </a:ln>
              <a:solidFill>
                <a:schemeClr val="tx1"/>
              </a:solidFill>
              <a:effectLst>
                <a:glow rad="38100">
                  <a:schemeClr val="bg1"/>
                </a:glow>
              </a:effectLst>
              <a:latin typeface="+mj-lt"/>
            </a:endParaRPr>
          </a:p>
        </p:txBody>
      </p:sp>
      <p:sp>
        <p:nvSpPr>
          <p:cNvPr id="1929" name="Rectangle 1697"/>
          <p:cNvSpPr>
            <a:spLocks noChangeArrowheads="1"/>
          </p:cNvSpPr>
          <p:nvPr/>
        </p:nvSpPr>
        <p:spPr bwMode="auto">
          <a:xfrm>
            <a:off x="4171833" y="3283337"/>
            <a:ext cx="458459"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680038"/>
                </a:solidFill>
                <a:effectLst>
                  <a:glow rad="38100">
                    <a:schemeClr val="bg1"/>
                  </a:glow>
                </a:effectLst>
                <a:latin typeface="+mj-lt"/>
              </a:rPr>
              <a:t>Scottish Gaelic</a:t>
            </a:r>
            <a:endParaRPr kumimoji="0" lang="en-US" altLang="en-US" sz="500" b="1" i="0" u="none" strike="noStrike" cap="none" normalizeH="0" baseline="0" smtClean="0">
              <a:ln>
                <a:noFill/>
              </a:ln>
              <a:solidFill>
                <a:schemeClr val="tx1"/>
              </a:solidFill>
              <a:effectLst>
                <a:glow rad="38100">
                  <a:schemeClr val="bg1"/>
                </a:glow>
              </a:effectLst>
              <a:latin typeface="+mj-lt"/>
            </a:endParaRPr>
          </a:p>
        </p:txBody>
      </p:sp>
      <p:sp>
        <p:nvSpPr>
          <p:cNvPr id="1930" name="Rectangle 1698"/>
          <p:cNvSpPr>
            <a:spLocks noChangeArrowheads="1"/>
          </p:cNvSpPr>
          <p:nvPr/>
        </p:nvSpPr>
        <p:spPr bwMode="auto">
          <a:xfrm>
            <a:off x="4161247" y="2628546"/>
            <a:ext cx="24365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680038"/>
                </a:solidFill>
                <a:effectLst>
                  <a:glow rad="38100">
                    <a:schemeClr val="bg1"/>
                  </a:glow>
                </a:effectLst>
                <a:latin typeface="+mj-lt"/>
              </a:rPr>
              <a:t>Faroese</a:t>
            </a:r>
            <a:endParaRPr kumimoji="0" lang="en-US" altLang="en-US" sz="500" b="1" i="0" u="none" strike="noStrike" cap="none" normalizeH="0" baseline="0" dirty="0" smtClean="0">
              <a:ln>
                <a:noFill/>
              </a:ln>
              <a:solidFill>
                <a:schemeClr val="tx1"/>
              </a:solidFill>
              <a:effectLst>
                <a:glow rad="38100">
                  <a:schemeClr val="bg1"/>
                </a:glow>
              </a:effectLst>
              <a:latin typeface="+mj-lt"/>
            </a:endParaRPr>
          </a:p>
        </p:txBody>
      </p:sp>
      <p:sp>
        <p:nvSpPr>
          <p:cNvPr id="1931" name="Rectangle 1700"/>
          <p:cNvSpPr>
            <a:spLocks noChangeArrowheads="1"/>
          </p:cNvSpPr>
          <p:nvPr/>
        </p:nvSpPr>
        <p:spPr bwMode="auto">
          <a:xfrm>
            <a:off x="4000161" y="3909753"/>
            <a:ext cx="18755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680038"/>
                </a:solidFill>
                <a:effectLst>
                  <a:glow rad="38100">
                    <a:schemeClr val="bg1"/>
                  </a:glow>
                </a:effectLst>
                <a:latin typeface="+mj-lt"/>
              </a:rPr>
              <a:t>Welsh</a:t>
            </a:r>
            <a:endParaRPr kumimoji="0" lang="en-US" altLang="en-US" sz="500" b="1" i="0" u="none" strike="noStrike" cap="none" normalizeH="0" baseline="0" dirty="0" smtClean="0">
              <a:ln>
                <a:noFill/>
              </a:ln>
              <a:solidFill>
                <a:schemeClr val="tx1"/>
              </a:solidFill>
              <a:effectLst>
                <a:glow rad="38100">
                  <a:schemeClr val="bg1"/>
                </a:glow>
              </a:effectLst>
              <a:latin typeface="+mj-lt"/>
            </a:endParaRPr>
          </a:p>
        </p:txBody>
      </p:sp>
      <p:sp>
        <p:nvSpPr>
          <p:cNvPr id="1932" name="Rectangle 1744"/>
          <p:cNvSpPr>
            <a:spLocks noChangeArrowheads="1"/>
          </p:cNvSpPr>
          <p:nvPr/>
        </p:nvSpPr>
        <p:spPr bwMode="auto">
          <a:xfrm>
            <a:off x="3774120" y="4082292"/>
            <a:ext cx="24045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680038"/>
                </a:solidFill>
                <a:effectLst>
                  <a:glow rad="38100">
                    <a:schemeClr val="bg1"/>
                  </a:glow>
                </a:effectLst>
                <a:latin typeface="+mj-lt"/>
              </a:rPr>
              <a:t>Cornish</a:t>
            </a:r>
            <a:endParaRPr kumimoji="0" lang="en-US" altLang="en-US" sz="500" b="1" i="0" u="none" strike="noStrike" cap="none" normalizeH="0" baseline="0" dirty="0" smtClean="0">
              <a:ln>
                <a:noFill/>
              </a:ln>
              <a:solidFill>
                <a:schemeClr val="tx1"/>
              </a:solidFill>
              <a:effectLst>
                <a:glow rad="38100">
                  <a:schemeClr val="bg1"/>
                </a:glow>
              </a:effectLst>
              <a:latin typeface="+mj-lt"/>
            </a:endParaRPr>
          </a:p>
        </p:txBody>
      </p:sp>
      <p:sp>
        <p:nvSpPr>
          <p:cNvPr id="1933" name="Rectangle 1756"/>
          <p:cNvSpPr>
            <a:spLocks noChangeArrowheads="1"/>
          </p:cNvSpPr>
          <p:nvPr/>
        </p:nvSpPr>
        <p:spPr bwMode="auto">
          <a:xfrm>
            <a:off x="4286258" y="3908891"/>
            <a:ext cx="27571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glow>
                </a:effectLst>
                <a:latin typeface="+mj-lt"/>
              </a:rPr>
              <a:t>English</a:t>
            </a:r>
            <a:endParaRPr kumimoji="0" lang="en-US" altLang="en-US" sz="600" b="1" i="0" u="none" strike="noStrike" cap="none" normalizeH="0" baseline="0" smtClean="0">
              <a:ln>
                <a:noFill/>
              </a:ln>
              <a:solidFill>
                <a:schemeClr val="tx1"/>
              </a:solidFill>
              <a:effectLst>
                <a:glow rad="38100">
                  <a:schemeClr val="bg1"/>
                </a:glow>
              </a:effectLst>
              <a:latin typeface="+mj-lt"/>
            </a:endParaRPr>
          </a:p>
        </p:txBody>
      </p:sp>
      <p:sp>
        <p:nvSpPr>
          <p:cNvPr id="1934" name="Rectangle 1695"/>
          <p:cNvSpPr>
            <a:spLocks noChangeArrowheads="1"/>
          </p:cNvSpPr>
          <p:nvPr/>
        </p:nvSpPr>
        <p:spPr bwMode="auto">
          <a:xfrm>
            <a:off x="3749923" y="3531341"/>
            <a:ext cx="371897"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680038"/>
                </a:solidFill>
                <a:effectLst>
                  <a:glow rad="38100">
                    <a:schemeClr val="bg1"/>
                  </a:glow>
                </a:effectLst>
                <a:latin typeface="+mj-lt"/>
              </a:rPr>
              <a:t>Ulster Scots</a:t>
            </a:r>
            <a:endParaRPr kumimoji="0" lang="en-US" altLang="en-US" sz="500" b="1" i="0" u="none" strike="noStrike" cap="none" normalizeH="0" baseline="0" dirty="0" smtClean="0">
              <a:ln>
                <a:noFill/>
              </a:ln>
              <a:solidFill>
                <a:schemeClr val="tx1"/>
              </a:solidFill>
              <a:effectLst>
                <a:glow rad="38100">
                  <a:schemeClr val="bg1"/>
                </a:glow>
              </a:effectLst>
              <a:latin typeface="+mj-lt"/>
            </a:endParaRPr>
          </a:p>
        </p:txBody>
      </p:sp>
      <p:sp>
        <p:nvSpPr>
          <p:cNvPr id="1935" name="Rectangle 1699"/>
          <p:cNvSpPr>
            <a:spLocks noChangeArrowheads="1"/>
          </p:cNvSpPr>
          <p:nvPr/>
        </p:nvSpPr>
        <p:spPr bwMode="auto">
          <a:xfrm>
            <a:off x="4297311" y="3467778"/>
            <a:ext cx="17312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680038"/>
                </a:solidFill>
                <a:effectLst>
                  <a:glow rad="38100">
                    <a:schemeClr val="bg1"/>
                  </a:glow>
                </a:effectLst>
                <a:latin typeface="+mj-lt"/>
              </a:rPr>
              <a:t>Scots</a:t>
            </a:r>
            <a:endParaRPr kumimoji="0" lang="en-US" altLang="en-US" sz="500" b="1" i="0" u="none" strike="noStrike" cap="none" normalizeH="0" baseline="0" dirty="0" smtClean="0">
              <a:ln>
                <a:noFill/>
              </a:ln>
              <a:solidFill>
                <a:schemeClr val="tx1"/>
              </a:solidFill>
              <a:effectLst>
                <a:glow rad="38100">
                  <a:schemeClr val="bg1"/>
                </a:glow>
              </a:effectLst>
              <a:latin typeface="+mj-lt"/>
            </a:endParaRPr>
          </a:p>
        </p:txBody>
      </p:sp>
      <p:sp>
        <p:nvSpPr>
          <p:cNvPr id="1936" name="Rectangle 1789"/>
          <p:cNvSpPr>
            <a:spLocks noChangeArrowheads="1"/>
          </p:cNvSpPr>
          <p:nvPr/>
        </p:nvSpPr>
        <p:spPr bwMode="auto">
          <a:xfrm>
            <a:off x="2239151" y="4780500"/>
            <a:ext cx="588303" cy="14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80" b="1" i="0" u="none" strike="noStrike" cap="none" normalizeH="0" baseline="0" dirty="0" smtClean="0">
                <a:ln>
                  <a:noFill/>
                </a:ln>
                <a:solidFill>
                  <a:srgbClr val="000000"/>
                </a:solidFill>
                <a:effectLst/>
                <a:latin typeface="Arial Black" panose="020B0A04020102020204" pitchFamily="34" charset="0"/>
              </a:rPr>
              <a:t>Languages of the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80" b="1" i="0" u="none" strike="noStrike" cap="none" normalizeH="0" baseline="0" dirty="0" smtClean="0">
                <a:ln>
                  <a:noFill/>
                </a:ln>
                <a:solidFill>
                  <a:srgbClr val="000000"/>
                </a:solidFill>
                <a:effectLst/>
                <a:latin typeface="Arial Black" panose="020B0A04020102020204" pitchFamily="34" charset="0"/>
              </a:rPr>
              <a:t>European Union</a:t>
            </a:r>
            <a:endParaRPr kumimoji="0" lang="en-US" altLang="en-US" sz="480" b="1" i="0" u="none" strike="noStrike" cap="none" normalizeH="0" baseline="0" dirty="0" smtClean="0">
              <a:ln>
                <a:noFill/>
              </a:ln>
              <a:solidFill>
                <a:schemeClr val="tx1"/>
              </a:solidFill>
              <a:effectLst/>
              <a:latin typeface="Arial Black" panose="020B0A04020102020204" pitchFamily="34" charset="0"/>
            </a:endParaRPr>
          </a:p>
        </p:txBody>
      </p:sp>
      <p:sp>
        <p:nvSpPr>
          <p:cNvPr id="1937" name="Rectangle 1666"/>
          <p:cNvSpPr>
            <a:spLocks noChangeArrowheads="1"/>
          </p:cNvSpPr>
          <p:nvPr/>
        </p:nvSpPr>
        <p:spPr bwMode="auto">
          <a:xfrm>
            <a:off x="2978496" y="5171089"/>
            <a:ext cx="50174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80" b="1" i="0" u="none" strike="noStrike" cap="none" normalizeH="0" baseline="0" dirty="0" smtClean="0">
                <a:ln>
                  <a:noFill/>
                </a:ln>
                <a:solidFill>
                  <a:srgbClr val="485A69"/>
                </a:solidFill>
                <a:effectLst>
                  <a:glow rad="38100">
                    <a:schemeClr val="bg1">
                      <a:lumMod val="95000"/>
                    </a:schemeClr>
                  </a:glow>
                </a:effectLst>
                <a:latin typeface="+mj-lt"/>
              </a:rPr>
              <a:t>PORTUGAL</a:t>
            </a:r>
          </a:p>
        </p:txBody>
      </p:sp>
      <p:sp>
        <p:nvSpPr>
          <p:cNvPr id="1938" name="Rectangle 1667"/>
          <p:cNvSpPr>
            <a:spLocks noChangeArrowheads="1"/>
          </p:cNvSpPr>
          <p:nvPr/>
        </p:nvSpPr>
        <p:spPr bwMode="auto">
          <a:xfrm>
            <a:off x="3606767" y="5348524"/>
            <a:ext cx="27251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80" b="1" i="0" u="none" strike="noStrike" cap="none" normalizeH="0" baseline="0" smtClean="0">
                <a:ln>
                  <a:noFill/>
                </a:ln>
                <a:solidFill>
                  <a:srgbClr val="485A69"/>
                </a:solidFill>
                <a:effectLst>
                  <a:glow rad="38100">
                    <a:schemeClr val="bg1">
                      <a:lumMod val="95000"/>
                    </a:schemeClr>
                  </a:glow>
                </a:effectLst>
                <a:latin typeface="+mj-lt"/>
              </a:rPr>
              <a:t>SPAIN</a:t>
            </a:r>
          </a:p>
        </p:txBody>
      </p:sp>
      <p:sp>
        <p:nvSpPr>
          <p:cNvPr id="1939" name="Rectangle 1668"/>
          <p:cNvSpPr>
            <a:spLocks noChangeArrowheads="1"/>
          </p:cNvSpPr>
          <p:nvPr/>
        </p:nvSpPr>
        <p:spPr bwMode="auto">
          <a:xfrm>
            <a:off x="5146709" y="5281985"/>
            <a:ext cx="25808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80" b="1" i="0" u="none" strike="noStrike" cap="none" normalizeH="0" baseline="0" dirty="0" smtClean="0">
                <a:ln>
                  <a:noFill/>
                </a:ln>
                <a:solidFill>
                  <a:srgbClr val="6B645C"/>
                </a:solidFill>
                <a:effectLst>
                  <a:glow rad="38100">
                    <a:schemeClr val="bg1">
                      <a:lumMod val="95000"/>
                    </a:schemeClr>
                  </a:glow>
                </a:effectLst>
                <a:latin typeface="+mj-lt"/>
              </a:rPr>
              <a:t>ITALY</a:t>
            </a:r>
          </a:p>
        </p:txBody>
      </p:sp>
      <p:sp>
        <p:nvSpPr>
          <p:cNvPr id="1940" name="Rectangle 1669"/>
          <p:cNvSpPr>
            <a:spLocks noChangeArrowheads="1"/>
          </p:cNvSpPr>
          <p:nvPr/>
        </p:nvSpPr>
        <p:spPr bwMode="auto">
          <a:xfrm>
            <a:off x="4326583" y="4739604"/>
            <a:ext cx="3702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80" b="1" i="0" u="none" strike="noStrike" cap="none" normalizeH="0" baseline="0" dirty="0" smtClean="0">
                <a:ln>
                  <a:noFill/>
                </a:ln>
                <a:solidFill>
                  <a:srgbClr val="6A645C"/>
                </a:solidFill>
                <a:effectLst>
                  <a:glow rad="38100">
                    <a:schemeClr val="bg1">
                      <a:lumMod val="95000"/>
                    </a:schemeClr>
                  </a:glow>
                </a:effectLst>
                <a:latin typeface="+mj-lt"/>
              </a:rPr>
              <a:t>FRANCE</a:t>
            </a:r>
          </a:p>
        </p:txBody>
      </p:sp>
      <p:sp>
        <p:nvSpPr>
          <p:cNvPr id="1941" name="Rectangle 1672"/>
          <p:cNvSpPr>
            <a:spLocks noChangeArrowheads="1"/>
          </p:cNvSpPr>
          <p:nvPr/>
        </p:nvSpPr>
        <p:spPr bwMode="auto">
          <a:xfrm>
            <a:off x="4708670" y="4064147"/>
            <a:ext cx="26770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80" b="1" i="0" u="none" strike="noStrike" cap="none" normalizeH="0" baseline="0" dirty="0" smtClean="0">
                <a:ln>
                  <a:noFill/>
                </a:ln>
                <a:solidFill>
                  <a:srgbClr val="5C656F"/>
                </a:solidFill>
                <a:effectLst>
                  <a:glow rad="38100">
                    <a:schemeClr val="bg1">
                      <a:lumMod val="95000"/>
                    </a:schemeClr>
                  </a:glow>
                </a:effectLst>
                <a:latin typeface="+mj-lt"/>
              </a:rPr>
              <a:t>NETH.</a:t>
            </a:r>
          </a:p>
        </p:txBody>
      </p:sp>
      <p:sp>
        <p:nvSpPr>
          <p:cNvPr id="1942" name="Rectangle 1701"/>
          <p:cNvSpPr>
            <a:spLocks noChangeArrowheads="1"/>
          </p:cNvSpPr>
          <p:nvPr/>
        </p:nvSpPr>
        <p:spPr bwMode="auto">
          <a:xfrm>
            <a:off x="4653223" y="4147820"/>
            <a:ext cx="17953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680038"/>
                </a:solidFill>
                <a:effectLst>
                  <a:glow rad="38100">
                    <a:schemeClr val="bg1"/>
                  </a:glow>
                </a:effectLst>
                <a:latin typeface="+mj-lt"/>
              </a:rPr>
              <a:t>Dutch</a:t>
            </a:r>
            <a:endParaRPr kumimoji="0" lang="en-US" altLang="en-US" sz="500" b="1" i="0" u="none" strike="noStrike" cap="none" normalizeH="0" baseline="0" dirty="0" smtClean="0">
              <a:ln>
                <a:noFill/>
              </a:ln>
              <a:solidFill>
                <a:schemeClr val="tx1"/>
              </a:solidFill>
              <a:effectLst>
                <a:glow rad="38100">
                  <a:schemeClr val="bg1"/>
                </a:glow>
              </a:effectLst>
              <a:latin typeface="+mj-lt"/>
            </a:endParaRPr>
          </a:p>
        </p:txBody>
      </p:sp>
      <p:sp>
        <p:nvSpPr>
          <p:cNvPr id="1943" name="Rectangle 1703"/>
          <p:cNvSpPr>
            <a:spLocks noChangeArrowheads="1"/>
          </p:cNvSpPr>
          <p:nvPr/>
        </p:nvSpPr>
        <p:spPr bwMode="auto">
          <a:xfrm>
            <a:off x="4592358" y="4905947"/>
            <a:ext cx="29976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680038"/>
                </a:solidFill>
                <a:effectLst>
                  <a:glow rad="38100">
                    <a:schemeClr val="accent3">
                      <a:lumMod val="20000"/>
                      <a:lumOff val="80000"/>
                    </a:schemeClr>
                  </a:glow>
                </a:effectLst>
                <a:latin typeface="+mj-lt"/>
              </a:rPr>
              <a:t>Franco-</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err="1" smtClean="0">
                <a:ln>
                  <a:noFill/>
                </a:ln>
                <a:solidFill>
                  <a:srgbClr val="680038"/>
                </a:solidFill>
                <a:effectLst>
                  <a:glow rad="38100">
                    <a:schemeClr val="accent3">
                      <a:lumMod val="20000"/>
                      <a:lumOff val="80000"/>
                    </a:schemeClr>
                  </a:glow>
                </a:effectLst>
                <a:latin typeface="+mj-lt"/>
              </a:rPr>
              <a:t>provençal</a:t>
            </a:r>
            <a:endParaRPr kumimoji="0" lang="en-US" altLang="en-US" sz="500" b="1" i="0" u="none" strike="noStrike" cap="none" normalizeH="0" baseline="0" dirty="0" smtClean="0">
              <a:ln>
                <a:noFill/>
              </a:ln>
              <a:solidFill>
                <a:schemeClr val="tx1"/>
              </a:solidFill>
              <a:effectLst>
                <a:glow rad="38100">
                  <a:schemeClr val="accent3">
                    <a:lumMod val="20000"/>
                    <a:lumOff val="80000"/>
                  </a:schemeClr>
                </a:glow>
              </a:effectLst>
              <a:latin typeface="+mj-lt"/>
            </a:endParaRPr>
          </a:p>
        </p:txBody>
      </p:sp>
      <p:sp>
        <p:nvSpPr>
          <p:cNvPr id="1945" name="Rectangle 1705"/>
          <p:cNvSpPr>
            <a:spLocks noChangeArrowheads="1"/>
          </p:cNvSpPr>
          <p:nvPr/>
        </p:nvSpPr>
        <p:spPr bwMode="auto">
          <a:xfrm>
            <a:off x="4780250" y="3975427"/>
            <a:ext cx="20839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680038"/>
                </a:solidFill>
                <a:effectLst>
                  <a:glow rad="38100">
                    <a:schemeClr val="bg1"/>
                  </a:glow>
                </a:effectLst>
                <a:latin typeface="+mj-lt"/>
              </a:rPr>
              <a:t>Frisian</a:t>
            </a:r>
            <a:endParaRPr kumimoji="0" lang="en-US" altLang="en-US" sz="500" b="1" i="0" u="none" strike="noStrike" cap="none" normalizeH="0" baseline="0" dirty="0" smtClean="0">
              <a:ln>
                <a:noFill/>
              </a:ln>
              <a:solidFill>
                <a:schemeClr val="tx1"/>
              </a:solidFill>
              <a:effectLst>
                <a:glow rad="38100">
                  <a:schemeClr val="bg1"/>
                </a:glow>
              </a:effectLst>
              <a:latin typeface="+mj-lt"/>
            </a:endParaRPr>
          </a:p>
        </p:txBody>
      </p:sp>
      <p:sp>
        <p:nvSpPr>
          <p:cNvPr id="1946" name="Rectangle 1710"/>
          <p:cNvSpPr>
            <a:spLocks noChangeArrowheads="1"/>
          </p:cNvSpPr>
          <p:nvPr/>
        </p:nvSpPr>
        <p:spPr bwMode="auto">
          <a:xfrm>
            <a:off x="4921389" y="3755653"/>
            <a:ext cx="26930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680038"/>
                </a:solidFill>
                <a:effectLst>
                  <a:glow rad="38100">
                    <a:schemeClr val="bg1"/>
                  </a:glow>
                </a:effectLst>
                <a:latin typeface="+mj-lt"/>
              </a:rPr>
              <a:t>Northern</a:t>
            </a:r>
            <a:endParaRPr kumimoji="0" lang="en-US" altLang="en-US" sz="500" b="1" i="0" u="none" strike="noStrike" cap="none" normalizeH="0" baseline="0" smtClean="0">
              <a:ln>
                <a:noFill/>
              </a:ln>
              <a:solidFill>
                <a:schemeClr val="tx1"/>
              </a:solidFill>
              <a:effectLst>
                <a:glow rad="38100">
                  <a:schemeClr val="bg1"/>
                </a:glow>
              </a:effectLst>
              <a:latin typeface="+mj-lt"/>
            </a:endParaRPr>
          </a:p>
        </p:txBody>
      </p:sp>
      <p:sp>
        <p:nvSpPr>
          <p:cNvPr id="1947" name="Rectangle 1711"/>
          <p:cNvSpPr>
            <a:spLocks noChangeArrowheads="1"/>
          </p:cNvSpPr>
          <p:nvPr/>
        </p:nvSpPr>
        <p:spPr bwMode="auto">
          <a:xfrm>
            <a:off x="4989943" y="3828239"/>
            <a:ext cx="20839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680038"/>
                </a:solidFill>
                <a:effectLst>
                  <a:glow rad="38100">
                    <a:schemeClr val="bg1"/>
                  </a:glow>
                </a:effectLst>
                <a:latin typeface="+mj-lt"/>
              </a:rPr>
              <a:t>Frisian</a:t>
            </a:r>
            <a:endParaRPr kumimoji="0" lang="en-US" altLang="en-US" sz="500" b="1" i="0" u="none" strike="noStrike" cap="none" normalizeH="0" baseline="0" dirty="0" smtClean="0">
              <a:ln>
                <a:noFill/>
              </a:ln>
              <a:solidFill>
                <a:schemeClr val="tx1"/>
              </a:solidFill>
              <a:effectLst>
                <a:glow rad="38100">
                  <a:schemeClr val="bg1"/>
                </a:glow>
              </a:effectLst>
              <a:latin typeface="+mj-lt"/>
            </a:endParaRPr>
          </a:p>
        </p:txBody>
      </p:sp>
      <p:sp>
        <p:nvSpPr>
          <p:cNvPr id="1948" name="Rectangle 1719"/>
          <p:cNvSpPr>
            <a:spLocks noChangeArrowheads="1"/>
          </p:cNvSpPr>
          <p:nvPr/>
        </p:nvSpPr>
        <p:spPr bwMode="auto">
          <a:xfrm>
            <a:off x="4911308" y="5001721"/>
            <a:ext cx="24205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680038"/>
                </a:solidFill>
                <a:effectLst>
                  <a:glow rad="38100">
                    <a:schemeClr val="accent3">
                      <a:lumMod val="20000"/>
                      <a:lumOff val="80000"/>
                    </a:schemeClr>
                  </a:glow>
                </a:effectLst>
                <a:latin typeface="+mj-lt"/>
              </a:rPr>
              <a:t>German</a:t>
            </a:r>
            <a:endParaRPr kumimoji="0" lang="en-US" altLang="en-US" sz="500" b="1" i="0" u="none" strike="noStrike" cap="none" normalizeH="0" baseline="0" smtClean="0">
              <a:ln>
                <a:noFill/>
              </a:ln>
              <a:solidFill>
                <a:schemeClr val="tx1"/>
              </a:solidFill>
              <a:effectLst>
                <a:glow rad="38100">
                  <a:schemeClr val="accent3">
                    <a:lumMod val="20000"/>
                    <a:lumOff val="80000"/>
                  </a:schemeClr>
                </a:glow>
              </a:effectLst>
              <a:latin typeface="+mj-lt"/>
            </a:endParaRPr>
          </a:p>
        </p:txBody>
      </p:sp>
      <p:sp>
        <p:nvSpPr>
          <p:cNvPr id="1949" name="Rectangle 1720"/>
          <p:cNvSpPr>
            <a:spLocks noChangeArrowheads="1"/>
          </p:cNvSpPr>
          <p:nvPr/>
        </p:nvSpPr>
        <p:spPr bwMode="auto">
          <a:xfrm>
            <a:off x="5178971" y="5037006"/>
            <a:ext cx="24205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680038"/>
                </a:solidFill>
                <a:effectLst>
                  <a:glow rad="38100">
                    <a:schemeClr val="accent3">
                      <a:lumMod val="20000"/>
                      <a:lumOff val="80000"/>
                    </a:schemeClr>
                  </a:glow>
                </a:effectLst>
                <a:latin typeface="+mj-lt"/>
              </a:rPr>
              <a:t>German</a:t>
            </a:r>
            <a:endParaRPr kumimoji="0" lang="en-US" altLang="en-US" sz="500" b="1" i="0" u="none" strike="noStrike" cap="none" normalizeH="0" baseline="0" dirty="0" smtClean="0">
              <a:ln>
                <a:noFill/>
              </a:ln>
              <a:solidFill>
                <a:schemeClr val="tx1"/>
              </a:solidFill>
              <a:effectLst>
                <a:glow rad="38100">
                  <a:schemeClr val="accent3">
                    <a:lumMod val="20000"/>
                    <a:lumOff val="80000"/>
                  </a:schemeClr>
                </a:glow>
              </a:effectLst>
              <a:latin typeface="+mj-lt"/>
            </a:endParaRPr>
          </a:p>
        </p:txBody>
      </p:sp>
      <p:sp>
        <p:nvSpPr>
          <p:cNvPr id="1950" name="Rectangle 1721"/>
          <p:cNvSpPr>
            <a:spLocks noChangeArrowheads="1"/>
          </p:cNvSpPr>
          <p:nvPr/>
        </p:nvSpPr>
        <p:spPr bwMode="auto">
          <a:xfrm>
            <a:off x="4338681" y="5044062"/>
            <a:ext cx="23243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680038"/>
                </a:solidFill>
                <a:effectLst>
                  <a:glow rad="38100">
                    <a:schemeClr val="accent3">
                      <a:lumMod val="20000"/>
                      <a:lumOff val="80000"/>
                    </a:schemeClr>
                  </a:glow>
                </a:effectLst>
                <a:latin typeface="+mj-lt"/>
              </a:rPr>
              <a:t>Occitan</a:t>
            </a:r>
            <a:endParaRPr kumimoji="0" lang="en-US" altLang="en-US" sz="500" b="1" i="0" u="none" strike="noStrike" cap="none" normalizeH="0" baseline="0" smtClean="0">
              <a:ln>
                <a:noFill/>
              </a:ln>
              <a:solidFill>
                <a:schemeClr val="tx1"/>
              </a:solidFill>
              <a:effectLst>
                <a:glow rad="38100">
                  <a:schemeClr val="accent3">
                    <a:lumMod val="20000"/>
                    <a:lumOff val="80000"/>
                  </a:schemeClr>
                </a:glow>
              </a:effectLst>
              <a:latin typeface="+mj-lt"/>
            </a:endParaRPr>
          </a:p>
        </p:txBody>
      </p:sp>
      <p:sp>
        <p:nvSpPr>
          <p:cNvPr id="1951" name="Rectangle 1723"/>
          <p:cNvSpPr>
            <a:spLocks noChangeArrowheads="1"/>
          </p:cNvSpPr>
          <p:nvPr/>
        </p:nvSpPr>
        <p:spPr bwMode="auto">
          <a:xfrm>
            <a:off x="5206694" y="5530996"/>
            <a:ext cx="26770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680038"/>
                </a:solidFill>
                <a:effectLst>
                  <a:glow rad="38100">
                    <a:schemeClr val="accent3">
                      <a:lumMod val="20000"/>
                      <a:lumOff val="80000"/>
                    </a:schemeClr>
                  </a:glow>
                </a:effectLst>
                <a:latin typeface="+mj-lt"/>
              </a:rPr>
              <a:t>Albanian</a:t>
            </a:r>
            <a:endParaRPr kumimoji="0" lang="en-US" altLang="en-US" sz="500" b="1" i="0" u="none" strike="noStrike" cap="none" normalizeH="0" baseline="0" smtClean="0">
              <a:ln>
                <a:noFill/>
              </a:ln>
              <a:solidFill>
                <a:schemeClr val="tx1"/>
              </a:solidFill>
              <a:effectLst>
                <a:glow rad="38100">
                  <a:schemeClr val="accent3">
                    <a:lumMod val="20000"/>
                    <a:lumOff val="80000"/>
                  </a:schemeClr>
                </a:glow>
              </a:effectLst>
              <a:latin typeface="+mj-lt"/>
            </a:endParaRPr>
          </a:p>
        </p:txBody>
      </p:sp>
      <p:sp>
        <p:nvSpPr>
          <p:cNvPr id="1952" name="Rectangle 1747"/>
          <p:cNvSpPr>
            <a:spLocks noChangeArrowheads="1"/>
          </p:cNvSpPr>
          <p:nvPr/>
        </p:nvSpPr>
        <p:spPr bwMode="auto">
          <a:xfrm>
            <a:off x="3297266" y="4925101"/>
            <a:ext cx="24686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680038"/>
                </a:solidFill>
                <a:effectLst>
                  <a:glow rad="38100">
                    <a:schemeClr val="accent3">
                      <a:lumMod val="20000"/>
                      <a:lumOff val="80000"/>
                    </a:schemeClr>
                  </a:glow>
                </a:effectLst>
                <a:latin typeface="+mj-lt"/>
              </a:rPr>
              <a:t>Galician</a:t>
            </a:r>
            <a:endParaRPr kumimoji="0" lang="en-US" altLang="en-US" sz="500" b="1" i="0" u="none" strike="noStrike" cap="none" normalizeH="0" baseline="0" dirty="0" smtClean="0">
              <a:ln>
                <a:noFill/>
              </a:ln>
              <a:solidFill>
                <a:schemeClr val="tx1"/>
              </a:solidFill>
              <a:effectLst>
                <a:glow rad="38100">
                  <a:schemeClr val="accent3">
                    <a:lumMod val="20000"/>
                    <a:lumOff val="80000"/>
                  </a:schemeClr>
                </a:glow>
              </a:effectLst>
              <a:latin typeface="+mj-lt"/>
            </a:endParaRPr>
          </a:p>
        </p:txBody>
      </p:sp>
      <p:sp>
        <p:nvSpPr>
          <p:cNvPr id="1953" name="Rectangle 1748"/>
          <p:cNvSpPr>
            <a:spLocks noChangeArrowheads="1"/>
          </p:cNvSpPr>
          <p:nvPr/>
        </p:nvSpPr>
        <p:spPr bwMode="auto">
          <a:xfrm>
            <a:off x="3521074" y="5027931"/>
            <a:ext cx="25808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680038"/>
                </a:solidFill>
                <a:effectLst>
                  <a:glow rad="38100">
                    <a:schemeClr val="accent3">
                      <a:lumMod val="20000"/>
                      <a:lumOff val="80000"/>
                    </a:schemeClr>
                  </a:glow>
                </a:effectLst>
                <a:latin typeface="+mj-lt"/>
              </a:rPr>
              <a:t>Asturian</a:t>
            </a:r>
            <a:endParaRPr kumimoji="0" lang="en-US" altLang="en-US" sz="500" b="1" i="0" u="none" strike="noStrike" cap="none" normalizeH="0" baseline="0" smtClean="0">
              <a:ln>
                <a:noFill/>
              </a:ln>
              <a:solidFill>
                <a:schemeClr val="tx1"/>
              </a:solidFill>
              <a:effectLst>
                <a:glow rad="38100">
                  <a:schemeClr val="accent3">
                    <a:lumMod val="20000"/>
                    <a:lumOff val="80000"/>
                  </a:schemeClr>
                </a:glow>
              </a:effectLst>
              <a:latin typeface="+mj-lt"/>
            </a:endParaRPr>
          </a:p>
        </p:txBody>
      </p:sp>
      <p:sp>
        <p:nvSpPr>
          <p:cNvPr id="1954" name="Rectangle 1749"/>
          <p:cNvSpPr>
            <a:spLocks noChangeArrowheads="1"/>
          </p:cNvSpPr>
          <p:nvPr/>
        </p:nvSpPr>
        <p:spPr bwMode="auto">
          <a:xfrm>
            <a:off x="3863844" y="4992647"/>
            <a:ext cx="22923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680038"/>
                </a:solidFill>
                <a:effectLst>
                  <a:glow rad="38100">
                    <a:schemeClr val="bg1"/>
                  </a:glow>
                </a:effectLst>
                <a:latin typeface="+mj-lt"/>
              </a:rPr>
              <a:t>Basque</a:t>
            </a:r>
            <a:endParaRPr kumimoji="0" lang="en-US" altLang="en-US" sz="500" b="1" i="0" u="none" strike="noStrike" cap="none" normalizeH="0" baseline="0" dirty="0" smtClean="0">
              <a:ln>
                <a:noFill/>
              </a:ln>
              <a:solidFill>
                <a:schemeClr val="tx1"/>
              </a:solidFill>
              <a:effectLst>
                <a:glow rad="38100">
                  <a:schemeClr val="bg1"/>
                </a:glow>
              </a:effectLst>
              <a:latin typeface="+mj-lt"/>
            </a:endParaRPr>
          </a:p>
        </p:txBody>
      </p:sp>
      <p:sp>
        <p:nvSpPr>
          <p:cNvPr id="1955" name="Rectangle 1750"/>
          <p:cNvSpPr>
            <a:spLocks noChangeArrowheads="1"/>
          </p:cNvSpPr>
          <p:nvPr/>
        </p:nvSpPr>
        <p:spPr bwMode="auto">
          <a:xfrm>
            <a:off x="3738833" y="5190244"/>
            <a:ext cx="32861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680038"/>
                </a:solidFill>
                <a:effectLst>
                  <a:glow rad="38100">
                    <a:schemeClr val="accent3">
                      <a:lumMod val="20000"/>
                      <a:lumOff val="80000"/>
                    </a:schemeClr>
                  </a:glow>
                </a:effectLst>
                <a:latin typeface="+mj-lt"/>
              </a:rPr>
              <a:t>Aragonese</a:t>
            </a:r>
            <a:endParaRPr kumimoji="0" lang="en-US" altLang="en-US" sz="500" b="1" i="0" u="none" strike="noStrike" cap="none" normalizeH="0" baseline="0" smtClean="0">
              <a:ln>
                <a:noFill/>
              </a:ln>
              <a:solidFill>
                <a:schemeClr val="tx1"/>
              </a:solidFill>
              <a:effectLst>
                <a:glow rad="38100">
                  <a:schemeClr val="accent3">
                    <a:lumMod val="20000"/>
                    <a:lumOff val="80000"/>
                  </a:schemeClr>
                </a:glow>
              </a:effectLst>
              <a:latin typeface="+mj-lt"/>
            </a:endParaRPr>
          </a:p>
        </p:txBody>
      </p:sp>
      <p:sp>
        <p:nvSpPr>
          <p:cNvPr id="1956" name="Rectangle 1751"/>
          <p:cNvSpPr>
            <a:spLocks noChangeArrowheads="1"/>
          </p:cNvSpPr>
          <p:nvPr/>
        </p:nvSpPr>
        <p:spPr bwMode="auto">
          <a:xfrm>
            <a:off x="4129994" y="5358604"/>
            <a:ext cx="22923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680038"/>
                </a:solidFill>
                <a:effectLst>
                  <a:glow rad="38100">
                    <a:schemeClr val="accent3">
                      <a:lumMod val="20000"/>
                      <a:lumOff val="80000"/>
                    </a:schemeClr>
                  </a:glow>
                </a:effectLst>
                <a:latin typeface="+mj-lt"/>
              </a:rPr>
              <a:t>Catalan</a:t>
            </a:r>
            <a:endParaRPr kumimoji="0" lang="en-US" altLang="en-US" sz="500" b="1" i="0" u="none" strike="noStrike" cap="none" normalizeH="0" baseline="0" dirty="0" smtClean="0">
              <a:ln>
                <a:noFill/>
              </a:ln>
              <a:solidFill>
                <a:schemeClr val="tx1"/>
              </a:solidFill>
              <a:effectLst>
                <a:glow rad="38100">
                  <a:schemeClr val="accent3">
                    <a:lumMod val="20000"/>
                    <a:lumOff val="80000"/>
                  </a:schemeClr>
                </a:glow>
              </a:effectLst>
              <a:latin typeface="+mj-lt"/>
            </a:endParaRPr>
          </a:p>
        </p:txBody>
      </p:sp>
      <p:sp>
        <p:nvSpPr>
          <p:cNvPr id="1957" name="Rectangle 1752"/>
          <p:cNvSpPr>
            <a:spLocks noChangeArrowheads="1"/>
          </p:cNvSpPr>
          <p:nvPr/>
        </p:nvSpPr>
        <p:spPr bwMode="auto">
          <a:xfrm>
            <a:off x="4136043" y="5648948"/>
            <a:ext cx="22923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680038"/>
                </a:solidFill>
                <a:effectLst>
                  <a:glow rad="38100">
                    <a:schemeClr val="accent3">
                      <a:lumMod val="20000"/>
                      <a:lumOff val="80000"/>
                    </a:schemeClr>
                  </a:glow>
                </a:effectLst>
                <a:latin typeface="+mj-lt"/>
              </a:rPr>
              <a:t>Catalan</a:t>
            </a:r>
            <a:endParaRPr kumimoji="0" lang="en-US" altLang="en-US" sz="500" b="1" i="0" u="none" strike="noStrike" cap="none" normalizeH="0" baseline="0" dirty="0" smtClean="0">
              <a:ln>
                <a:noFill/>
              </a:ln>
              <a:solidFill>
                <a:schemeClr val="tx1"/>
              </a:solidFill>
              <a:effectLst>
                <a:glow rad="38100">
                  <a:schemeClr val="accent3">
                    <a:lumMod val="20000"/>
                    <a:lumOff val="80000"/>
                  </a:schemeClr>
                </a:glow>
              </a:effectLst>
              <a:latin typeface="+mj-lt"/>
            </a:endParaRPr>
          </a:p>
        </p:txBody>
      </p:sp>
      <p:sp>
        <p:nvSpPr>
          <p:cNvPr id="1958" name="Rectangle 1753"/>
          <p:cNvSpPr>
            <a:spLocks noChangeArrowheads="1"/>
          </p:cNvSpPr>
          <p:nvPr/>
        </p:nvSpPr>
        <p:spPr bwMode="auto">
          <a:xfrm>
            <a:off x="4657254" y="5592493"/>
            <a:ext cx="22923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680038"/>
                </a:solidFill>
                <a:effectLst>
                  <a:glow rad="38100">
                    <a:schemeClr val="accent3">
                      <a:lumMod val="20000"/>
                      <a:lumOff val="80000"/>
                    </a:schemeClr>
                  </a:glow>
                </a:effectLst>
                <a:latin typeface="+mj-lt"/>
              </a:rPr>
              <a:t>Catalan</a:t>
            </a:r>
            <a:endParaRPr kumimoji="0" lang="en-US" altLang="en-US" sz="500" b="1" i="0" u="none" strike="noStrike" cap="none" normalizeH="0" baseline="0" smtClean="0">
              <a:ln>
                <a:noFill/>
              </a:ln>
              <a:solidFill>
                <a:schemeClr val="tx1"/>
              </a:solidFill>
              <a:effectLst>
                <a:glow rad="38100">
                  <a:schemeClr val="accent3">
                    <a:lumMod val="20000"/>
                    <a:lumOff val="80000"/>
                  </a:schemeClr>
                </a:glow>
              </a:effectLst>
              <a:latin typeface="+mj-lt"/>
            </a:endParaRPr>
          </a:p>
        </p:txBody>
      </p:sp>
      <p:sp>
        <p:nvSpPr>
          <p:cNvPr id="1959" name="Rectangle 1754"/>
          <p:cNvSpPr>
            <a:spLocks noChangeArrowheads="1"/>
          </p:cNvSpPr>
          <p:nvPr/>
        </p:nvSpPr>
        <p:spPr bwMode="auto">
          <a:xfrm>
            <a:off x="4747987" y="5431190"/>
            <a:ext cx="27251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err="1" smtClean="0">
                <a:ln>
                  <a:noFill/>
                </a:ln>
                <a:solidFill>
                  <a:srgbClr val="680038"/>
                </a:solidFill>
                <a:effectLst>
                  <a:glow rad="38100">
                    <a:schemeClr val="accent3">
                      <a:lumMod val="20000"/>
                      <a:lumOff val="80000"/>
                    </a:schemeClr>
                  </a:glow>
                </a:effectLst>
                <a:latin typeface="+mj-lt"/>
              </a:rPr>
              <a:t>Coriscan</a:t>
            </a:r>
            <a:endParaRPr kumimoji="0" lang="en-US" altLang="en-US" sz="500" b="1" i="0" u="none" strike="noStrike" cap="none" normalizeH="0" baseline="0" dirty="0" smtClean="0">
              <a:ln>
                <a:noFill/>
              </a:ln>
              <a:solidFill>
                <a:schemeClr val="tx1"/>
              </a:solidFill>
              <a:effectLst>
                <a:glow rad="38100">
                  <a:schemeClr val="accent3">
                    <a:lumMod val="20000"/>
                    <a:lumOff val="80000"/>
                  </a:schemeClr>
                </a:glow>
              </a:effectLst>
              <a:latin typeface="+mj-lt"/>
            </a:endParaRPr>
          </a:p>
        </p:txBody>
      </p:sp>
      <p:sp>
        <p:nvSpPr>
          <p:cNvPr id="1960" name="Rectangle 1755"/>
          <p:cNvSpPr>
            <a:spLocks noChangeArrowheads="1"/>
          </p:cNvSpPr>
          <p:nvPr/>
        </p:nvSpPr>
        <p:spPr bwMode="auto">
          <a:xfrm>
            <a:off x="4838720" y="5739683"/>
            <a:ext cx="14266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err="1" smtClean="0">
                <a:ln>
                  <a:noFill/>
                </a:ln>
                <a:solidFill>
                  <a:srgbClr val="680038"/>
                </a:solidFill>
                <a:effectLst>
                  <a:glow rad="38100">
                    <a:schemeClr val="accent3">
                      <a:lumMod val="20000"/>
                      <a:lumOff val="80000"/>
                    </a:schemeClr>
                  </a:glow>
                </a:effectLst>
                <a:latin typeface="+mj-lt"/>
              </a:rPr>
              <a:t>Sard</a:t>
            </a:r>
            <a:endParaRPr kumimoji="0" lang="en-US" altLang="en-US" sz="500" b="1" i="0" u="none" strike="noStrike" cap="none" normalizeH="0" baseline="0" dirty="0" smtClean="0">
              <a:ln>
                <a:noFill/>
              </a:ln>
              <a:solidFill>
                <a:schemeClr val="tx1"/>
              </a:solidFill>
              <a:effectLst>
                <a:glow rad="38100">
                  <a:schemeClr val="accent3">
                    <a:lumMod val="20000"/>
                    <a:lumOff val="80000"/>
                  </a:schemeClr>
                </a:glow>
              </a:effectLst>
              <a:latin typeface="+mj-lt"/>
            </a:endParaRPr>
          </a:p>
        </p:txBody>
      </p:sp>
      <p:sp>
        <p:nvSpPr>
          <p:cNvPr id="1961" name="Rectangle 1758"/>
          <p:cNvSpPr>
            <a:spLocks noChangeArrowheads="1"/>
          </p:cNvSpPr>
          <p:nvPr/>
        </p:nvSpPr>
        <p:spPr bwMode="auto">
          <a:xfrm>
            <a:off x="2988007" y="5284572"/>
            <a:ext cx="42319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glow>
                </a:effectLst>
                <a:latin typeface="+mj-lt"/>
              </a:rPr>
              <a:t>Portuguese</a:t>
            </a:r>
            <a:endParaRPr kumimoji="0" lang="en-US" altLang="en-US" sz="600" b="1" i="0" u="none" strike="noStrike" cap="none" normalizeH="0" baseline="0" smtClean="0">
              <a:ln>
                <a:noFill/>
              </a:ln>
              <a:solidFill>
                <a:schemeClr val="tx1"/>
              </a:solidFill>
              <a:effectLst>
                <a:glow rad="38100">
                  <a:schemeClr val="bg1"/>
                </a:glow>
              </a:effectLst>
              <a:latin typeface="+mj-lt"/>
            </a:endParaRPr>
          </a:p>
        </p:txBody>
      </p:sp>
      <p:sp>
        <p:nvSpPr>
          <p:cNvPr id="1962" name="Rectangle 1759"/>
          <p:cNvSpPr>
            <a:spLocks noChangeArrowheads="1"/>
          </p:cNvSpPr>
          <p:nvPr/>
        </p:nvSpPr>
        <p:spPr bwMode="auto">
          <a:xfrm>
            <a:off x="3541675" y="5476120"/>
            <a:ext cx="32060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38100">
                    <a:schemeClr val="bg1"/>
                  </a:glow>
                </a:effectLst>
                <a:latin typeface="+mj-lt"/>
              </a:rPr>
              <a:t>Castilian</a:t>
            </a:r>
            <a:endParaRPr kumimoji="0" lang="en-US" altLang="en-US" sz="600" b="1" i="0" u="none" strike="noStrike" cap="none" normalizeH="0" baseline="0" dirty="0" smtClean="0">
              <a:ln>
                <a:noFill/>
              </a:ln>
              <a:solidFill>
                <a:schemeClr val="tx1"/>
              </a:solidFill>
              <a:effectLst>
                <a:glow rad="38100">
                  <a:schemeClr val="bg1"/>
                </a:glow>
              </a:effectLst>
              <a:latin typeface="+mj-lt"/>
            </a:endParaRPr>
          </a:p>
        </p:txBody>
      </p:sp>
      <p:sp>
        <p:nvSpPr>
          <p:cNvPr id="1963" name="Rectangle 1760"/>
          <p:cNvSpPr>
            <a:spLocks noChangeArrowheads="1"/>
          </p:cNvSpPr>
          <p:nvPr/>
        </p:nvSpPr>
        <p:spPr bwMode="auto">
          <a:xfrm>
            <a:off x="4396583" y="4845021"/>
            <a:ext cx="25648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glow>
                </a:effectLst>
                <a:latin typeface="+mj-lt"/>
              </a:rPr>
              <a:t>French</a:t>
            </a:r>
            <a:endParaRPr kumimoji="0" lang="en-US" altLang="en-US" sz="600" b="1" i="0" u="none" strike="noStrike" cap="none" normalizeH="0" baseline="0" smtClean="0">
              <a:ln>
                <a:noFill/>
              </a:ln>
              <a:solidFill>
                <a:schemeClr val="tx1"/>
              </a:solidFill>
              <a:effectLst>
                <a:glow rad="38100">
                  <a:schemeClr val="bg1"/>
                </a:glow>
              </a:effectLst>
              <a:latin typeface="+mj-lt"/>
            </a:endParaRPr>
          </a:p>
        </p:txBody>
      </p:sp>
      <p:sp>
        <p:nvSpPr>
          <p:cNvPr id="1964" name="Rectangle 1671"/>
          <p:cNvSpPr>
            <a:spLocks noChangeArrowheads="1"/>
          </p:cNvSpPr>
          <p:nvPr/>
        </p:nvSpPr>
        <p:spPr bwMode="auto">
          <a:xfrm>
            <a:off x="4489902" y="4267792"/>
            <a:ext cx="41357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80" b="1" i="0" u="none" strike="noStrike" cap="none" normalizeH="0" baseline="0" dirty="0" smtClean="0">
                <a:ln>
                  <a:noFill/>
                </a:ln>
                <a:solidFill>
                  <a:srgbClr val="6A645C"/>
                </a:solidFill>
                <a:effectLst>
                  <a:glow rad="38100">
                    <a:schemeClr val="bg1">
                      <a:lumMod val="95000"/>
                    </a:schemeClr>
                  </a:glow>
                </a:effectLst>
                <a:latin typeface="+mj-lt"/>
              </a:rPr>
              <a:t>BELGIUM</a:t>
            </a:r>
          </a:p>
        </p:txBody>
      </p:sp>
      <p:sp>
        <p:nvSpPr>
          <p:cNvPr id="1965" name="Rectangle 1673"/>
          <p:cNvSpPr>
            <a:spLocks noChangeArrowheads="1"/>
          </p:cNvSpPr>
          <p:nvPr/>
        </p:nvSpPr>
        <p:spPr bwMode="auto">
          <a:xfrm>
            <a:off x="4958726" y="3541958"/>
            <a:ext cx="45525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80" b="1" i="0" u="none" strike="noStrike" cap="none" normalizeH="0" baseline="0" dirty="0" smtClean="0">
                <a:ln>
                  <a:noFill/>
                </a:ln>
                <a:solidFill>
                  <a:srgbClr val="54616D"/>
                </a:solidFill>
                <a:effectLst>
                  <a:glow rad="38100">
                    <a:schemeClr val="bg1">
                      <a:lumMod val="95000"/>
                    </a:schemeClr>
                  </a:glow>
                </a:effectLst>
                <a:latin typeface="+mj-lt"/>
              </a:rPr>
              <a:t>DENMARK</a:t>
            </a:r>
          </a:p>
        </p:txBody>
      </p:sp>
      <p:sp>
        <p:nvSpPr>
          <p:cNvPr id="1966" name="Rectangle 1686"/>
          <p:cNvSpPr>
            <a:spLocks noChangeArrowheads="1"/>
          </p:cNvSpPr>
          <p:nvPr/>
        </p:nvSpPr>
        <p:spPr bwMode="auto">
          <a:xfrm>
            <a:off x="4991959" y="4304085"/>
            <a:ext cx="45685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80" b="1" i="0" u="none" strike="noStrike" cap="none" normalizeH="0" baseline="0" dirty="0" smtClean="0">
                <a:ln>
                  <a:noFill/>
                </a:ln>
                <a:solidFill>
                  <a:srgbClr val="485A69"/>
                </a:solidFill>
                <a:effectLst>
                  <a:glow rad="38100">
                    <a:schemeClr val="bg1">
                      <a:lumMod val="95000"/>
                    </a:schemeClr>
                  </a:glow>
                </a:effectLst>
                <a:latin typeface="+mj-lt"/>
              </a:rPr>
              <a:t>GERMANY</a:t>
            </a:r>
          </a:p>
        </p:txBody>
      </p:sp>
      <p:sp>
        <p:nvSpPr>
          <p:cNvPr id="1967" name="Rectangle 1745"/>
          <p:cNvSpPr>
            <a:spLocks noChangeArrowheads="1"/>
          </p:cNvSpPr>
          <p:nvPr/>
        </p:nvSpPr>
        <p:spPr bwMode="auto">
          <a:xfrm>
            <a:off x="3953869" y="4458557"/>
            <a:ext cx="20518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680038"/>
                </a:solidFill>
                <a:effectLst>
                  <a:glow rad="38100">
                    <a:schemeClr val="bg1"/>
                  </a:glow>
                </a:effectLst>
                <a:latin typeface="+mj-lt"/>
              </a:rPr>
              <a:t>Breton</a:t>
            </a:r>
            <a:endParaRPr kumimoji="0" lang="en-US" altLang="en-US" sz="500" b="1" i="0" u="none" strike="noStrike" cap="none" normalizeH="0" baseline="0" dirty="0" smtClean="0">
              <a:ln>
                <a:noFill/>
              </a:ln>
              <a:solidFill>
                <a:schemeClr val="tx1"/>
              </a:solidFill>
              <a:effectLst>
                <a:glow rad="38100">
                  <a:schemeClr val="bg1"/>
                </a:glow>
              </a:effectLst>
              <a:latin typeface="+mj-lt"/>
            </a:endParaRPr>
          </a:p>
        </p:txBody>
      </p:sp>
      <p:sp>
        <p:nvSpPr>
          <p:cNvPr id="1968" name="Rectangle 1746"/>
          <p:cNvSpPr>
            <a:spLocks noChangeArrowheads="1"/>
          </p:cNvSpPr>
          <p:nvPr/>
        </p:nvSpPr>
        <p:spPr bwMode="auto">
          <a:xfrm>
            <a:off x="4442521" y="4558136"/>
            <a:ext cx="8496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680038"/>
                </a:solidFill>
                <a:effectLst>
                  <a:glow rad="38100">
                    <a:schemeClr val="accent3">
                      <a:lumMod val="20000"/>
                      <a:lumOff val="80000"/>
                    </a:schemeClr>
                  </a:glow>
                </a:effectLst>
                <a:latin typeface="+mj-lt"/>
              </a:rPr>
              <a:t>Oil</a:t>
            </a:r>
            <a:endParaRPr kumimoji="0" lang="en-US" altLang="en-US" sz="500" b="1" i="0" u="none" strike="noStrike" cap="none" normalizeH="0" baseline="0" dirty="0" smtClean="0">
              <a:ln>
                <a:noFill/>
              </a:ln>
              <a:solidFill>
                <a:schemeClr val="tx1"/>
              </a:solidFill>
              <a:effectLst>
                <a:glow rad="38100">
                  <a:schemeClr val="accent3">
                    <a:lumMod val="20000"/>
                    <a:lumOff val="80000"/>
                  </a:schemeClr>
                </a:glow>
              </a:effectLst>
              <a:latin typeface="+mj-lt"/>
            </a:endParaRPr>
          </a:p>
        </p:txBody>
      </p:sp>
      <p:sp>
        <p:nvSpPr>
          <p:cNvPr id="1969" name="Rectangle 1757"/>
          <p:cNvSpPr>
            <a:spLocks noChangeArrowheads="1"/>
          </p:cNvSpPr>
          <p:nvPr/>
        </p:nvSpPr>
        <p:spPr bwMode="auto">
          <a:xfrm>
            <a:off x="5055582" y="4409694"/>
            <a:ext cx="29174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38100">
                    <a:schemeClr val="bg1"/>
                  </a:glow>
                </a:effectLst>
                <a:latin typeface="+mj-lt"/>
              </a:rPr>
              <a:t>German</a:t>
            </a:r>
            <a:endParaRPr kumimoji="0" lang="en-US" altLang="en-US" sz="600" b="1" i="0" u="none" strike="noStrike" cap="none" normalizeH="0" baseline="0" dirty="0" smtClean="0">
              <a:ln>
                <a:noFill/>
              </a:ln>
              <a:solidFill>
                <a:schemeClr val="tx1"/>
              </a:solidFill>
              <a:effectLst>
                <a:glow rad="38100">
                  <a:schemeClr val="bg1"/>
                </a:glow>
              </a:effectLst>
              <a:latin typeface="+mj-lt"/>
            </a:endParaRPr>
          </a:p>
        </p:txBody>
      </p:sp>
      <p:sp>
        <p:nvSpPr>
          <p:cNvPr id="1970" name="Rectangle 1761"/>
          <p:cNvSpPr>
            <a:spLocks noChangeArrowheads="1"/>
          </p:cNvSpPr>
          <p:nvPr/>
        </p:nvSpPr>
        <p:spPr bwMode="auto">
          <a:xfrm>
            <a:off x="5100268" y="3635246"/>
            <a:ext cx="25648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glow>
                </a:effectLst>
                <a:latin typeface="+mj-lt"/>
              </a:rPr>
              <a:t>Danish</a:t>
            </a:r>
            <a:endParaRPr kumimoji="0" lang="en-US" altLang="en-US" sz="600" b="1" i="0" u="none" strike="noStrike" cap="none" normalizeH="0" baseline="0" smtClean="0">
              <a:ln>
                <a:noFill/>
              </a:ln>
              <a:solidFill>
                <a:schemeClr val="tx1"/>
              </a:solidFill>
              <a:effectLst>
                <a:glow rad="38100">
                  <a:schemeClr val="bg1"/>
                </a:glow>
              </a:effectLst>
              <a:latin typeface="+mj-lt"/>
            </a:endParaRPr>
          </a:p>
        </p:txBody>
      </p:sp>
      <p:sp>
        <p:nvSpPr>
          <p:cNvPr id="1971" name="Rectangle 1709"/>
          <p:cNvSpPr>
            <a:spLocks noChangeArrowheads="1"/>
          </p:cNvSpPr>
          <p:nvPr/>
        </p:nvSpPr>
        <p:spPr bwMode="auto">
          <a:xfrm>
            <a:off x="5084710" y="4019786"/>
            <a:ext cx="20839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680038"/>
                </a:solidFill>
                <a:effectLst>
                  <a:glow rad="38100">
                    <a:schemeClr val="bg1"/>
                  </a:glow>
                </a:effectLst>
                <a:latin typeface="+mj-lt"/>
              </a:rPr>
              <a:t>Frisian</a:t>
            </a:r>
            <a:endParaRPr kumimoji="0" lang="en-US" altLang="en-US" sz="500" b="1" i="0" u="none" strike="noStrike" cap="none" normalizeH="0" baseline="0" smtClean="0">
              <a:ln>
                <a:noFill/>
              </a:ln>
              <a:solidFill>
                <a:schemeClr val="tx1"/>
              </a:solidFill>
              <a:effectLst>
                <a:glow rad="38100">
                  <a:schemeClr val="bg1"/>
                </a:glow>
              </a:effectLst>
              <a:latin typeface="+mj-lt"/>
            </a:endParaRPr>
          </a:p>
        </p:txBody>
      </p:sp>
      <p:sp>
        <p:nvSpPr>
          <p:cNvPr id="1972" name="Rectangle 1708"/>
          <p:cNvSpPr>
            <a:spLocks noChangeArrowheads="1"/>
          </p:cNvSpPr>
          <p:nvPr/>
        </p:nvSpPr>
        <p:spPr bwMode="auto">
          <a:xfrm>
            <a:off x="5088742" y="3947200"/>
            <a:ext cx="23403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680038"/>
                </a:solidFill>
                <a:effectLst>
                  <a:glow rad="38100">
                    <a:schemeClr val="bg1"/>
                  </a:glow>
                </a:effectLst>
                <a:latin typeface="+mj-lt"/>
              </a:rPr>
              <a:t>Eastern</a:t>
            </a:r>
            <a:endParaRPr kumimoji="0" lang="en-US" altLang="en-US" sz="500" b="1" i="0" u="none" strike="noStrike" cap="none" normalizeH="0" baseline="0" dirty="0" smtClean="0">
              <a:ln>
                <a:noFill/>
              </a:ln>
              <a:solidFill>
                <a:schemeClr val="tx1"/>
              </a:solidFill>
              <a:effectLst>
                <a:glow rad="38100">
                  <a:schemeClr val="bg1"/>
                </a:glow>
              </a:effectLst>
              <a:latin typeface="+mj-lt"/>
            </a:endParaRPr>
          </a:p>
        </p:txBody>
      </p:sp>
      <p:sp>
        <p:nvSpPr>
          <p:cNvPr id="1973" name="Rectangle 1774"/>
          <p:cNvSpPr>
            <a:spLocks noChangeArrowheads="1"/>
          </p:cNvSpPr>
          <p:nvPr/>
        </p:nvSpPr>
        <p:spPr bwMode="auto">
          <a:xfrm>
            <a:off x="5206561" y="5396974"/>
            <a:ext cx="22121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a:solidFill>
                  <a:srgbClr val="000000"/>
                </a:solidFill>
                <a:effectLst>
                  <a:glow rad="38100">
                    <a:schemeClr val="bg1"/>
                  </a:glow>
                </a:effectLst>
                <a:latin typeface="+mj-lt"/>
              </a:rPr>
              <a:t>Italian</a:t>
            </a:r>
            <a:endParaRPr kumimoji="0" lang="en-US" altLang="en-US" sz="600" b="1" i="0" u="none" strike="noStrike" cap="none" normalizeH="0" baseline="0" dirty="0" smtClean="0">
              <a:ln>
                <a:noFill/>
              </a:ln>
              <a:solidFill>
                <a:schemeClr val="tx1"/>
              </a:solidFill>
              <a:effectLst>
                <a:glow rad="38100">
                  <a:schemeClr val="bg1"/>
                </a:glow>
              </a:effectLst>
              <a:latin typeface="+mj-lt"/>
            </a:endParaRPr>
          </a:p>
        </p:txBody>
      </p:sp>
      <p:sp>
        <p:nvSpPr>
          <p:cNvPr id="1974" name="Rectangle 1689"/>
          <p:cNvSpPr>
            <a:spLocks noChangeArrowheads="1"/>
          </p:cNvSpPr>
          <p:nvPr/>
        </p:nvSpPr>
        <p:spPr bwMode="auto">
          <a:xfrm>
            <a:off x="4653222" y="4501681"/>
            <a:ext cx="20358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80" b="1" i="0" u="none" strike="noStrike" cap="none" normalizeH="0" baseline="0" dirty="0" smtClean="0">
                <a:ln>
                  <a:noFill/>
                </a:ln>
                <a:solidFill>
                  <a:srgbClr val="6A645C"/>
                </a:solidFill>
                <a:effectLst>
                  <a:glow rad="38100">
                    <a:schemeClr val="bg1">
                      <a:lumMod val="95000"/>
                    </a:schemeClr>
                  </a:glow>
                </a:effectLst>
                <a:latin typeface="+mj-lt"/>
              </a:rPr>
              <a:t>LUX.</a:t>
            </a:r>
          </a:p>
        </p:txBody>
      </p:sp>
      <p:sp>
        <p:nvSpPr>
          <p:cNvPr id="1975" name="Rectangle 1702"/>
          <p:cNvSpPr>
            <a:spLocks noChangeArrowheads="1"/>
          </p:cNvSpPr>
          <p:nvPr/>
        </p:nvSpPr>
        <p:spPr bwMode="auto">
          <a:xfrm>
            <a:off x="4389088" y="4397841"/>
            <a:ext cx="47609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680038"/>
                </a:solidFill>
                <a:effectLst>
                  <a:glow rad="38100">
                    <a:schemeClr val="accent3">
                      <a:lumMod val="20000"/>
                      <a:lumOff val="80000"/>
                    </a:schemeClr>
                  </a:glow>
                </a:effectLst>
                <a:latin typeface="+mj-lt"/>
              </a:rPr>
              <a:t>Luxembourgish</a:t>
            </a:r>
            <a:endParaRPr kumimoji="0" lang="en-US" altLang="en-US" sz="500" b="1" i="0" u="none" strike="noStrike" cap="none" normalizeH="0" baseline="0" dirty="0" smtClean="0">
              <a:ln>
                <a:noFill/>
              </a:ln>
              <a:solidFill>
                <a:schemeClr val="tx1"/>
              </a:solidFill>
              <a:effectLst>
                <a:glow rad="38100">
                  <a:schemeClr val="accent3">
                    <a:lumMod val="20000"/>
                    <a:lumOff val="80000"/>
                  </a:schemeClr>
                </a:glow>
              </a:effectLst>
              <a:latin typeface="+mj-lt"/>
            </a:endParaRPr>
          </a:p>
        </p:txBody>
      </p:sp>
      <p:sp>
        <p:nvSpPr>
          <p:cNvPr id="1976" name="Rectangle 1720"/>
          <p:cNvSpPr>
            <a:spLocks noChangeArrowheads="1"/>
          </p:cNvSpPr>
          <p:nvPr/>
        </p:nvSpPr>
        <p:spPr bwMode="auto">
          <a:xfrm>
            <a:off x="5235078" y="4888182"/>
            <a:ext cx="20678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00" b="1" dirty="0">
                <a:solidFill>
                  <a:srgbClr val="680038"/>
                </a:solidFill>
                <a:effectLst>
                  <a:glow rad="38100">
                    <a:schemeClr val="bg1"/>
                  </a:glow>
                </a:effectLst>
                <a:latin typeface="+mj-lt"/>
              </a:rPr>
              <a:t>Ladino</a:t>
            </a:r>
            <a:endParaRPr kumimoji="0" lang="en-US" altLang="en-US" sz="500" b="1" i="0" u="none" strike="noStrike" cap="none" normalizeH="0" baseline="0" dirty="0" smtClean="0">
              <a:ln>
                <a:noFill/>
              </a:ln>
              <a:solidFill>
                <a:schemeClr val="tx1"/>
              </a:solidFill>
              <a:effectLst>
                <a:glow rad="38100">
                  <a:schemeClr val="bg1"/>
                </a:glow>
              </a:effectLst>
              <a:latin typeface="+mj-lt"/>
            </a:endParaRPr>
          </a:p>
        </p:txBody>
      </p:sp>
      <p:sp>
        <p:nvSpPr>
          <p:cNvPr id="1977" name="Rectangle 1720"/>
          <p:cNvSpPr>
            <a:spLocks noChangeArrowheads="1"/>
          </p:cNvSpPr>
          <p:nvPr/>
        </p:nvSpPr>
        <p:spPr bwMode="auto">
          <a:xfrm>
            <a:off x="5188159" y="4953205"/>
            <a:ext cx="21159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00" b="1" dirty="0" err="1">
                <a:solidFill>
                  <a:srgbClr val="680038"/>
                </a:solidFill>
                <a:effectLst>
                  <a:glow rad="38100">
                    <a:schemeClr val="accent3">
                      <a:lumMod val="20000"/>
                      <a:lumOff val="80000"/>
                    </a:schemeClr>
                  </a:glow>
                </a:effectLst>
                <a:latin typeface="+mj-lt"/>
              </a:rPr>
              <a:t>Friulan</a:t>
            </a:r>
            <a:endParaRPr kumimoji="0" lang="en-US" altLang="en-US" sz="500" b="1" i="0" u="none" strike="noStrike" cap="none" normalizeH="0" baseline="0" dirty="0" smtClean="0">
              <a:ln>
                <a:noFill/>
              </a:ln>
              <a:solidFill>
                <a:schemeClr val="tx1"/>
              </a:solidFill>
              <a:effectLst>
                <a:glow rad="38100">
                  <a:schemeClr val="accent3">
                    <a:lumMod val="20000"/>
                    <a:lumOff val="80000"/>
                  </a:schemeClr>
                </a:glow>
              </a:effectLst>
              <a:latin typeface="+mj-lt"/>
            </a:endParaRPr>
          </a:p>
        </p:txBody>
      </p:sp>
      <p:sp>
        <p:nvSpPr>
          <p:cNvPr id="1978" name="Rectangle 1684"/>
          <p:cNvSpPr>
            <a:spLocks noChangeArrowheads="1"/>
          </p:cNvSpPr>
          <p:nvPr/>
        </p:nvSpPr>
        <p:spPr bwMode="auto">
          <a:xfrm>
            <a:off x="5432013" y="5106569"/>
            <a:ext cx="40716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80" b="1" i="0" u="none" strike="noStrike" cap="none" normalizeH="0" baseline="0" dirty="0" smtClean="0">
                <a:ln>
                  <a:noFill/>
                </a:ln>
                <a:solidFill>
                  <a:srgbClr val="535162"/>
                </a:solidFill>
                <a:effectLst>
                  <a:glow rad="38100">
                    <a:schemeClr val="bg1">
                      <a:lumMod val="95000"/>
                    </a:schemeClr>
                  </a:glow>
                </a:effectLst>
                <a:latin typeface="+mj-lt"/>
              </a:rPr>
              <a:t>CROATIA</a:t>
            </a:r>
          </a:p>
        </p:txBody>
      </p:sp>
      <p:sp>
        <p:nvSpPr>
          <p:cNvPr id="1979" name="Rectangle 1774"/>
          <p:cNvSpPr>
            <a:spLocks noChangeArrowheads="1"/>
          </p:cNvSpPr>
          <p:nvPr/>
        </p:nvSpPr>
        <p:spPr bwMode="auto">
          <a:xfrm>
            <a:off x="5365848" y="5187789"/>
            <a:ext cx="31258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38100">
                    <a:schemeClr val="bg1"/>
                  </a:glow>
                </a:effectLst>
                <a:latin typeface="+mj-lt"/>
              </a:rPr>
              <a:t>Croatian</a:t>
            </a:r>
            <a:endParaRPr kumimoji="0" lang="en-US" altLang="en-US" sz="600" b="1" i="0" u="none" strike="noStrike" cap="none" normalizeH="0" baseline="0" dirty="0" smtClean="0">
              <a:ln>
                <a:noFill/>
              </a:ln>
              <a:solidFill>
                <a:schemeClr val="tx1"/>
              </a:solidFill>
              <a:effectLst>
                <a:glow rad="38100">
                  <a:schemeClr val="bg1"/>
                </a:glow>
              </a:effectLst>
              <a:latin typeface="+mj-lt"/>
            </a:endParaRPr>
          </a:p>
        </p:txBody>
      </p:sp>
      <p:sp>
        <p:nvSpPr>
          <p:cNvPr id="1980" name="Rectangle 1637"/>
          <p:cNvSpPr>
            <a:spLocks noChangeArrowheads="1"/>
          </p:cNvSpPr>
          <p:nvPr/>
        </p:nvSpPr>
        <p:spPr bwMode="auto">
          <a:xfrm>
            <a:off x="4679134" y="3438767"/>
            <a:ext cx="23884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i="1" dirty="0">
                <a:solidFill>
                  <a:srgbClr val="00AEEF"/>
                </a:solidFill>
                <a:latin typeface="+mj-lt"/>
              </a:rPr>
              <a:t>North</a:t>
            </a:r>
          </a:p>
          <a:p>
            <a:pPr lvl="0" algn="ctr"/>
            <a:r>
              <a:rPr lang="en-US" altLang="en-US" sz="700" b="1" i="1" dirty="0">
                <a:solidFill>
                  <a:srgbClr val="00AEEF"/>
                </a:solidFill>
                <a:latin typeface="+mj-lt"/>
              </a:rPr>
              <a:t>Sea</a:t>
            </a:r>
            <a:endParaRPr kumimoji="0" lang="en-US" altLang="en-US" sz="700" b="1" i="0" u="none" strike="noStrike" cap="none" normalizeH="0" baseline="0" dirty="0" smtClean="0">
              <a:ln>
                <a:noFill/>
              </a:ln>
              <a:solidFill>
                <a:schemeClr val="tx1"/>
              </a:solidFill>
              <a:effectLst/>
              <a:latin typeface="+mj-lt"/>
            </a:endParaRPr>
          </a:p>
        </p:txBody>
      </p:sp>
      <p:sp>
        <p:nvSpPr>
          <p:cNvPr id="1981" name="Rectangle 1637"/>
          <p:cNvSpPr>
            <a:spLocks noChangeArrowheads="1"/>
          </p:cNvSpPr>
          <p:nvPr/>
        </p:nvSpPr>
        <p:spPr bwMode="auto">
          <a:xfrm>
            <a:off x="3761862" y="4717096"/>
            <a:ext cx="28854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i="1" dirty="0">
                <a:solidFill>
                  <a:srgbClr val="00AEEF"/>
                </a:solidFill>
                <a:latin typeface="+mj-lt"/>
              </a:rPr>
              <a:t>Bay of</a:t>
            </a:r>
          </a:p>
          <a:p>
            <a:pPr lvl="0" algn="ctr"/>
            <a:r>
              <a:rPr lang="en-US" altLang="en-US" sz="700" b="1" i="1" dirty="0">
                <a:solidFill>
                  <a:srgbClr val="00AEEF"/>
                </a:solidFill>
                <a:latin typeface="+mj-lt"/>
              </a:rPr>
              <a:t>Biscay</a:t>
            </a:r>
            <a:endParaRPr kumimoji="0" lang="en-US" altLang="en-US" sz="700" b="1" i="0" u="none" strike="noStrike" cap="none" normalizeH="0" baseline="0" dirty="0" smtClean="0">
              <a:ln>
                <a:noFill/>
              </a:ln>
              <a:solidFill>
                <a:schemeClr val="tx1"/>
              </a:solidFill>
              <a:effectLst/>
              <a:latin typeface="+mj-lt"/>
            </a:endParaRPr>
          </a:p>
        </p:txBody>
      </p:sp>
      <p:sp>
        <p:nvSpPr>
          <p:cNvPr id="1982" name="Rectangle 1637"/>
          <p:cNvSpPr>
            <a:spLocks noChangeArrowheads="1"/>
          </p:cNvSpPr>
          <p:nvPr/>
        </p:nvSpPr>
        <p:spPr bwMode="auto">
          <a:xfrm rot="17938885">
            <a:off x="5677096" y="3614653"/>
            <a:ext cx="466239" cy="11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Down">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000" b="1" i="1" dirty="0">
                <a:solidFill>
                  <a:srgbClr val="00AEEF"/>
                </a:solidFill>
                <a:latin typeface="+mj-lt"/>
              </a:rPr>
              <a:t>Baltic Sea</a:t>
            </a:r>
            <a:endParaRPr kumimoji="0" lang="en-US" altLang="en-US" sz="1000" b="1" i="0" u="none" strike="noStrike" cap="none" normalizeH="0" baseline="0" dirty="0" smtClean="0">
              <a:ln>
                <a:noFill/>
              </a:ln>
              <a:solidFill>
                <a:schemeClr val="tx1"/>
              </a:solidFill>
              <a:effectLst/>
              <a:latin typeface="+mj-lt"/>
            </a:endParaRPr>
          </a:p>
        </p:txBody>
      </p:sp>
      <p:sp>
        <p:nvSpPr>
          <p:cNvPr id="1983" name="Rectangle 1722"/>
          <p:cNvSpPr>
            <a:spLocks noChangeArrowheads="1"/>
          </p:cNvSpPr>
          <p:nvPr/>
        </p:nvSpPr>
        <p:spPr bwMode="auto">
          <a:xfrm>
            <a:off x="5636220" y="5952538"/>
            <a:ext cx="18114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680038"/>
                </a:solidFill>
                <a:effectLst>
                  <a:glow rad="38100">
                    <a:schemeClr val="bg1"/>
                  </a:glow>
                </a:effectLst>
                <a:latin typeface="+mj-lt"/>
              </a:rPr>
              <a:t>Greek</a:t>
            </a:r>
            <a:endParaRPr kumimoji="0" lang="en-US" altLang="en-US" sz="500" b="1" i="0" u="none" strike="noStrike" cap="none" normalizeH="0" baseline="0" dirty="0" smtClean="0">
              <a:ln>
                <a:noFill/>
              </a:ln>
              <a:solidFill>
                <a:schemeClr val="tx1"/>
              </a:solidFill>
              <a:effectLst>
                <a:glow rad="38100">
                  <a:schemeClr val="bg1"/>
                </a:glow>
              </a:effectLst>
              <a:latin typeface="+mj-lt"/>
            </a:endParaRPr>
          </a:p>
        </p:txBody>
      </p:sp>
      <p:sp>
        <p:nvSpPr>
          <p:cNvPr id="1984" name="Rectangle 1776"/>
          <p:cNvSpPr>
            <a:spLocks noChangeArrowheads="1"/>
          </p:cNvSpPr>
          <p:nvPr/>
        </p:nvSpPr>
        <p:spPr bwMode="auto">
          <a:xfrm>
            <a:off x="5425935" y="5031387"/>
            <a:ext cx="29495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38100">
                    <a:schemeClr val="bg1"/>
                  </a:glow>
                </a:effectLst>
                <a:latin typeface="+mj-lt"/>
              </a:rPr>
              <a:t>Slovene</a:t>
            </a:r>
            <a:endParaRPr kumimoji="0" lang="en-US" altLang="en-US" sz="600" b="1" i="0" u="none" strike="noStrike" cap="none" normalizeH="0" baseline="0" dirty="0" smtClean="0">
              <a:ln>
                <a:noFill/>
              </a:ln>
              <a:solidFill>
                <a:schemeClr val="tx1"/>
              </a:solidFill>
              <a:effectLst>
                <a:glow rad="38100">
                  <a:schemeClr val="bg1"/>
                </a:glow>
              </a:effectLst>
              <a:latin typeface="+mj-lt"/>
            </a:endParaRPr>
          </a:p>
        </p:txBody>
      </p:sp>
      <p:sp>
        <p:nvSpPr>
          <p:cNvPr id="1985" name="TextBox 1984"/>
          <p:cNvSpPr txBox="1"/>
          <p:nvPr/>
        </p:nvSpPr>
        <p:spPr>
          <a:xfrm>
            <a:off x="2964977" y="6184104"/>
            <a:ext cx="213520" cy="153888"/>
          </a:xfrm>
          <a:prstGeom prst="rect">
            <a:avLst/>
          </a:prstGeom>
          <a:noFill/>
        </p:spPr>
        <p:txBody>
          <a:bodyPr wrap="none" rtlCol="0">
            <a:spAutoFit/>
          </a:bodyPr>
          <a:lstStyle/>
          <a:p>
            <a:r>
              <a:rPr lang="en-IN" sz="400" b="1" dirty="0" smtClean="0"/>
              <a:t>0</a:t>
            </a:r>
            <a:endParaRPr lang="en-IN" sz="400" b="1" dirty="0"/>
          </a:p>
        </p:txBody>
      </p:sp>
      <p:sp>
        <p:nvSpPr>
          <p:cNvPr id="1986" name="TextBox 1985"/>
          <p:cNvSpPr txBox="1"/>
          <p:nvPr/>
        </p:nvSpPr>
        <p:spPr>
          <a:xfrm>
            <a:off x="3287892" y="6186210"/>
            <a:ext cx="271228" cy="153888"/>
          </a:xfrm>
          <a:prstGeom prst="rect">
            <a:avLst/>
          </a:prstGeom>
          <a:noFill/>
        </p:spPr>
        <p:txBody>
          <a:bodyPr wrap="none" rtlCol="0">
            <a:spAutoFit/>
          </a:bodyPr>
          <a:lstStyle/>
          <a:p>
            <a:r>
              <a:rPr lang="en-IN" sz="400" b="1" dirty="0" smtClean="0"/>
              <a:t>200</a:t>
            </a:r>
            <a:endParaRPr lang="en-IN" sz="400" b="1" dirty="0"/>
          </a:p>
        </p:txBody>
      </p:sp>
      <p:sp>
        <p:nvSpPr>
          <p:cNvPr id="1987" name="TextBox 1986"/>
          <p:cNvSpPr txBox="1"/>
          <p:nvPr/>
        </p:nvSpPr>
        <p:spPr>
          <a:xfrm>
            <a:off x="3626262" y="6183664"/>
            <a:ext cx="415498" cy="153888"/>
          </a:xfrm>
          <a:prstGeom prst="rect">
            <a:avLst/>
          </a:prstGeom>
          <a:noFill/>
        </p:spPr>
        <p:txBody>
          <a:bodyPr wrap="none" rtlCol="0">
            <a:spAutoFit/>
          </a:bodyPr>
          <a:lstStyle/>
          <a:p>
            <a:r>
              <a:rPr lang="en-IN" sz="400" b="1" dirty="0" smtClean="0"/>
              <a:t>400 </a:t>
            </a:r>
            <a:r>
              <a:rPr lang="en-IN" sz="400" b="1" dirty="0"/>
              <a:t>Miles</a:t>
            </a:r>
          </a:p>
        </p:txBody>
      </p:sp>
      <p:sp>
        <p:nvSpPr>
          <p:cNvPr id="1988" name="TextBox 1987"/>
          <p:cNvSpPr txBox="1"/>
          <p:nvPr/>
        </p:nvSpPr>
        <p:spPr>
          <a:xfrm>
            <a:off x="3356761" y="6316313"/>
            <a:ext cx="551754" cy="153888"/>
          </a:xfrm>
          <a:prstGeom prst="rect">
            <a:avLst/>
          </a:prstGeom>
          <a:noFill/>
        </p:spPr>
        <p:txBody>
          <a:bodyPr wrap="none" rtlCol="0">
            <a:spAutoFit/>
          </a:bodyPr>
          <a:lstStyle/>
          <a:p>
            <a:r>
              <a:rPr lang="en-IN" sz="400" b="1" dirty="0" smtClean="0"/>
              <a:t>400 </a:t>
            </a:r>
            <a:r>
              <a:rPr lang="en-IN" sz="400" b="1" dirty="0" err="1"/>
              <a:t>Kilometers</a:t>
            </a:r>
            <a:endParaRPr lang="en-IN" sz="400" b="1" dirty="0"/>
          </a:p>
        </p:txBody>
      </p:sp>
      <p:sp>
        <p:nvSpPr>
          <p:cNvPr id="1989" name="TextBox 1988"/>
          <p:cNvSpPr txBox="1"/>
          <p:nvPr/>
        </p:nvSpPr>
        <p:spPr>
          <a:xfrm>
            <a:off x="3151351" y="6316710"/>
            <a:ext cx="271228" cy="153888"/>
          </a:xfrm>
          <a:prstGeom prst="rect">
            <a:avLst/>
          </a:prstGeom>
          <a:noFill/>
        </p:spPr>
        <p:txBody>
          <a:bodyPr wrap="none" rtlCol="0">
            <a:spAutoFit/>
          </a:bodyPr>
          <a:lstStyle/>
          <a:p>
            <a:r>
              <a:rPr lang="en-IN" sz="400" b="1" dirty="0" smtClean="0"/>
              <a:t>200</a:t>
            </a:r>
            <a:endParaRPr lang="en-IN" sz="400" b="1" dirty="0"/>
          </a:p>
        </p:txBody>
      </p:sp>
      <p:sp>
        <p:nvSpPr>
          <p:cNvPr id="1990" name="TextBox 1989"/>
          <p:cNvSpPr txBox="1"/>
          <p:nvPr/>
        </p:nvSpPr>
        <p:spPr>
          <a:xfrm>
            <a:off x="2964977" y="6316710"/>
            <a:ext cx="213520" cy="153888"/>
          </a:xfrm>
          <a:prstGeom prst="rect">
            <a:avLst/>
          </a:prstGeom>
          <a:noFill/>
        </p:spPr>
        <p:txBody>
          <a:bodyPr wrap="none" rtlCol="0">
            <a:spAutoFit/>
          </a:bodyPr>
          <a:lstStyle/>
          <a:p>
            <a:r>
              <a:rPr lang="en-IN" sz="400" b="1" dirty="0" smtClean="0"/>
              <a:t>0</a:t>
            </a:r>
            <a:endParaRPr lang="en-IN" sz="400" b="1" dirty="0"/>
          </a:p>
        </p:txBody>
      </p:sp>
      <p:sp>
        <p:nvSpPr>
          <p:cNvPr id="1991" name="Rectangle 1637"/>
          <p:cNvSpPr>
            <a:spLocks noChangeArrowheads="1"/>
          </p:cNvSpPr>
          <p:nvPr/>
        </p:nvSpPr>
        <p:spPr bwMode="auto">
          <a:xfrm>
            <a:off x="5225898" y="6361218"/>
            <a:ext cx="79829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i="1" dirty="0">
                <a:solidFill>
                  <a:srgbClr val="00AEEF"/>
                </a:solidFill>
                <a:latin typeface="+mj-lt"/>
              </a:rPr>
              <a:t>Mediterranean Sea</a:t>
            </a:r>
            <a:endParaRPr kumimoji="0" lang="en-US" altLang="en-US" sz="700" b="1" i="0" u="none" strike="noStrike" cap="none" normalizeH="0" baseline="0" dirty="0" smtClean="0">
              <a:ln>
                <a:noFill/>
              </a:ln>
              <a:solidFill>
                <a:schemeClr val="tx1"/>
              </a:solidFill>
              <a:effectLst/>
              <a:latin typeface="+mj-lt"/>
            </a:endParaRPr>
          </a:p>
        </p:txBody>
      </p:sp>
      <p:sp>
        <p:nvSpPr>
          <p:cNvPr id="1993" name="Rectangle 1789"/>
          <p:cNvSpPr>
            <a:spLocks noChangeArrowheads="1"/>
          </p:cNvSpPr>
          <p:nvPr/>
        </p:nvSpPr>
        <p:spPr bwMode="auto">
          <a:xfrm>
            <a:off x="3164617" y="4627455"/>
            <a:ext cx="51296" cy="7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80" b="1" i="1" u="none" strike="noStrike" cap="none" normalizeH="0" baseline="0" dirty="0" smtClean="0">
                <a:ln>
                  <a:noFill/>
                </a:ln>
                <a:solidFill>
                  <a:srgbClr val="000000"/>
                </a:solidFill>
                <a:effectLst/>
                <a:latin typeface="Arial Black" panose="020B0A04020102020204" pitchFamily="34" charset="0"/>
              </a:rPr>
              <a:t>N</a:t>
            </a:r>
            <a:endParaRPr kumimoji="0" lang="en-US" altLang="en-US" sz="480" b="1" i="1" u="none" strike="noStrike" cap="none" normalizeH="0" baseline="0" dirty="0" smtClean="0">
              <a:ln>
                <a:noFill/>
              </a:ln>
              <a:solidFill>
                <a:schemeClr val="tx1"/>
              </a:solidFill>
              <a:effectLst/>
              <a:latin typeface="Arial Black" panose="020B0A04020102020204" pitchFamily="34" charset="0"/>
            </a:endParaRPr>
          </a:p>
        </p:txBody>
      </p:sp>
      <p:cxnSp>
        <p:nvCxnSpPr>
          <p:cNvPr id="2197" name="Straight Connector 2196"/>
          <p:cNvCxnSpPr/>
          <p:nvPr/>
        </p:nvCxnSpPr>
        <p:spPr>
          <a:xfrm flipV="1">
            <a:off x="4824413" y="4464999"/>
            <a:ext cx="54000" cy="8795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97" name="Straight Connector 1996"/>
          <p:cNvCxnSpPr/>
          <p:nvPr/>
        </p:nvCxnSpPr>
        <p:spPr>
          <a:xfrm flipV="1">
            <a:off x="4824413" y="4464942"/>
            <a:ext cx="54000" cy="8795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72555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088D2-24D6-4156-B085-0F4BF8293DBB}"/>
              </a:ext>
            </a:extLst>
          </p:cNvPr>
          <p:cNvSpPr>
            <a:spLocks noGrp="1"/>
          </p:cNvSpPr>
          <p:nvPr>
            <p:ph type="title"/>
          </p:nvPr>
        </p:nvSpPr>
        <p:spPr/>
        <p:txBody>
          <a:bodyPr/>
          <a:lstStyle/>
          <a:p>
            <a:r>
              <a:rPr lang="en-US" altLang="en-US" dirty="0"/>
              <a:t>5.3.1 Official Languages </a:t>
            </a:r>
            <a:r>
              <a:rPr lang="en-US" altLang="en-US" sz="2000" b="0" dirty="0"/>
              <a:t>(4 of 5)</a:t>
            </a:r>
            <a:endParaRPr lang="en-US" dirty="0"/>
          </a:p>
        </p:txBody>
      </p:sp>
      <p:sp>
        <p:nvSpPr>
          <p:cNvPr id="3" name="Content Placeholder 2">
            <a:extLst>
              <a:ext uri="{FF2B5EF4-FFF2-40B4-BE49-F238E27FC236}">
                <a16:creationId xmlns:a16="http://schemas.microsoft.com/office/drawing/2014/main" id="{399B7449-2B71-4420-90AD-C7B5BD9B042E}"/>
              </a:ext>
            </a:extLst>
          </p:cNvPr>
          <p:cNvSpPr>
            <a:spLocks noGrp="1"/>
          </p:cNvSpPr>
          <p:nvPr>
            <p:ph sz="quarter" idx="13"/>
          </p:nvPr>
        </p:nvSpPr>
        <p:spPr/>
        <p:txBody>
          <a:bodyPr/>
          <a:lstStyle/>
          <a:p>
            <a:r>
              <a:rPr lang="en-US" dirty="0"/>
              <a:t>Informal languages include:</a:t>
            </a:r>
          </a:p>
          <a:p>
            <a:pPr marL="740664" lvl="1" indent="-429768">
              <a:buFont typeface="+mj-lt"/>
              <a:buAutoNum type="arabicPeriod"/>
            </a:pPr>
            <a:r>
              <a:rPr lang="en-US" altLang="en-US" dirty="0"/>
              <a:t>Franglais (mix of French and English)</a:t>
            </a:r>
          </a:p>
          <a:p>
            <a:pPr marL="740664" lvl="1" indent="-429768">
              <a:buFont typeface="+mj-lt"/>
              <a:buAutoNum type="arabicPeriod"/>
            </a:pPr>
            <a:r>
              <a:rPr lang="en-US" altLang="en-US" dirty="0"/>
              <a:t>Spanglish (mix of Spanish and English)</a:t>
            </a:r>
          </a:p>
          <a:p>
            <a:pPr marL="740664" lvl="1" indent="-429768">
              <a:buFont typeface="+mj-lt"/>
              <a:buAutoNum type="arabicPeriod"/>
            </a:pPr>
            <a:r>
              <a:rPr lang="en-US" altLang="en-US" dirty="0" err="1"/>
              <a:t>Denglish</a:t>
            </a:r>
            <a:r>
              <a:rPr lang="en-US" altLang="en-US" dirty="0"/>
              <a:t> (mix of German and English)</a:t>
            </a:r>
          </a:p>
        </p:txBody>
      </p:sp>
      <p:sp>
        <p:nvSpPr>
          <p:cNvPr id="4" name="Content Placeholder 3">
            <a:extLst>
              <a:ext uri="{FF2B5EF4-FFF2-40B4-BE49-F238E27FC236}">
                <a16:creationId xmlns:a16="http://schemas.microsoft.com/office/drawing/2014/main" id="{A8FC00C7-A17F-4C38-8129-EA29929037B3}"/>
              </a:ext>
            </a:extLst>
          </p:cNvPr>
          <p:cNvSpPr>
            <a:spLocks noGrp="1"/>
          </p:cNvSpPr>
          <p:nvPr>
            <p:ph sz="quarter" idx="14"/>
          </p:nvPr>
        </p:nvSpPr>
        <p:spPr>
          <a:xfrm>
            <a:off x="457200" y="3465320"/>
            <a:ext cx="8394700" cy="1960755"/>
          </a:xfrm>
        </p:spPr>
        <p:txBody>
          <a:bodyPr/>
          <a:lstStyle/>
          <a:p>
            <a:r>
              <a:rPr lang="en-US" altLang="en-US" dirty="0"/>
              <a:t>A pidgin language is created </a:t>
            </a:r>
            <a:r>
              <a:rPr lang="en-US" dirty="0"/>
              <a:t>by learning a few of the grammar rules and words of a lingua franca and mixing in some elements of a different languages. A pidgin language has no native speakers</a:t>
            </a:r>
          </a:p>
        </p:txBody>
      </p:sp>
    </p:spTree>
    <p:extLst>
      <p:ext uri="{BB962C8B-B14F-4D97-AF65-F5344CB8AC3E}">
        <p14:creationId xmlns:p14="http://schemas.microsoft.com/office/powerpoint/2010/main" val="41967032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p:txBody>
          <a:bodyPr/>
          <a:lstStyle/>
          <a:p>
            <a:r>
              <a:rPr lang="en-US" altLang="en-US" dirty="0"/>
              <a:t>5.1.1 Languages</a:t>
            </a:r>
            <a:r>
              <a:rPr lang="en-US" dirty="0"/>
              <a:t> </a:t>
            </a:r>
            <a:r>
              <a:rPr lang="en-US" dirty="0" smtClean="0"/>
              <a:t>and </a:t>
            </a:r>
            <a:r>
              <a:rPr lang="en-US" dirty="0"/>
              <a:t>Geography </a:t>
            </a:r>
            <a:r>
              <a:rPr lang="en-US" sz="2000" b="0" dirty="0"/>
              <a:t>(1 of 6)</a:t>
            </a:r>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a:xfrm>
            <a:off x="457200" y="1556326"/>
            <a:ext cx="8342416" cy="4434275"/>
          </a:xfrm>
        </p:spPr>
        <p:txBody>
          <a:bodyPr/>
          <a:lstStyle/>
          <a:p>
            <a:r>
              <a:rPr lang="en-US" b="1" dirty="0"/>
              <a:t>Language </a:t>
            </a:r>
            <a:r>
              <a:rPr lang="en-US" dirty="0"/>
              <a:t>is a system of communication through speech, movement, sounds, or symbols that a group of people understands to have the same meaning</a:t>
            </a:r>
          </a:p>
          <a:p>
            <a:r>
              <a:rPr lang="en-US" altLang="en-US" dirty="0"/>
              <a:t>Languages are organized into </a:t>
            </a:r>
            <a:r>
              <a:rPr lang="en-US" altLang="en-US" b="1" dirty="0"/>
              <a:t>families</a:t>
            </a:r>
            <a:r>
              <a:rPr lang="en-US" altLang="en-US" dirty="0"/>
              <a:t>, </a:t>
            </a:r>
            <a:r>
              <a:rPr lang="en-US" altLang="en-US" b="1" dirty="0"/>
              <a:t>branches,</a:t>
            </a:r>
            <a:r>
              <a:rPr lang="en-US" altLang="en-US" dirty="0"/>
              <a:t> and </a:t>
            </a:r>
            <a:r>
              <a:rPr lang="en-US" altLang="en-US" b="1" dirty="0"/>
              <a:t>groups</a:t>
            </a:r>
          </a:p>
          <a:p>
            <a:r>
              <a:rPr lang="en-US" altLang="en-US" dirty="0"/>
              <a:t>Languages are classified as </a:t>
            </a:r>
            <a:r>
              <a:rPr lang="en-US" altLang="en-US" b="1" dirty="0"/>
              <a:t>institutional</a:t>
            </a:r>
            <a:r>
              <a:rPr lang="en-US" altLang="en-US" dirty="0"/>
              <a:t>, </a:t>
            </a:r>
            <a:r>
              <a:rPr lang="en-US" altLang="en-US" b="1" dirty="0"/>
              <a:t>developing</a:t>
            </a:r>
            <a:r>
              <a:rPr lang="en-US" altLang="en-US" dirty="0"/>
              <a:t>, </a:t>
            </a:r>
            <a:r>
              <a:rPr lang="en-US" altLang="en-US" b="1" dirty="0"/>
              <a:t>vigorous</a:t>
            </a:r>
            <a:r>
              <a:rPr lang="en-US" altLang="en-US" dirty="0"/>
              <a:t>, </a:t>
            </a:r>
            <a:r>
              <a:rPr lang="en-US" altLang="en-US" b="1" dirty="0"/>
              <a:t>threatened</a:t>
            </a:r>
            <a:r>
              <a:rPr lang="en-US" altLang="en-US" dirty="0"/>
              <a:t>, or </a:t>
            </a:r>
            <a:r>
              <a:rPr lang="en-US" altLang="en-US" b="1" dirty="0"/>
              <a:t>dying</a:t>
            </a:r>
            <a:r>
              <a:rPr lang="en-US" altLang="en-US" dirty="0"/>
              <a:t> depending on number of speakers and their usage</a:t>
            </a:r>
          </a:p>
        </p:txBody>
      </p:sp>
    </p:spTree>
    <p:extLst>
      <p:ext uri="{BB962C8B-B14F-4D97-AF65-F5344CB8AC3E}">
        <p14:creationId xmlns:p14="http://schemas.microsoft.com/office/powerpoint/2010/main" val="16774217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p:txBody>
          <a:bodyPr/>
          <a:lstStyle/>
          <a:p>
            <a:r>
              <a:rPr lang="en-US" altLang="en-US" dirty="0"/>
              <a:t>5.3.1 Official Languages </a:t>
            </a:r>
            <a:r>
              <a:rPr lang="en-US" altLang="en-US" sz="2000" b="0" dirty="0"/>
              <a:t>(5 of 5)</a:t>
            </a:r>
            <a:endParaRPr lang="en-US" sz="2000" b="0" dirty="0"/>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a:xfrm>
            <a:off x="457200" y="1556325"/>
            <a:ext cx="8229600" cy="823459"/>
          </a:xfrm>
        </p:spPr>
        <p:txBody>
          <a:bodyPr/>
          <a:lstStyle/>
          <a:p>
            <a:pPr marL="432" indent="0">
              <a:buNone/>
            </a:pPr>
            <a:r>
              <a:rPr lang="en-US" b="1" dirty="0"/>
              <a:t>Figure 5-27: </a:t>
            </a:r>
            <a:r>
              <a:rPr lang="en-US" dirty="0"/>
              <a:t>English is an official language in 56 countries and widely spoken in several others.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318" y="2389619"/>
            <a:ext cx="7257364" cy="4062826"/>
          </a:xfrm>
          <a:prstGeom prst="rect">
            <a:avLst/>
          </a:prstGeom>
        </p:spPr>
      </p:pic>
      <p:sp>
        <p:nvSpPr>
          <p:cNvPr id="7" name="TextBox 6"/>
          <p:cNvSpPr txBox="1"/>
          <p:nvPr/>
        </p:nvSpPr>
        <p:spPr>
          <a:xfrm>
            <a:off x="5708841" y="4688910"/>
            <a:ext cx="606073" cy="369736"/>
          </a:xfrm>
          <a:prstGeom prst="rect">
            <a:avLst/>
          </a:prstGeom>
          <a:noFill/>
        </p:spPr>
        <p:txBody>
          <a:bodyPr wrap="none" rtlCol="0">
            <a:spAutoFit/>
          </a:bodyPr>
          <a:lstStyle/>
          <a:p>
            <a:pPr algn="ctr"/>
            <a:r>
              <a:rPr lang="en-IN" sz="900" b="1" i="1" dirty="0">
                <a:solidFill>
                  <a:srgbClr val="4CC8F2"/>
                </a:solidFill>
              </a:rPr>
              <a:t>INDIAN</a:t>
            </a:r>
          </a:p>
          <a:p>
            <a:pPr algn="ctr"/>
            <a:r>
              <a:rPr lang="en-IN" sz="900" b="1" i="1" dirty="0">
                <a:solidFill>
                  <a:srgbClr val="4CC8F2"/>
                </a:solidFill>
              </a:rPr>
              <a:t>OCEAN</a:t>
            </a:r>
          </a:p>
        </p:txBody>
      </p:sp>
      <p:sp>
        <p:nvSpPr>
          <p:cNvPr id="8" name="TextBox 7"/>
          <p:cNvSpPr txBox="1"/>
          <p:nvPr/>
        </p:nvSpPr>
        <p:spPr>
          <a:xfrm>
            <a:off x="3319463" y="3419283"/>
            <a:ext cx="760130" cy="369736"/>
          </a:xfrm>
          <a:prstGeom prst="rect">
            <a:avLst/>
          </a:prstGeom>
          <a:noFill/>
        </p:spPr>
        <p:txBody>
          <a:bodyPr wrap="none" rtlCol="0">
            <a:spAutoFit/>
          </a:bodyPr>
          <a:lstStyle/>
          <a:p>
            <a:pPr algn="ctr"/>
            <a:r>
              <a:rPr lang="en-IN" sz="900" b="1" i="1" dirty="0">
                <a:solidFill>
                  <a:srgbClr val="4CC8F2"/>
                </a:solidFill>
              </a:rPr>
              <a:t>ATLANTIC</a:t>
            </a:r>
          </a:p>
          <a:p>
            <a:pPr algn="ctr"/>
            <a:r>
              <a:rPr lang="en-IN" sz="900" b="1" i="1" dirty="0">
                <a:solidFill>
                  <a:srgbClr val="4CC8F2"/>
                </a:solidFill>
              </a:rPr>
              <a:t>OCEAN</a:t>
            </a:r>
          </a:p>
        </p:txBody>
      </p:sp>
      <p:sp>
        <p:nvSpPr>
          <p:cNvPr id="9" name="TextBox 8"/>
          <p:cNvSpPr txBox="1"/>
          <p:nvPr/>
        </p:nvSpPr>
        <p:spPr>
          <a:xfrm>
            <a:off x="5577882" y="5131802"/>
            <a:ext cx="1066318" cy="181588"/>
          </a:xfrm>
          <a:prstGeom prst="rect">
            <a:avLst/>
          </a:prstGeom>
          <a:noFill/>
        </p:spPr>
        <p:txBody>
          <a:bodyPr wrap="none" rtlCol="0">
            <a:spAutoFit/>
          </a:bodyPr>
          <a:lstStyle/>
          <a:p>
            <a:pPr algn="ctr"/>
            <a:r>
              <a:rPr lang="en-IN" sz="580" b="1" i="1" dirty="0">
                <a:solidFill>
                  <a:srgbClr val="01A7EC"/>
                </a:solidFill>
                <a:effectLst>
                  <a:glow rad="127000">
                    <a:schemeClr val="bg1"/>
                  </a:glow>
                </a:effectLst>
                <a:latin typeface="+mn-lt"/>
              </a:rPr>
              <a:t>TROPIC OF CAPRICORN</a:t>
            </a:r>
          </a:p>
        </p:txBody>
      </p:sp>
      <p:sp>
        <p:nvSpPr>
          <p:cNvPr id="10" name="TextBox 9"/>
          <p:cNvSpPr txBox="1"/>
          <p:nvPr/>
        </p:nvSpPr>
        <p:spPr>
          <a:xfrm>
            <a:off x="2335407" y="3179679"/>
            <a:ext cx="521297" cy="184666"/>
          </a:xfrm>
          <a:prstGeom prst="rect">
            <a:avLst/>
          </a:prstGeom>
          <a:noFill/>
        </p:spPr>
        <p:txBody>
          <a:bodyPr wrap="none" rtlCol="0">
            <a:spAutoFit/>
          </a:bodyPr>
          <a:lstStyle/>
          <a:p>
            <a:pPr algn="ctr"/>
            <a:r>
              <a:rPr lang="en-IN" sz="600" b="1" dirty="0">
                <a:solidFill>
                  <a:schemeClr val="tx1"/>
                </a:solidFill>
                <a:effectLst>
                  <a:glow rad="50800">
                    <a:schemeClr val="bg1"/>
                  </a:glow>
                </a:effectLst>
                <a:latin typeface="+mn-lt"/>
              </a:rPr>
              <a:t>CANADA</a:t>
            </a:r>
          </a:p>
        </p:txBody>
      </p:sp>
      <p:sp>
        <p:nvSpPr>
          <p:cNvPr id="11" name="TextBox 10"/>
          <p:cNvSpPr txBox="1"/>
          <p:nvPr/>
        </p:nvSpPr>
        <p:spPr>
          <a:xfrm>
            <a:off x="7103626" y="3593023"/>
            <a:ext cx="649839" cy="369736"/>
          </a:xfrm>
          <a:prstGeom prst="rect">
            <a:avLst/>
          </a:prstGeom>
          <a:noFill/>
        </p:spPr>
        <p:txBody>
          <a:bodyPr wrap="none" rtlCol="0">
            <a:spAutoFit/>
          </a:bodyPr>
          <a:lstStyle/>
          <a:p>
            <a:pPr algn="ctr"/>
            <a:r>
              <a:rPr lang="en-IN" sz="900" b="1" i="1" dirty="0">
                <a:solidFill>
                  <a:srgbClr val="4CC8F2"/>
                </a:solidFill>
              </a:rPr>
              <a:t>PACIFIC</a:t>
            </a:r>
          </a:p>
          <a:p>
            <a:pPr algn="ctr"/>
            <a:r>
              <a:rPr lang="en-IN" sz="900" b="1" i="1" dirty="0">
                <a:solidFill>
                  <a:srgbClr val="4CC8F2"/>
                </a:solidFill>
              </a:rPr>
              <a:t>OCEAN</a:t>
            </a:r>
          </a:p>
        </p:txBody>
      </p:sp>
      <p:sp>
        <p:nvSpPr>
          <p:cNvPr id="12" name="TextBox 11"/>
          <p:cNvSpPr txBox="1"/>
          <p:nvPr/>
        </p:nvSpPr>
        <p:spPr>
          <a:xfrm>
            <a:off x="7011325" y="3885211"/>
            <a:ext cx="933268" cy="181588"/>
          </a:xfrm>
          <a:prstGeom prst="rect">
            <a:avLst/>
          </a:prstGeom>
          <a:noFill/>
        </p:spPr>
        <p:txBody>
          <a:bodyPr wrap="none" rtlCol="0">
            <a:spAutoFit/>
          </a:bodyPr>
          <a:lstStyle/>
          <a:p>
            <a:pPr algn="ctr"/>
            <a:r>
              <a:rPr lang="en-IN" sz="580" b="1" i="1" dirty="0">
                <a:solidFill>
                  <a:srgbClr val="00A7EC"/>
                </a:solidFill>
                <a:latin typeface="+mn-lt"/>
              </a:rPr>
              <a:t>TROPIC </a:t>
            </a:r>
            <a:r>
              <a:rPr lang="en-IN" sz="580" b="1" i="1" dirty="0" smtClean="0">
                <a:solidFill>
                  <a:srgbClr val="00A7EC"/>
                </a:solidFill>
                <a:latin typeface="+mn-lt"/>
              </a:rPr>
              <a:t>OF CANCER</a:t>
            </a:r>
            <a:endParaRPr lang="en-IN" sz="580" b="1" i="1" dirty="0">
              <a:solidFill>
                <a:srgbClr val="00A7EC"/>
              </a:solidFill>
              <a:latin typeface="+mn-lt"/>
            </a:endParaRPr>
          </a:p>
        </p:txBody>
      </p:sp>
      <p:sp>
        <p:nvSpPr>
          <p:cNvPr id="13" name="TextBox 12"/>
          <p:cNvSpPr txBox="1"/>
          <p:nvPr/>
        </p:nvSpPr>
        <p:spPr>
          <a:xfrm>
            <a:off x="1355854" y="4670633"/>
            <a:ext cx="649839" cy="369736"/>
          </a:xfrm>
          <a:prstGeom prst="rect">
            <a:avLst/>
          </a:prstGeom>
          <a:noFill/>
        </p:spPr>
        <p:txBody>
          <a:bodyPr wrap="none" rtlCol="0">
            <a:spAutoFit/>
          </a:bodyPr>
          <a:lstStyle/>
          <a:p>
            <a:pPr algn="ctr"/>
            <a:r>
              <a:rPr lang="en-IN" sz="800" b="1" i="1" dirty="0">
                <a:solidFill>
                  <a:srgbClr val="4CC8F2"/>
                </a:solidFill>
              </a:rPr>
              <a:t>PACIFIC</a:t>
            </a:r>
          </a:p>
          <a:p>
            <a:pPr algn="ctr"/>
            <a:r>
              <a:rPr lang="en-IN" sz="800" b="1" i="1" dirty="0">
                <a:solidFill>
                  <a:srgbClr val="4CC8F2"/>
                </a:solidFill>
              </a:rPr>
              <a:t>OCEAN</a:t>
            </a:r>
          </a:p>
        </p:txBody>
      </p:sp>
      <p:sp>
        <p:nvSpPr>
          <p:cNvPr id="14" name="TextBox 13"/>
          <p:cNvSpPr txBox="1"/>
          <p:nvPr/>
        </p:nvSpPr>
        <p:spPr>
          <a:xfrm>
            <a:off x="6090118" y="5525851"/>
            <a:ext cx="646338" cy="201674"/>
          </a:xfrm>
          <a:prstGeom prst="rect">
            <a:avLst/>
          </a:prstGeom>
          <a:noFill/>
        </p:spPr>
        <p:txBody>
          <a:bodyPr wrap="none" rtlCol="0">
            <a:spAutoFit/>
          </a:bodyPr>
          <a:lstStyle/>
          <a:p>
            <a:r>
              <a:rPr lang="en-IN" sz="600" b="1" dirty="0">
                <a:solidFill>
                  <a:schemeClr val="tx1"/>
                </a:solidFill>
              </a:rPr>
              <a:t>3,000 Miles</a:t>
            </a:r>
          </a:p>
        </p:txBody>
      </p:sp>
      <p:sp>
        <p:nvSpPr>
          <p:cNvPr id="15" name="TextBox 14"/>
          <p:cNvSpPr txBox="1"/>
          <p:nvPr/>
        </p:nvSpPr>
        <p:spPr>
          <a:xfrm>
            <a:off x="5770284" y="5696883"/>
            <a:ext cx="872172" cy="201674"/>
          </a:xfrm>
          <a:prstGeom prst="rect">
            <a:avLst/>
          </a:prstGeom>
          <a:noFill/>
        </p:spPr>
        <p:txBody>
          <a:bodyPr wrap="none" rtlCol="0">
            <a:spAutoFit/>
          </a:bodyPr>
          <a:lstStyle/>
          <a:p>
            <a:r>
              <a:rPr lang="en-IN" sz="600" b="1" dirty="0">
                <a:solidFill>
                  <a:schemeClr val="tx1"/>
                </a:solidFill>
              </a:rPr>
              <a:t>3,000 </a:t>
            </a:r>
            <a:r>
              <a:rPr lang="en-IN" sz="600" b="1" dirty="0" err="1">
                <a:solidFill>
                  <a:schemeClr val="tx1"/>
                </a:solidFill>
              </a:rPr>
              <a:t>Kilometers</a:t>
            </a:r>
            <a:endParaRPr lang="en-IN" sz="600" b="1" dirty="0">
              <a:solidFill>
                <a:schemeClr val="tx1"/>
              </a:solidFill>
            </a:endParaRPr>
          </a:p>
        </p:txBody>
      </p:sp>
      <p:sp>
        <p:nvSpPr>
          <p:cNvPr id="16" name="TextBox 15"/>
          <p:cNvSpPr txBox="1"/>
          <p:nvPr/>
        </p:nvSpPr>
        <p:spPr>
          <a:xfrm>
            <a:off x="5663711" y="5525563"/>
            <a:ext cx="413503" cy="201674"/>
          </a:xfrm>
          <a:prstGeom prst="rect">
            <a:avLst/>
          </a:prstGeom>
          <a:noFill/>
        </p:spPr>
        <p:txBody>
          <a:bodyPr wrap="none" rtlCol="0">
            <a:spAutoFit/>
          </a:bodyPr>
          <a:lstStyle/>
          <a:p>
            <a:r>
              <a:rPr lang="en-IN" sz="600" b="1" dirty="0" smtClean="0">
                <a:solidFill>
                  <a:schemeClr val="tx1"/>
                </a:solidFill>
              </a:rPr>
              <a:t>1,500</a:t>
            </a:r>
            <a:endParaRPr lang="en-IN" sz="600" b="1" dirty="0">
              <a:solidFill>
                <a:schemeClr val="tx1"/>
              </a:solidFill>
            </a:endParaRPr>
          </a:p>
        </p:txBody>
      </p:sp>
      <p:sp>
        <p:nvSpPr>
          <p:cNvPr id="17" name="TextBox 16"/>
          <p:cNvSpPr txBox="1"/>
          <p:nvPr/>
        </p:nvSpPr>
        <p:spPr>
          <a:xfrm>
            <a:off x="5333993" y="5525563"/>
            <a:ext cx="248943" cy="201674"/>
          </a:xfrm>
          <a:prstGeom prst="rect">
            <a:avLst/>
          </a:prstGeom>
          <a:noFill/>
        </p:spPr>
        <p:txBody>
          <a:bodyPr wrap="none" rtlCol="0">
            <a:spAutoFit/>
          </a:bodyPr>
          <a:lstStyle/>
          <a:p>
            <a:r>
              <a:rPr lang="en-IN" sz="600" b="1" dirty="0" smtClean="0">
                <a:solidFill>
                  <a:schemeClr val="tx1"/>
                </a:solidFill>
              </a:rPr>
              <a:t>0</a:t>
            </a:r>
            <a:endParaRPr lang="en-IN" sz="600" b="1" dirty="0">
              <a:solidFill>
                <a:schemeClr val="tx1"/>
              </a:solidFill>
            </a:endParaRPr>
          </a:p>
        </p:txBody>
      </p:sp>
      <p:sp>
        <p:nvSpPr>
          <p:cNvPr id="18" name="TextBox 17"/>
          <p:cNvSpPr txBox="1"/>
          <p:nvPr/>
        </p:nvSpPr>
        <p:spPr>
          <a:xfrm>
            <a:off x="5515917" y="5696883"/>
            <a:ext cx="413503" cy="201674"/>
          </a:xfrm>
          <a:prstGeom prst="rect">
            <a:avLst/>
          </a:prstGeom>
          <a:noFill/>
        </p:spPr>
        <p:txBody>
          <a:bodyPr wrap="none" rtlCol="0">
            <a:spAutoFit/>
          </a:bodyPr>
          <a:lstStyle/>
          <a:p>
            <a:r>
              <a:rPr lang="en-IN" sz="600" b="1" dirty="0" smtClean="0">
                <a:solidFill>
                  <a:schemeClr val="tx1"/>
                </a:solidFill>
              </a:rPr>
              <a:t>1,500</a:t>
            </a:r>
            <a:endParaRPr lang="en-IN" sz="600" b="1" dirty="0">
              <a:solidFill>
                <a:schemeClr val="tx1"/>
              </a:solidFill>
            </a:endParaRPr>
          </a:p>
        </p:txBody>
      </p:sp>
      <p:sp>
        <p:nvSpPr>
          <p:cNvPr id="19" name="TextBox 18"/>
          <p:cNvSpPr txBox="1"/>
          <p:nvPr/>
        </p:nvSpPr>
        <p:spPr>
          <a:xfrm>
            <a:off x="5333745" y="5696883"/>
            <a:ext cx="248943" cy="201674"/>
          </a:xfrm>
          <a:prstGeom prst="rect">
            <a:avLst/>
          </a:prstGeom>
          <a:noFill/>
        </p:spPr>
        <p:txBody>
          <a:bodyPr wrap="none" rtlCol="0">
            <a:spAutoFit/>
          </a:bodyPr>
          <a:lstStyle/>
          <a:p>
            <a:r>
              <a:rPr lang="en-IN" sz="600" b="1" dirty="0" smtClean="0">
                <a:solidFill>
                  <a:schemeClr val="tx1"/>
                </a:solidFill>
              </a:rPr>
              <a:t>0</a:t>
            </a:r>
            <a:endParaRPr lang="en-IN" sz="600" b="1" dirty="0">
              <a:solidFill>
                <a:schemeClr val="tx1"/>
              </a:solidFill>
            </a:endParaRPr>
          </a:p>
        </p:txBody>
      </p:sp>
      <p:sp>
        <p:nvSpPr>
          <p:cNvPr id="20" name="TextBox 19"/>
          <p:cNvSpPr txBox="1"/>
          <p:nvPr/>
        </p:nvSpPr>
        <p:spPr>
          <a:xfrm>
            <a:off x="6305476" y="5881521"/>
            <a:ext cx="402999" cy="218481"/>
          </a:xfrm>
          <a:prstGeom prst="rect">
            <a:avLst/>
          </a:prstGeom>
          <a:noFill/>
        </p:spPr>
        <p:txBody>
          <a:bodyPr wrap="none" rtlCol="0">
            <a:spAutoFit/>
          </a:bodyPr>
          <a:lstStyle/>
          <a:p>
            <a:r>
              <a:rPr lang="en-IN" sz="660" b="1" i="1" dirty="0" smtClean="0">
                <a:solidFill>
                  <a:srgbClr val="00A7EC"/>
                </a:solidFill>
                <a:effectLst>
                  <a:glow rad="50800">
                    <a:schemeClr val="bg1"/>
                  </a:glow>
                </a:effectLst>
              </a:rPr>
              <a:t>120°</a:t>
            </a:r>
            <a:endParaRPr lang="en-IN" sz="660" b="1" i="1" dirty="0">
              <a:solidFill>
                <a:srgbClr val="00A7EC"/>
              </a:solidFill>
              <a:effectLst>
                <a:glow rad="50800">
                  <a:schemeClr val="bg1"/>
                </a:glow>
              </a:effectLst>
            </a:endParaRPr>
          </a:p>
        </p:txBody>
      </p:sp>
      <p:sp>
        <p:nvSpPr>
          <p:cNvPr id="21" name="TextBox 20"/>
          <p:cNvSpPr txBox="1"/>
          <p:nvPr/>
        </p:nvSpPr>
        <p:spPr>
          <a:xfrm>
            <a:off x="5960521" y="5881521"/>
            <a:ext cx="402999" cy="218481"/>
          </a:xfrm>
          <a:prstGeom prst="rect">
            <a:avLst/>
          </a:prstGeom>
          <a:noFill/>
        </p:spPr>
        <p:txBody>
          <a:bodyPr wrap="none" rtlCol="0">
            <a:spAutoFit/>
          </a:bodyPr>
          <a:lstStyle/>
          <a:p>
            <a:r>
              <a:rPr lang="en-IN" sz="660" b="1" i="1" dirty="0" smtClean="0">
                <a:solidFill>
                  <a:srgbClr val="00A7EC"/>
                </a:solidFill>
                <a:effectLst>
                  <a:glow rad="50800">
                    <a:schemeClr val="bg1"/>
                  </a:glow>
                </a:effectLst>
              </a:rPr>
              <a:t>100°</a:t>
            </a:r>
            <a:endParaRPr lang="en-IN" sz="660" b="1" i="1" dirty="0">
              <a:solidFill>
                <a:srgbClr val="00A7EC"/>
              </a:solidFill>
              <a:effectLst>
                <a:glow rad="50800">
                  <a:schemeClr val="bg1"/>
                </a:glow>
              </a:effectLst>
            </a:endParaRPr>
          </a:p>
        </p:txBody>
      </p:sp>
      <p:sp>
        <p:nvSpPr>
          <p:cNvPr id="22" name="TextBox 21"/>
          <p:cNvSpPr txBox="1"/>
          <p:nvPr/>
        </p:nvSpPr>
        <p:spPr>
          <a:xfrm>
            <a:off x="5667036" y="5881521"/>
            <a:ext cx="348728" cy="218481"/>
          </a:xfrm>
          <a:prstGeom prst="rect">
            <a:avLst/>
          </a:prstGeom>
          <a:noFill/>
        </p:spPr>
        <p:txBody>
          <a:bodyPr wrap="none" rtlCol="0">
            <a:spAutoFit/>
          </a:bodyPr>
          <a:lstStyle/>
          <a:p>
            <a:r>
              <a:rPr lang="en-IN" sz="660" b="1" i="1" dirty="0" smtClean="0">
                <a:solidFill>
                  <a:srgbClr val="00A7EC"/>
                </a:solidFill>
                <a:effectLst>
                  <a:glow rad="50800">
                    <a:schemeClr val="bg1"/>
                  </a:glow>
                </a:effectLst>
              </a:rPr>
              <a:t>80°</a:t>
            </a:r>
            <a:endParaRPr lang="en-IN" sz="660" b="1" i="1" dirty="0">
              <a:solidFill>
                <a:srgbClr val="00A7EC"/>
              </a:solidFill>
              <a:effectLst>
                <a:glow rad="50800">
                  <a:schemeClr val="bg1"/>
                </a:glow>
              </a:effectLst>
            </a:endParaRPr>
          </a:p>
        </p:txBody>
      </p:sp>
      <p:sp>
        <p:nvSpPr>
          <p:cNvPr id="23" name="TextBox 22"/>
          <p:cNvSpPr txBox="1"/>
          <p:nvPr/>
        </p:nvSpPr>
        <p:spPr>
          <a:xfrm>
            <a:off x="2930872" y="5881521"/>
            <a:ext cx="348728" cy="218481"/>
          </a:xfrm>
          <a:prstGeom prst="rect">
            <a:avLst/>
          </a:prstGeom>
          <a:noFill/>
        </p:spPr>
        <p:txBody>
          <a:bodyPr wrap="none" rtlCol="0">
            <a:spAutoFit/>
          </a:bodyPr>
          <a:lstStyle/>
          <a:p>
            <a:r>
              <a:rPr lang="en-IN" sz="660" b="1" i="1" dirty="0" smtClean="0">
                <a:solidFill>
                  <a:srgbClr val="00A7EC"/>
                </a:solidFill>
                <a:effectLst>
                  <a:glow rad="50800">
                    <a:schemeClr val="bg1"/>
                  </a:glow>
                </a:effectLst>
              </a:rPr>
              <a:t>80°</a:t>
            </a:r>
            <a:endParaRPr lang="en-IN" sz="660" b="1" i="1" dirty="0">
              <a:solidFill>
                <a:srgbClr val="00A7EC"/>
              </a:solidFill>
              <a:effectLst>
                <a:glow rad="50800">
                  <a:schemeClr val="bg1"/>
                </a:glow>
              </a:effectLst>
            </a:endParaRPr>
          </a:p>
        </p:txBody>
      </p:sp>
      <p:sp>
        <p:nvSpPr>
          <p:cNvPr id="24" name="TextBox 23"/>
          <p:cNvSpPr txBox="1"/>
          <p:nvPr/>
        </p:nvSpPr>
        <p:spPr>
          <a:xfrm>
            <a:off x="1509701" y="5885331"/>
            <a:ext cx="402999" cy="218481"/>
          </a:xfrm>
          <a:prstGeom prst="rect">
            <a:avLst/>
          </a:prstGeom>
          <a:noFill/>
        </p:spPr>
        <p:txBody>
          <a:bodyPr wrap="none" rtlCol="0">
            <a:spAutoFit/>
          </a:bodyPr>
          <a:lstStyle/>
          <a:p>
            <a:r>
              <a:rPr lang="en-IN" sz="660" b="1" i="1" dirty="0" smtClean="0">
                <a:solidFill>
                  <a:srgbClr val="00A7EC"/>
                </a:solidFill>
                <a:effectLst>
                  <a:glow rad="50800">
                    <a:schemeClr val="bg1"/>
                  </a:glow>
                </a:effectLst>
              </a:rPr>
              <a:t>160°</a:t>
            </a:r>
            <a:endParaRPr lang="en-IN" sz="660" b="1" i="1" dirty="0">
              <a:solidFill>
                <a:srgbClr val="00A7EC"/>
              </a:solidFill>
              <a:effectLst>
                <a:glow rad="50800">
                  <a:schemeClr val="bg1"/>
                </a:glow>
              </a:effectLst>
            </a:endParaRPr>
          </a:p>
        </p:txBody>
      </p:sp>
      <p:sp>
        <p:nvSpPr>
          <p:cNvPr id="25" name="TextBox 24"/>
          <p:cNvSpPr txBox="1"/>
          <p:nvPr/>
        </p:nvSpPr>
        <p:spPr>
          <a:xfrm>
            <a:off x="902780" y="4977247"/>
            <a:ext cx="348728" cy="218481"/>
          </a:xfrm>
          <a:prstGeom prst="rect">
            <a:avLst/>
          </a:prstGeom>
          <a:noFill/>
        </p:spPr>
        <p:txBody>
          <a:bodyPr wrap="none" rtlCol="0">
            <a:spAutoFit/>
          </a:bodyPr>
          <a:lstStyle/>
          <a:p>
            <a:r>
              <a:rPr lang="en-IN" sz="660" b="1" i="1" dirty="0" smtClean="0">
                <a:solidFill>
                  <a:srgbClr val="00A7EC"/>
                </a:solidFill>
                <a:effectLst>
                  <a:glow rad="50800">
                    <a:schemeClr val="bg1"/>
                  </a:glow>
                </a:effectLst>
              </a:rPr>
              <a:t>20°</a:t>
            </a:r>
            <a:endParaRPr lang="en-IN" sz="660" b="1" i="1" dirty="0">
              <a:solidFill>
                <a:srgbClr val="00A7EC"/>
              </a:solidFill>
              <a:effectLst>
                <a:glow rad="50800">
                  <a:schemeClr val="bg1"/>
                </a:glow>
              </a:effectLst>
            </a:endParaRPr>
          </a:p>
        </p:txBody>
      </p:sp>
      <p:sp>
        <p:nvSpPr>
          <p:cNvPr id="26" name="TextBox 25"/>
          <p:cNvSpPr txBox="1"/>
          <p:nvPr/>
        </p:nvSpPr>
        <p:spPr>
          <a:xfrm>
            <a:off x="879495" y="4490914"/>
            <a:ext cx="294459" cy="218481"/>
          </a:xfrm>
          <a:prstGeom prst="rect">
            <a:avLst/>
          </a:prstGeom>
          <a:noFill/>
        </p:spPr>
        <p:txBody>
          <a:bodyPr wrap="none" rtlCol="0">
            <a:spAutoFit/>
          </a:bodyPr>
          <a:lstStyle/>
          <a:p>
            <a:r>
              <a:rPr lang="en-IN" sz="660" b="1" i="1" dirty="0" smtClean="0">
                <a:solidFill>
                  <a:srgbClr val="00A7EC"/>
                </a:solidFill>
                <a:effectLst>
                  <a:glow rad="50800">
                    <a:schemeClr val="bg1"/>
                  </a:glow>
                </a:effectLst>
              </a:rPr>
              <a:t>0°</a:t>
            </a:r>
            <a:endParaRPr lang="en-IN" sz="660" b="1" i="1" dirty="0">
              <a:solidFill>
                <a:srgbClr val="00A7EC"/>
              </a:solidFill>
              <a:effectLst>
                <a:glow rad="50800">
                  <a:schemeClr val="bg1"/>
                </a:glow>
              </a:effectLst>
            </a:endParaRPr>
          </a:p>
        </p:txBody>
      </p:sp>
      <p:sp>
        <p:nvSpPr>
          <p:cNvPr id="27" name="TextBox 26"/>
          <p:cNvSpPr txBox="1"/>
          <p:nvPr/>
        </p:nvSpPr>
        <p:spPr>
          <a:xfrm>
            <a:off x="901891" y="4010850"/>
            <a:ext cx="348728" cy="218481"/>
          </a:xfrm>
          <a:prstGeom prst="rect">
            <a:avLst/>
          </a:prstGeom>
          <a:noFill/>
        </p:spPr>
        <p:txBody>
          <a:bodyPr wrap="none" rtlCol="0">
            <a:spAutoFit/>
          </a:bodyPr>
          <a:lstStyle/>
          <a:p>
            <a:r>
              <a:rPr lang="en-IN" sz="660" b="1" i="1" dirty="0" smtClean="0">
                <a:solidFill>
                  <a:srgbClr val="00A7EC"/>
                </a:solidFill>
                <a:effectLst>
                  <a:glow rad="50800">
                    <a:schemeClr val="bg1"/>
                  </a:glow>
                </a:effectLst>
              </a:rPr>
              <a:t>20°</a:t>
            </a:r>
            <a:endParaRPr lang="en-IN" sz="660" b="1" i="1" dirty="0">
              <a:solidFill>
                <a:srgbClr val="00A7EC"/>
              </a:solidFill>
              <a:effectLst>
                <a:glow rad="50800">
                  <a:schemeClr val="bg1"/>
                </a:glow>
              </a:effectLst>
            </a:endParaRPr>
          </a:p>
        </p:txBody>
      </p:sp>
      <p:sp>
        <p:nvSpPr>
          <p:cNvPr id="28" name="TextBox 27"/>
          <p:cNvSpPr txBox="1"/>
          <p:nvPr/>
        </p:nvSpPr>
        <p:spPr>
          <a:xfrm>
            <a:off x="1084501" y="3516864"/>
            <a:ext cx="348728" cy="218481"/>
          </a:xfrm>
          <a:prstGeom prst="rect">
            <a:avLst/>
          </a:prstGeom>
          <a:noFill/>
        </p:spPr>
        <p:txBody>
          <a:bodyPr wrap="none" rtlCol="0">
            <a:spAutoFit/>
          </a:bodyPr>
          <a:lstStyle/>
          <a:p>
            <a:r>
              <a:rPr lang="en-IN" sz="660" b="1" i="1" dirty="0" smtClean="0">
                <a:solidFill>
                  <a:srgbClr val="00A7EC"/>
                </a:solidFill>
                <a:effectLst>
                  <a:glow rad="50800">
                    <a:schemeClr val="bg1"/>
                  </a:glow>
                </a:effectLst>
              </a:rPr>
              <a:t>40°</a:t>
            </a:r>
            <a:endParaRPr lang="en-IN" sz="660" b="1" i="1" dirty="0">
              <a:solidFill>
                <a:srgbClr val="00A7EC"/>
              </a:solidFill>
              <a:effectLst>
                <a:glow rad="50800">
                  <a:schemeClr val="bg1"/>
                </a:glow>
              </a:effectLst>
            </a:endParaRPr>
          </a:p>
        </p:txBody>
      </p:sp>
      <p:sp>
        <p:nvSpPr>
          <p:cNvPr id="29" name="TextBox 28"/>
          <p:cNvSpPr txBox="1"/>
          <p:nvPr/>
        </p:nvSpPr>
        <p:spPr>
          <a:xfrm>
            <a:off x="1995992" y="2568986"/>
            <a:ext cx="348728" cy="218481"/>
          </a:xfrm>
          <a:prstGeom prst="rect">
            <a:avLst/>
          </a:prstGeom>
          <a:noFill/>
        </p:spPr>
        <p:txBody>
          <a:bodyPr wrap="none" rtlCol="0">
            <a:spAutoFit/>
          </a:bodyPr>
          <a:lstStyle/>
          <a:p>
            <a:r>
              <a:rPr lang="en-IN" sz="660" b="1" i="1" dirty="0" smtClean="0">
                <a:solidFill>
                  <a:srgbClr val="00A7EC"/>
                </a:solidFill>
                <a:effectLst>
                  <a:glow rad="50800">
                    <a:schemeClr val="bg1"/>
                  </a:glow>
                </a:effectLst>
              </a:rPr>
              <a:t>80°</a:t>
            </a:r>
            <a:endParaRPr lang="en-IN" sz="660" b="1" i="1" dirty="0">
              <a:solidFill>
                <a:srgbClr val="00A7EC"/>
              </a:solidFill>
              <a:effectLst>
                <a:glow rad="50800">
                  <a:schemeClr val="bg1"/>
                </a:glow>
              </a:effectLst>
            </a:endParaRPr>
          </a:p>
        </p:txBody>
      </p:sp>
      <p:sp>
        <p:nvSpPr>
          <p:cNvPr id="30" name="TextBox 29"/>
          <p:cNvSpPr txBox="1"/>
          <p:nvPr/>
        </p:nvSpPr>
        <p:spPr>
          <a:xfrm>
            <a:off x="2431967" y="2432374"/>
            <a:ext cx="402999" cy="218481"/>
          </a:xfrm>
          <a:prstGeom prst="rect">
            <a:avLst/>
          </a:prstGeom>
          <a:noFill/>
        </p:spPr>
        <p:txBody>
          <a:bodyPr wrap="none" rtlCol="0">
            <a:spAutoFit/>
          </a:bodyPr>
          <a:lstStyle/>
          <a:p>
            <a:r>
              <a:rPr lang="en-IN" sz="660" b="1" i="1" dirty="0" smtClean="0">
                <a:solidFill>
                  <a:srgbClr val="00A7EC"/>
                </a:solidFill>
                <a:effectLst>
                  <a:glow rad="50800">
                    <a:schemeClr val="bg1"/>
                  </a:glow>
                </a:effectLst>
              </a:rPr>
              <a:t>160°</a:t>
            </a:r>
            <a:endParaRPr lang="en-IN" sz="660" b="1" i="1" dirty="0">
              <a:solidFill>
                <a:srgbClr val="00A7EC"/>
              </a:solidFill>
              <a:effectLst>
                <a:glow rad="50800">
                  <a:schemeClr val="bg1"/>
                </a:glow>
              </a:effectLst>
            </a:endParaRPr>
          </a:p>
        </p:txBody>
      </p:sp>
      <p:sp>
        <p:nvSpPr>
          <p:cNvPr id="31" name="TextBox 30"/>
          <p:cNvSpPr txBox="1"/>
          <p:nvPr/>
        </p:nvSpPr>
        <p:spPr>
          <a:xfrm>
            <a:off x="2679250" y="2432374"/>
            <a:ext cx="402999" cy="218481"/>
          </a:xfrm>
          <a:prstGeom prst="rect">
            <a:avLst/>
          </a:prstGeom>
          <a:noFill/>
        </p:spPr>
        <p:txBody>
          <a:bodyPr wrap="none" rtlCol="0">
            <a:spAutoFit/>
          </a:bodyPr>
          <a:lstStyle/>
          <a:p>
            <a:r>
              <a:rPr lang="en-IN" sz="660" b="1" i="1" dirty="0" smtClean="0">
                <a:solidFill>
                  <a:srgbClr val="00A7EC"/>
                </a:solidFill>
                <a:effectLst>
                  <a:glow rad="50800">
                    <a:schemeClr val="bg1"/>
                  </a:glow>
                </a:effectLst>
              </a:rPr>
              <a:t>140°</a:t>
            </a:r>
            <a:endParaRPr lang="en-IN" sz="660" b="1" i="1" dirty="0">
              <a:solidFill>
                <a:srgbClr val="00A7EC"/>
              </a:solidFill>
              <a:effectLst>
                <a:glow rad="50800">
                  <a:schemeClr val="bg1"/>
                </a:glow>
              </a:effectLst>
            </a:endParaRPr>
          </a:p>
        </p:txBody>
      </p:sp>
      <p:sp>
        <p:nvSpPr>
          <p:cNvPr id="32" name="TextBox 31"/>
          <p:cNvSpPr txBox="1"/>
          <p:nvPr/>
        </p:nvSpPr>
        <p:spPr>
          <a:xfrm>
            <a:off x="2889584" y="2432374"/>
            <a:ext cx="402999" cy="218481"/>
          </a:xfrm>
          <a:prstGeom prst="rect">
            <a:avLst/>
          </a:prstGeom>
          <a:noFill/>
        </p:spPr>
        <p:txBody>
          <a:bodyPr wrap="none" rtlCol="0">
            <a:spAutoFit/>
          </a:bodyPr>
          <a:lstStyle/>
          <a:p>
            <a:r>
              <a:rPr lang="en-IN" sz="660" b="1" i="1" dirty="0" smtClean="0">
                <a:solidFill>
                  <a:srgbClr val="00A7EC"/>
                </a:solidFill>
                <a:effectLst>
                  <a:glow rad="50800">
                    <a:schemeClr val="bg1"/>
                  </a:glow>
                </a:effectLst>
              </a:rPr>
              <a:t>120°</a:t>
            </a:r>
            <a:endParaRPr lang="en-IN" sz="660" b="1" i="1" dirty="0">
              <a:solidFill>
                <a:srgbClr val="00A7EC"/>
              </a:solidFill>
              <a:effectLst>
                <a:glow rad="50800">
                  <a:schemeClr val="bg1"/>
                </a:glow>
              </a:effectLst>
            </a:endParaRPr>
          </a:p>
        </p:txBody>
      </p:sp>
      <p:sp>
        <p:nvSpPr>
          <p:cNvPr id="33" name="TextBox 32"/>
          <p:cNvSpPr txBox="1"/>
          <p:nvPr/>
        </p:nvSpPr>
        <p:spPr>
          <a:xfrm>
            <a:off x="3133332" y="2432374"/>
            <a:ext cx="402999" cy="218481"/>
          </a:xfrm>
          <a:prstGeom prst="rect">
            <a:avLst/>
          </a:prstGeom>
          <a:noFill/>
        </p:spPr>
        <p:txBody>
          <a:bodyPr wrap="none" rtlCol="0">
            <a:spAutoFit/>
          </a:bodyPr>
          <a:lstStyle/>
          <a:p>
            <a:r>
              <a:rPr lang="en-IN" sz="660" b="1" i="1" dirty="0" smtClean="0">
                <a:solidFill>
                  <a:srgbClr val="00A7EC"/>
                </a:solidFill>
                <a:effectLst>
                  <a:glow rad="50800">
                    <a:schemeClr val="bg1"/>
                  </a:glow>
                </a:effectLst>
              </a:rPr>
              <a:t>100°</a:t>
            </a:r>
            <a:endParaRPr lang="en-IN" sz="660" b="1" i="1" dirty="0">
              <a:solidFill>
                <a:srgbClr val="00A7EC"/>
              </a:solidFill>
              <a:effectLst>
                <a:glow rad="50800">
                  <a:schemeClr val="bg1"/>
                </a:glow>
              </a:effectLst>
            </a:endParaRPr>
          </a:p>
        </p:txBody>
      </p:sp>
      <p:sp>
        <p:nvSpPr>
          <p:cNvPr id="34" name="TextBox 33"/>
          <p:cNvSpPr txBox="1"/>
          <p:nvPr/>
        </p:nvSpPr>
        <p:spPr>
          <a:xfrm>
            <a:off x="3406776" y="2432372"/>
            <a:ext cx="348728" cy="218481"/>
          </a:xfrm>
          <a:prstGeom prst="rect">
            <a:avLst/>
          </a:prstGeom>
          <a:noFill/>
        </p:spPr>
        <p:txBody>
          <a:bodyPr wrap="none" rtlCol="0">
            <a:spAutoFit/>
          </a:bodyPr>
          <a:lstStyle/>
          <a:p>
            <a:r>
              <a:rPr lang="en-IN" sz="660" b="1" i="1" dirty="0" smtClean="0">
                <a:solidFill>
                  <a:srgbClr val="00A7EC"/>
                </a:solidFill>
                <a:effectLst>
                  <a:glow rad="50800">
                    <a:schemeClr val="bg1"/>
                  </a:glow>
                </a:effectLst>
              </a:rPr>
              <a:t>80°</a:t>
            </a:r>
            <a:endParaRPr lang="en-IN" sz="660" b="1" i="1" dirty="0">
              <a:solidFill>
                <a:srgbClr val="00A7EC"/>
              </a:solidFill>
              <a:effectLst>
                <a:glow rad="50800">
                  <a:schemeClr val="bg1"/>
                </a:glow>
              </a:effectLst>
            </a:endParaRPr>
          </a:p>
        </p:txBody>
      </p:sp>
      <p:sp>
        <p:nvSpPr>
          <p:cNvPr id="35" name="TextBox 34"/>
          <p:cNvSpPr txBox="1"/>
          <p:nvPr/>
        </p:nvSpPr>
        <p:spPr>
          <a:xfrm>
            <a:off x="3649511" y="2432374"/>
            <a:ext cx="348728" cy="218481"/>
          </a:xfrm>
          <a:prstGeom prst="rect">
            <a:avLst/>
          </a:prstGeom>
          <a:noFill/>
        </p:spPr>
        <p:txBody>
          <a:bodyPr wrap="none" rtlCol="0">
            <a:spAutoFit/>
          </a:bodyPr>
          <a:lstStyle/>
          <a:p>
            <a:r>
              <a:rPr lang="en-IN" sz="660" b="1" i="1" dirty="0" smtClean="0">
                <a:solidFill>
                  <a:srgbClr val="00A7EC"/>
                </a:solidFill>
                <a:effectLst>
                  <a:glow rad="50800">
                    <a:schemeClr val="bg1"/>
                  </a:glow>
                </a:effectLst>
              </a:rPr>
              <a:t>60°</a:t>
            </a:r>
            <a:endParaRPr lang="en-IN" sz="660" b="1" i="1" dirty="0">
              <a:solidFill>
                <a:srgbClr val="00A7EC"/>
              </a:solidFill>
              <a:effectLst>
                <a:glow rad="50800">
                  <a:schemeClr val="bg1"/>
                </a:glow>
              </a:effectLst>
            </a:endParaRPr>
          </a:p>
        </p:txBody>
      </p:sp>
      <p:sp>
        <p:nvSpPr>
          <p:cNvPr id="36" name="TextBox 35"/>
          <p:cNvSpPr txBox="1"/>
          <p:nvPr/>
        </p:nvSpPr>
        <p:spPr>
          <a:xfrm>
            <a:off x="3872349" y="2432374"/>
            <a:ext cx="348728" cy="218481"/>
          </a:xfrm>
          <a:prstGeom prst="rect">
            <a:avLst/>
          </a:prstGeom>
          <a:noFill/>
        </p:spPr>
        <p:txBody>
          <a:bodyPr wrap="none" rtlCol="0">
            <a:spAutoFit/>
          </a:bodyPr>
          <a:lstStyle/>
          <a:p>
            <a:r>
              <a:rPr lang="en-IN" sz="660" b="1" i="1" dirty="0" smtClean="0">
                <a:solidFill>
                  <a:srgbClr val="00A7EC"/>
                </a:solidFill>
                <a:effectLst>
                  <a:glow rad="50800">
                    <a:schemeClr val="bg1"/>
                  </a:glow>
                </a:effectLst>
              </a:rPr>
              <a:t>40°</a:t>
            </a:r>
            <a:endParaRPr lang="en-IN" sz="660" b="1" i="1" dirty="0">
              <a:solidFill>
                <a:srgbClr val="00A7EC"/>
              </a:solidFill>
              <a:effectLst>
                <a:glow rad="50800">
                  <a:schemeClr val="bg1"/>
                </a:glow>
              </a:effectLst>
            </a:endParaRPr>
          </a:p>
        </p:txBody>
      </p:sp>
      <p:sp>
        <p:nvSpPr>
          <p:cNvPr id="37" name="TextBox 36"/>
          <p:cNvSpPr txBox="1"/>
          <p:nvPr/>
        </p:nvSpPr>
        <p:spPr>
          <a:xfrm>
            <a:off x="4352776" y="2432776"/>
            <a:ext cx="294459" cy="218481"/>
          </a:xfrm>
          <a:prstGeom prst="rect">
            <a:avLst/>
          </a:prstGeom>
          <a:noFill/>
        </p:spPr>
        <p:txBody>
          <a:bodyPr wrap="none" rtlCol="0">
            <a:spAutoFit/>
          </a:bodyPr>
          <a:lstStyle/>
          <a:p>
            <a:r>
              <a:rPr lang="en-IN" sz="660" b="1" i="1" dirty="0" smtClean="0">
                <a:solidFill>
                  <a:srgbClr val="00A7EC"/>
                </a:solidFill>
                <a:effectLst>
                  <a:glow rad="50800">
                    <a:schemeClr val="bg1"/>
                  </a:glow>
                </a:effectLst>
              </a:rPr>
              <a:t>0°</a:t>
            </a:r>
            <a:endParaRPr lang="en-IN" sz="660" b="1" i="1" dirty="0">
              <a:solidFill>
                <a:srgbClr val="00A7EC"/>
              </a:solidFill>
              <a:effectLst>
                <a:glow rad="50800">
                  <a:schemeClr val="bg1"/>
                </a:glow>
              </a:effectLst>
            </a:endParaRPr>
          </a:p>
        </p:txBody>
      </p:sp>
      <p:sp>
        <p:nvSpPr>
          <p:cNvPr id="38" name="TextBox 37"/>
          <p:cNvSpPr txBox="1"/>
          <p:nvPr/>
        </p:nvSpPr>
        <p:spPr>
          <a:xfrm>
            <a:off x="4549271" y="2432776"/>
            <a:ext cx="348728" cy="218481"/>
          </a:xfrm>
          <a:prstGeom prst="rect">
            <a:avLst/>
          </a:prstGeom>
          <a:noFill/>
        </p:spPr>
        <p:txBody>
          <a:bodyPr wrap="none" rtlCol="0">
            <a:spAutoFit/>
          </a:bodyPr>
          <a:lstStyle/>
          <a:p>
            <a:r>
              <a:rPr lang="en-IN" sz="660" b="1" i="1" dirty="0" smtClean="0">
                <a:solidFill>
                  <a:srgbClr val="00A7EC"/>
                </a:solidFill>
                <a:effectLst>
                  <a:glow rad="50800">
                    <a:schemeClr val="bg1"/>
                  </a:glow>
                </a:effectLst>
              </a:rPr>
              <a:t>20°</a:t>
            </a:r>
            <a:endParaRPr lang="en-IN" sz="660" b="1" i="1" dirty="0">
              <a:solidFill>
                <a:srgbClr val="00A7EC"/>
              </a:solidFill>
              <a:effectLst>
                <a:glow rad="50800">
                  <a:schemeClr val="bg1"/>
                </a:glow>
              </a:effectLst>
            </a:endParaRPr>
          </a:p>
        </p:txBody>
      </p:sp>
      <p:sp>
        <p:nvSpPr>
          <p:cNvPr id="39" name="TextBox 38"/>
          <p:cNvSpPr txBox="1"/>
          <p:nvPr/>
        </p:nvSpPr>
        <p:spPr>
          <a:xfrm>
            <a:off x="4782885" y="2433512"/>
            <a:ext cx="348728" cy="218481"/>
          </a:xfrm>
          <a:prstGeom prst="rect">
            <a:avLst/>
          </a:prstGeom>
          <a:noFill/>
        </p:spPr>
        <p:txBody>
          <a:bodyPr wrap="none" rtlCol="0">
            <a:spAutoFit/>
          </a:bodyPr>
          <a:lstStyle/>
          <a:p>
            <a:r>
              <a:rPr lang="en-IN" sz="660" b="1" i="1" dirty="0" smtClean="0">
                <a:solidFill>
                  <a:srgbClr val="00A7EC"/>
                </a:solidFill>
                <a:effectLst>
                  <a:glow rad="50800">
                    <a:schemeClr val="bg1"/>
                  </a:glow>
                </a:effectLst>
              </a:rPr>
              <a:t>40°</a:t>
            </a:r>
            <a:endParaRPr lang="en-IN" sz="660" b="1" i="1" dirty="0">
              <a:solidFill>
                <a:srgbClr val="00A7EC"/>
              </a:solidFill>
              <a:effectLst>
                <a:glow rad="50800">
                  <a:schemeClr val="bg1"/>
                </a:glow>
              </a:effectLst>
            </a:endParaRPr>
          </a:p>
        </p:txBody>
      </p:sp>
      <p:sp>
        <p:nvSpPr>
          <p:cNvPr id="40" name="TextBox 39"/>
          <p:cNvSpPr txBox="1"/>
          <p:nvPr/>
        </p:nvSpPr>
        <p:spPr>
          <a:xfrm>
            <a:off x="5001873" y="2426417"/>
            <a:ext cx="348728" cy="218481"/>
          </a:xfrm>
          <a:prstGeom prst="rect">
            <a:avLst/>
          </a:prstGeom>
          <a:noFill/>
        </p:spPr>
        <p:txBody>
          <a:bodyPr wrap="none" rtlCol="0">
            <a:spAutoFit/>
          </a:bodyPr>
          <a:lstStyle/>
          <a:p>
            <a:r>
              <a:rPr lang="en-IN" sz="660" b="1" i="1" dirty="0" smtClean="0">
                <a:solidFill>
                  <a:srgbClr val="00A7EC"/>
                </a:solidFill>
                <a:effectLst>
                  <a:glow rad="50800">
                    <a:schemeClr val="bg1"/>
                  </a:glow>
                </a:effectLst>
              </a:rPr>
              <a:t>60°</a:t>
            </a:r>
            <a:endParaRPr lang="en-IN" sz="660" b="1" i="1" dirty="0">
              <a:solidFill>
                <a:srgbClr val="00A7EC"/>
              </a:solidFill>
              <a:effectLst>
                <a:glow rad="50800">
                  <a:schemeClr val="bg1"/>
                </a:glow>
              </a:effectLst>
            </a:endParaRPr>
          </a:p>
        </p:txBody>
      </p:sp>
      <p:sp>
        <p:nvSpPr>
          <p:cNvPr id="41" name="TextBox 40"/>
          <p:cNvSpPr txBox="1"/>
          <p:nvPr/>
        </p:nvSpPr>
        <p:spPr>
          <a:xfrm>
            <a:off x="5242683" y="2438190"/>
            <a:ext cx="348728" cy="218481"/>
          </a:xfrm>
          <a:prstGeom prst="rect">
            <a:avLst/>
          </a:prstGeom>
          <a:noFill/>
        </p:spPr>
        <p:txBody>
          <a:bodyPr wrap="none" rtlCol="0">
            <a:spAutoFit/>
          </a:bodyPr>
          <a:lstStyle/>
          <a:p>
            <a:r>
              <a:rPr lang="en-IN" sz="660" b="1" i="1" dirty="0" smtClean="0">
                <a:solidFill>
                  <a:srgbClr val="00A7EC"/>
                </a:solidFill>
                <a:effectLst>
                  <a:glow rad="50800">
                    <a:schemeClr val="bg1"/>
                  </a:glow>
                </a:effectLst>
              </a:rPr>
              <a:t>80°</a:t>
            </a:r>
            <a:endParaRPr lang="en-IN" sz="660" b="1" i="1" dirty="0">
              <a:solidFill>
                <a:srgbClr val="00A7EC"/>
              </a:solidFill>
              <a:effectLst>
                <a:glow rad="50800">
                  <a:schemeClr val="bg1"/>
                </a:glow>
              </a:effectLst>
            </a:endParaRPr>
          </a:p>
        </p:txBody>
      </p:sp>
      <p:sp>
        <p:nvSpPr>
          <p:cNvPr id="42" name="TextBox 41"/>
          <p:cNvSpPr txBox="1"/>
          <p:nvPr/>
        </p:nvSpPr>
        <p:spPr>
          <a:xfrm>
            <a:off x="5451836" y="2432369"/>
            <a:ext cx="402999" cy="218481"/>
          </a:xfrm>
          <a:prstGeom prst="rect">
            <a:avLst/>
          </a:prstGeom>
          <a:noFill/>
        </p:spPr>
        <p:txBody>
          <a:bodyPr wrap="none" rtlCol="0">
            <a:spAutoFit/>
          </a:bodyPr>
          <a:lstStyle/>
          <a:p>
            <a:r>
              <a:rPr lang="en-IN" sz="660" b="1" i="1" dirty="0" smtClean="0">
                <a:solidFill>
                  <a:srgbClr val="00A7EC"/>
                </a:solidFill>
                <a:effectLst>
                  <a:glow rad="50800">
                    <a:schemeClr val="bg1"/>
                  </a:glow>
                </a:effectLst>
              </a:rPr>
              <a:t>100°</a:t>
            </a:r>
            <a:endParaRPr lang="en-IN" sz="660" b="1" i="1" dirty="0">
              <a:solidFill>
                <a:srgbClr val="00A7EC"/>
              </a:solidFill>
              <a:effectLst>
                <a:glow rad="50800">
                  <a:schemeClr val="bg1"/>
                </a:glow>
              </a:effectLst>
            </a:endParaRPr>
          </a:p>
        </p:txBody>
      </p:sp>
      <p:sp>
        <p:nvSpPr>
          <p:cNvPr id="43" name="TextBox 42"/>
          <p:cNvSpPr txBox="1"/>
          <p:nvPr/>
        </p:nvSpPr>
        <p:spPr>
          <a:xfrm>
            <a:off x="5689098" y="2430480"/>
            <a:ext cx="402999" cy="218481"/>
          </a:xfrm>
          <a:prstGeom prst="rect">
            <a:avLst/>
          </a:prstGeom>
          <a:noFill/>
        </p:spPr>
        <p:txBody>
          <a:bodyPr wrap="none" rtlCol="0">
            <a:spAutoFit/>
          </a:bodyPr>
          <a:lstStyle/>
          <a:p>
            <a:r>
              <a:rPr lang="en-IN" sz="660" b="1" i="1" dirty="0" smtClean="0">
                <a:solidFill>
                  <a:srgbClr val="00A7EC"/>
                </a:solidFill>
                <a:effectLst>
                  <a:glow rad="50800">
                    <a:schemeClr val="bg1"/>
                  </a:glow>
                </a:effectLst>
              </a:rPr>
              <a:t>120°</a:t>
            </a:r>
            <a:endParaRPr lang="en-IN" sz="660" b="1" i="1" dirty="0">
              <a:solidFill>
                <a:srgbClr val="00A7EC"/>
              </a:solidFill>
              <a:effectLst>
                <a:glow rad="50800">
                  <a:schemeClr val="bg1"/>
                </a:glow>
              </a:effectLst>
            </a:endParaRPr>
          </a:p>
        </p:txBody>
      </p:sp>
      <p:sp>
        <p:nvSpPr>
          <p:cNvPr id="44" name="TextBox 43"/>
          <p:cNvSpPr txBox="1"/>
          <p:nvPr/>
        </p:nvSpPr>
        <p:spPr>
          <a:xfrm>
            <a:off x="6394169" y="2424832"/>
            <a:ext cx="402999" cy="218481"/>
          </a:xfrm>
          <a:prstGeom prst="rect">
            <a:avLst/>
          </a:prstGeom>
          <a:noFill/>
        </p:spPr>
        <p:txBody>
          <a:bodyPr wrap="none" rtlCol="0">
            <a:spAutoFit/>
          </a:bodyPr>
          <a:lstStyle/>
          <a:p>
            <a:r>
              <a:rPr lang="en-IN" sz="660" b="1" i="1" dirty="0" smtClean="0">
                <a:solidFill>
                  <a:srgbClr val="00A7EC"/>
                </a:solidFill>
                <a:effectLst>
                  <a:glow rad="50800">
                    <a:schemeClr val="bg1"/>
                  </a:glow>
                </a:effectLst>
              </a:rPr>
              <a:t>180°</a:t>
            </a:r>
            <a:endParaRPr lang="en-IN" sz="660" b="1" i="1" dirty="0">
              <a:solidFill>
                <a:srgbClr val="00A7EC"/>
              </a:solidFill>
              <a:effectLst>
                <a:glow rad="50800">
                  <a:schemeClr val="bg1"/>
                </a:glow>
              </a:effectLst>
            </a:endParaRPr>
          </a:p>
        </p:txBody>
      </p:sp>
      <p:sp>
        <p:nvSpPr>
          <p:cNvPr id="45" name="TextBox 44"/>
          <p:cNvSpPr txBox="1"/>
          <p:nvPr/>
        </p:nvSpPr>
        <p:spPr>
          <a:xfrm>
            <a:off x="6854915" y="2571148"/>
            <a:ext cx="348728" cy="218481"/>
          </a:xfrm>
          <a:prstGeom prst="rect">
            <a:avLst/>
          </a:prstGeom>
          <a:noFill/>
        </p:spPr>
        <p:txBody>
          <a:bodyPr wrap="none" rtlCol="0">
            <a:spAutoFit/>
          </a:bodyPr>
          <a:lstStyle/>
          <a:p>
            <a:r>
              <a:rPr lang="en-IN" sz="660" b="1" i="1" dirty="0" smtClean="0">
                <a:solidFill>
                  <a:srgbClr val="00A7EC"/>
                </a:solidFill>
                <a:effectLst>
                  <a:glow rad="50800">
                    <a:schemeClr val="bg1"/>
                  </a:glow>
                </a:effectLst>
              </a:rPr>
              <a:t>80°</a:t>
            </a:r>
            <a:endParaRPr lang="en-IN" sz="660" b="1" i="1" dirty="0">
              <a:solidFill>
                <a:srgbClr val="00A7EC"/>
              </a:solidFill>
              <a:effectLst>
                <a:glow rad="50800">
                  <a:schemeClr val="bg1"/>
                </a:glow>
              </a:effectLst>
            </a:endParaRPr>
          </a:p>
        </p:txBody>
      </p:sp>
      <p:sp>
        <p:nvSpPr>
          <p:cNvPr id="46" name="TextBox 45"/>
          <p:cNvSpPr txBox="1"/>
          <p:nvPr/>
        </p:nvSpPr>
        <p:spPr>
          <a:xfrm>
            <a:off x="7515039" y="3041550"/>
            <a:ext cx="348728" cy="218481"/>
          </a:xfrm>
          <a:prstGeom prst="rect">
            <a:avLst/>
          </a:prstGeom>
          <a:noFill/>
        </p:spPr>
        <p:txBody>
          <a:bodyPr wrap="none" rtlCol="0">
            <a:spAutoFit/>
          </a:bodyPr>
          <a:lstStyle/>
          <a:p>
            <a:r>
              <a:rPr lang="en-IN" sz="660" b="1" i="1" dirty="0" smtClean="0">
                <a:solidFill>
                  <a:srgbClr val="00A7EC"/>
                </a:solidFill>
                <a:effectLst>
                  <a:glow rad="50800">
                    <a:schemeClr val="bg1"/>
                  </a:glow>
                </a:effectLst>
              </a:rPr>
              <a:t>60°</a:t>
            </a:r>
            <a:endParaRPr lang="en-IN" sz="660" b="1" i="1" dirty="0">
              <a:solidFill>
                <a:srgbClr val="00A7EC"/>
              </a:solidFill>
              <a:effectLst>
                <a:glow rad="50800">
                  <a:schemeClr val="bg1"/>
                </a:glow>
              </a:effectLst>
            </a:endParaRPr>
          </a:p>
        </p:txBody>
      </p:sp>
      <p:sp>
        <p:nvSpPr>
          <p:cNvPr id="47" name="TextBox 46"/>
          <p:cNvSpPr txBox="1"/>
          <p:nvPr/>
        </p:nvSpPr>
        <p:spPr>
          <a:xfrm>
            <a:off x="7840753" y="3529564"/>
            <a:ext cx="348728" cy="218481"/>
          </a:xfrm>
          <a:prstGeom prst="rect">
            <a:avLst/>
          </a:prstGeom>
          <a:noFill/>
        </p:spPr>
        <p:txBody>
          <a:bodyPr wrap="none" rtlCol="0">
            <a:spAutoFit/>
          </a:bodyPr>
          <a:lstStyle/>
          <a:p>
            <a:r>
              <a:rPr lang="en-IN" sz="660" b="1" i="1" dirty="0" smtClean="0">
                <a:solidFill>
                  <a:srgbClr val="00A7EC"/>
                </a:solidFill>
                <a:effectLst>
                  <a:glow rad="50800">
                    <a:schemeClr val="bg1"/>
                  </a:glow>
                </a:effectLst>
              </a:rPr>
              <a:t>40°</a:t>
            </a:r>
            <a:endParaRPr lang="en-IN" sz="660" b="1" i="1" dirty="0">
              <a:solidFill>
                <a:srgbClr val="00A7EC"/>
              </a:solidFill>
              <a:effectLst>
                <a:glow rad="50800">
                  <a:schemeClr val="bg1"/>
                </a:glow>
              </a:effectLst>
            </a:endParaRPr>
          </a:p>
        </p:txBody>
      </p:sp>
      <p:sp>
        <p:nvSpPr>
          <p:cNvPr id="48" name="TextBox 47"/>
          <p:cNvSpPr txBox="1"/>
          <p:nvPr/>
        </p:nvSpPr>
        <p:spPr>
          <a:xfrm>
            <a:off x="7987841" y="4501011"/>
            <a:ext cx="294459" cy="218481"/>
          </a:xfrm>
          <a:prstGeom prst="rect">
            <a:avLst/>
          </a:prstGeom>
          <a:noFill/>
        </p:spPr>
        <p:txBody>
          <a:bodyPr wrap="none" rtlCol="0">
            <a:spAutoFit/>
          </a:bodyPr>
          <a:lstStyle/>
          <a:p>
            <a:r>
              <a:rPr lang="en-IN" sz="660" b="1" i="1" dirty="0" smtClean="0">
                <a:solidFill>
                  <a:srgbClr val="00A7EC"/>
                </a:solidFill>
                <a:effectLst>
                  <a:glow rad="50800">
                    <a:schemeClr val="bg1"/>
                  </a:glow>
                </a:effectLst>
              </a:rPr>
              <a:t>0°</a:t>
            </a:r>
            <a:endParaRPr lang="en-IN" sz="660" b="1" i="1" dirty="0">
              <a:solidFill>
                <a:srgbClr val="00A7EC"/>
              </a:solidFill>
              <a:effectLst>
                <a:glow rad="50800">
                  <a:schemeClr val="bg1"/>
                </a:glow>
              </a:effectLst>
            </a:endParaRPr>
          </a:p>
        </p:txBody>
      </p:sp>
      <p:sp>
        <p:nvSpPr>
          <p:cNvPr id="49" name="TextBox 48"/>
          <p:cNvSpPr txBox="1"/>
          <p:nvPr/>
        </p:nvSpPr>
        <p:spPr>
          <a:xfrm>
            <a:off x="7846205" y="5456356"/>
            <a:ext cx="348728" cy="218481"/>
          </a:xfrm>
          <a:prstGeom prst="rect">
            <a:avLst/>
          </a:prstGeom>
          <a:noFill/>
        </p:spPr>
        <p:txBody>
          <a:bodyPr wrap="none" rtlCol="0">
            <a:spAutoFit/>
          </a:bodyPr>
          <a:lstStyle/>
          <a:p>
            <a:r>
              <a:rPr lang="en-IN" sz="660" b="1" i="1" dirty="0" smtClean="0">
                <a:solidFill>
                  <a:srgbClr val="00A7EC"/>
                </a:solidFill>
                <a:effectLst>
                  <a:glow rad="50800">
                    <a:schemeClr val="bg1"/>
                  </a:glow>
                </a:effectLst>
              </a:rPr>
              <a:t>40°</a:t>
            </a:r>
            <a:endParaRPr lang="en-IN" sz="660" b="1" i="1" dirty="0">
              <a:solidFill>
                <a:srgbClr val="00A7EC"/>
              </a:solidFill>
              <a:effectLst>
                <a:glow rad="50800">
                  <a:schemeClr val="bg1"/>
                </a:glow>
              </a:effectLst>
            </a:endParaRPr>
          </a:p>
        </p:txBody>
      </p:sp>
      <p:sp>
        <p:nvSpPr>
          <p:cNvPr id="51" name="TextBox 50"/>
          <p:cNvSpPr txBox="1"/>
          <p:nvPr/>
        </p:nvSpPr>
        <p:spPr>
          <a:xfrm>
            <a:off x="7933572" y="4017200"/>
            <a:ext cx="348728" cy="218481"/>
          </a:xfrm>
          <a:prstGeom prst="rect">
            <a:avLst/>
          </a:prstGeom>
          <a:noFill/>
        </p:spPr>
        <p:txBody>
          <a:bodyPr wrap="none" rtlCol="0">
            <a:spAutoFit/>
          </a:bodyPr>
          <a:lstStyle/>
          <a:p>
            <a:r>
              <a:rPr lang="en-IN" sz="660" b="1" i="1" dirty="0" smtClean="0">
                <a:solidFill>
                  <a:srgbClr val="00A7EC"/>
                </a:solidFill>
                <a:effectLst>
                  <a:glow rad="50800">
                    <a:schemeClr val="bg1"/>
                  </a:glow>
                </a:effectLst>
              </a:rPr>
              <a:t>20°</a:t>
            </a:r>
            <a:endParaRPr lang="en-IN" sz="660" b="1" i="1" dirty="0">
              <a:solidFill>
                <a:srgbClr val="00A7EC"/>
              </a:solidFill>
              <a:effectLst>
                <a:glow rad="50800">
                  <a:schemeClr val="bg1"/>
                </a:glow>
              </a:effectLst>
            </a:endParaRPr>
          </a:p>
        </p:txBody>
      </p:sp>
      <p:sp>
        <p:nvSpPr>
          <p:cNvPr id="52" name="TextBox 51"/>
          <p:cNvSpPr txBox="1"/>
          <p:nvPr/>
        </p:nvSpPr>
        <p:spPr>
          <a:xfrm>
            <a:off x="4137261" y="2687281"/>
            <a:ext cx="569310" cy="336124"/>
          </a:xfrm>
          <a:prstGeom prst="rect">
            <a:avLst/>
          </a:prstGeom>
          <a:noFill/>
        </p:spPr>
        <p:txBody>
          <a:bodyPr wrap="none" rtlCol="0">
            <a:spAutoFit/>
          </a:bodyPr>
          <a:lstStyle/>
          <a:p>
            <a:r>
              <a:rPr lang="en-IN" sz="800" b="1" i="1" dirty="0" smtClean="0">
                <a:solidFill>
                  <a:srgbClr val="4CC8F2"/>
                </a:solidFill>
              </a:rPr>
              <a:t>ARCTIC</a:t>
            </a:r>
          </a:p>
          <a:p>
            <a:r>
              <a:rPr lang="en-IN" sz="800" b="1" i="1" dirty="0" smtClean="0">
                <a:solidFill>
                  <a:srgbClr val="4CC8F2"/>
                </a:solidFill>
              </a:rPr>
              <a:t>OCEAN</a:t>
            </a:r>
            <a:endParaRPr lang="en-IN" sz="800" b="1" i="1" dirty="0">
              <a:solidFill>
                <a:srgbClr val="4CC8F2"/>
              </a:solidFill>
            </a:endParaRPr>
          </a:p>
        </p:txBody>
      </p:sp>
      <p:sp>
        <p:nvSpPr>
          <p:cNvPr id="53" name="TextBox 52"/>
          <p:cNvSpPr txBox="1"/>
          <p:nvPr/>
        </p:nvSpPr>
        <p:spPr>
          <a:xfrm>
            <a:off x="1398428" y="3035200"/>
            <a:ext cx="348728" cy="218481"/>
          </a:xfrm>
          <a:prstGeom prst="rect">
            <a:avLst/>
          </a:prstGeom>
          <a:noFill/>
        </p:spPr>
        <p:txBody>
          <a:bodyPr wrap="none" rtlCol="0">
            <a:spAutoFit/>
          </a:bodyPr>
          <a:lstStyle/>
          <a:p>
            <a:r>
              <a:rPr lang="en-IN" sz="660" b="1" i="1" dirty="0" smtClean="0">
                <a:solidFill>
                  <a:srgbClr val="00A7EC"/>
                </a:solidFill>
                <a:effectLst>
                  <a:glow rad="50800">
                    <a:schemeClr val="bg1"/>
                  </a:glow>
                </a:effectLst>
              </a:rPr>
              <a:t>60°</a:t>
            </a:r>
            <a:endParaRPr lang="en-IN" sz="660" b="1" i="1" dirty="0">
              <a:solidFill>
                <a:srgbClr val="00A7EC"/>
              </a:solidFill>
              <a:effectLst>
                <a:glow rad="50800">
                  <a:schemeClr val="bg1"/>
                </a:glow>
              </a:effectLst>
            </a:endParaRPr>
          </a:p>
        </p:txBody>
      </p:sp>
      <p:sp>
        <p:nvSpPr>
          <p:cNvPr id="54" name="TextBox 53"/>
          <p:cNvSpPr txBox="1"/>
          <p:nvPr/>
        </p:nvSpPr>
        <p:spPr>
          <a:xfrm>
            <a:off x="1082496" y="5460324"/>
            <a:ext cx="348728" cy="218481"/>
          </a:xfrm>
          <a:prstGeom prst="rect">
            <a:avLst/>
          </a:prstGeom>
          <a:noFill/>
        </p:spPr>
        <p:txBody>
          <a:bodyPr wrap="none" rtlCol="0">
            <a:spAutoFit/>
          </a:bodyPr>
          <a:lstStyle/>
          <a:p>
            <a:r>
              <a:rPr lang="en-IN" sz="660" b="1" i="1" dirty="0" smtClean="0">
                <a:solidFill>
                  <a:srgbClr val="00A7EC"/>
                </a:solidFill>
                <a:effectLst>
                  <a:glow rad="50800">
                    <a:schemeClr val="bg1"/>
                  </a:glow>
                </a:effectLst>
              </a:rPr>
              <a:t>40°</a:t>
            </a:r>
            <a:endParaRPr lang="en-IN" sz="660" b="1" i="1" dirty="0">
              <a:solidFill>
                <a:srgbClr val="00A7EC"/>
              </a:solidFill>
              <a:effectLst>
                <a:glow rad="50800">
                  <a:schemeClr val="bg1"/>
                </a:glow>
              </a:effectLst>
            </a:endParaRPr>
          </a:p>
        </p:txBody>
      </p:sp>
      <p:sp>
        <p:nvSpPr>
          <p:cNvPr id="55" name="TextBox 54"/>
          <p:cNvSpPr txBox="1"/>
          <p:nvPr/>
        </p:nvSpPr>
        <p:spPr>
          <a:xfrm>
            <a:off x="1851918" y="5881521"/>
            <a:ext cx="402999" cy="218481"/>
          </a:xfrm>
          <a:prstGeom prst="rect">
            <a:avLst/>
          </a:prstGeom>
          <a:noFill/>
        </p:spPr>
        <p:txBody>
          <a:bodyPr wrap="none" rtlCol="0">
            <a:spAutoFit/>
          </a:bodyPr>
          <a:lstStyle/>
          <a:p>
            <a:r>
              <a:rPr lang="en-IN" sz="660" b="1" i="1" dirty="0" smtClean="0">
                <a:solidFill>
                  <a:srgbClr val="00A7EC"/>
                </a:solidFill>
                <a:effectLst>
                  <a:glow rad="50800">
                    <a:schemeClr val="bg1"/>
                  </a:glow>
                </a:effectLst>
              </a:rPr>
              <a:t>140°</a:t>
            </a:r>
            <a:endParaRPr lang="en-IN" sz="660" b="1" i="1" dirty="0">
              <a:solidFill>
                <a:srgbClr val="00A7EC"/>
              </a:solidFill>
              <a:effectLst>
                <a:glow rad="50800">
                  <a:schemeClr val="bg1"/>
                </a:glow>
              </a:effectLst>
            </a:endParaRPr>
          </a:p>
        </p:txBody>
      </p:sp>
      <p:sp>
        <p:nvSpPr>
          <p:cNvPr id="56" name="TextBox 55"/>
          <p:cNvSpPr txBox="1"/>
          <p:nvPr/>
        </p:nvSpPr>
        <p:spPr>
          <a:xfrm>
            <a:off x="2209205" y="5881521"/>
            <a:ext cx="402999" cy="218481"/>
          </a:xfrm>
          <a:prstGeom prst="rect">
            <a:avLst/>
          </a:prstGeom>
          <a:noFill/>
        </p:spPr>
        <p:txBody>
          <a:bodyPr wrap="none" rtlCol="0">
            <a:spAutoFit/>
          </a:bodyPr>
          <a:lstStyle/>
          <a:p>
            <a:r>
              <a:rPr lang="en-IN" sz="660" b="1" i="1" dirty="0" smtClean="0">
                <a:solidFill>
                  <a:srgbClr val="00A7EC"/>
                </a:solidFill>
                <a:effectLst>
                  <a:glow rad="50800">
                    <a:schemeClr val="bg1"/>
                  </a:glow>
                </a:effectLst>
              </a:rPr>
              <a:t>120°</a:t>
            </a:r>
            <a:endParaRPr lang="en-IN" sz="660" b="1" i="1" dirty="0">
              <a:solidFill>
                <a:srgbClr val="00A7EC"/>
              </a:solidFill>
              <a:effectLst>
                <a:glow rad="50800">
                  <a:schemeClr val="bg1"/>
                </a:glow>
              </a:effectLst>
            </a:endParaRPr>
          </a:p>
        </p:txBody>
      </p:sp>
      <p:sp>
        <p:nvSpPr>
          <p:cNvPr id="57" name="TextBox 56"/>
          <p:cNvSpPr txBox="1"/>
          <p:nvPr/>
        </p:nvSpPr>
        <p:spPr>
          <a:xfrm>
            <a:off x="2550246" y="5881521"/>
            <a:ext cx="402999" cy="218481"/>
          </a:xfrm>
          <a:prstGeom prst="rect">
            <a:avLst/>
          </a:prstGeom>
          <a:noFill/>
        </p:spPr>
        <p:txBody>
          <a:bodyPr wrap="none" rtlCol="0">
            <a:spAutoFit/>
          </a:bodyPr>
          <a:lstStyle/>
          <a:p>
            <a:r>
              <a:rPr lang="en-IN" sz="660" b="1" i="1" dirty="0" smtClean="0">
                <a:solidFill>
                  <a:srgbClr val="00A7EC"/>
                </a:solidFill>
                <a:effectLst>
                  <a:glow rad="50800">
                    <a:schemeClr val="bg1"/>
                  </a:glow>
                </a:effectLst>
              </a:rPr>
              <a:t>100°</a:t>
            </a:r>
            <a:endParaRPr lang="en-IN" sz="660" b="1" i="1" dirty="0">
              <a:solidFill>
                <a:srgbClr val="00A7EC"/>
              </a:solidFill>
              <a:effectLst>
                <a:glow rad="50800">
                  <a:schemeClr val="bg1"/>
                </a:glow>
              </a:effectLst>
            </a:endParaRPr>
          </a:p>
        </p:txBody>
      </p:sp>
      <p:sp>
        <p:nvSpPr>
          <p:cNvPr id="58" name="TextBox 57"/>
          <p:cNvSpPr txBox="1"/>
          <p:nvPr/>
        </p:nvSpPr>
        <p:spPr>
          <a:xfrm>
            <a:off x="3274823" y="5881521"/>
            <a:ext cx="348728" cy="218481"/>
          </a:xfrm>
          <a:prstGeom prst="rect">
            <a:avLst/>
          </a:prstGeom>
          <a:noFill/>
        </p:spPr>
        <p:txBody>
          <a:bodyPr wrap="none" rtlCol="0">
            <a:spAutoFit/>
          </a:bodyPr>
          <a:lstStyle/>
          <a:p>
            <a:r>
              <a:rPr lang="en-IN" sz="660" b="1" i="1" dirty="0" smtClean="0">
                <a:solidFill>
                  <a:srgbClr val="00A7EC"/>
                </a:solidFill>
                <a:effectLst>
                  <a:glow rad="50800">
                    <a:schemeClr val="bg1"/>
                  </a:glow>
                </a:effectLst>
              </a:rPr>
              <a:t>60°</a:t>
            </a:r>
            <a:endParaRPr lang="en-IN" sz="660" b="1" i="1" dirty="0">
              <a:solidFill>
                <a:srgbClr val="00A7EC"/>
              </a:solidFill>
              <a:effectLst>
                <a:glow rad="50800">
                  <a:schemeClr val="bg1"/>
                </a:glow>
              </a:effectLst>
            </a:endParaRPr>
          </a:p>
        </p:txBody>
      </p:sp>
      <p:sp>
        <p:nvSpPr>
          <p:cNvPr id="59" name="TextBox 58"/>
          <p:cNvSpPr txBox="1"/>
          <p:nvPr/>
        </p:nvSpPr>
        <p:spPr>
          <a:xfrm>
            <a:off x="3614839" y="5881521"/>
            <a:ext cx="348728" cy="218481"/>
          </a:xfrm>
          <a:prstGeom prst="rect">
            <a:avLst/>
          </a:prstGeom>
          <a:noFill/>
        </p:spPr>
        <p:txBody>
          <a:bodyPr wrap="none" rtlCol="0">
            <a:spAutoFit/>
          </a:bodyPr>
          <a:lstStyle/>
          <a:p>
            <a:r>
              <a:rPr lang="en-IN" sz="660" b="1" i="1" dirty="0" smtClean="0">
                <a:solidFill>
                  <a:srgbClr val="00A7EC"/>
                </a:solidFill>
                <a:effectLst>
                  <a:glow rad="50800">
                    <a:schemeClr val="bg1"/>
                  </a:glow>
                </a:effectLst>
              </a:rPr>
              <a:t>40°</a:t>
            </a:r>
            <a:endParaRPr lang="en-IN" sz="660" b="1" i="1" dirty="0">
              <a:solidFill>
                <a:srgbClr val="00A7EC"/>
              </a:solidFill>
              <a:effectLst>
                <a:glow rad="50800">
                  <a:schemeClr val="bg1"/>
                </a:glow>
              </a:effectLst>
            </a:endParaRPr>
          </a:p>
        </p:txBody>
      </p:sp>
      <p:sp>
        <p:nvSpPr>
          <p:cNvPr id="60" name="TextBox 59"/>
          <p:cNvSpPr txBox="1"/>
          <p:nvPr/>
        </p:nvSpPr>
        <p:spPr>
          <a:xfrm>
            <a:off x="3955989" y="5877374"/>
            <a:ext cx="348728" cy="218481"/>
          </a:xfrm>
          <a:prstGeom prst="rect">
            <a:avLst/>
          </a:prstGeom>
          <a:noFill/>
        </p:spPr>
        <p:txBody>
          <a:bodyPr wrap="none" rtlCol="0">
            <a:spAutoFit/>
          </a:bodyPr>
          <a:lstStyle/>
          <a:p>
            <a:r>
              <a:rPr lang="en-IN" sz="660" b="1" i="1" dirty="0" smtClean="0">
                <a:solidFill>
                  <a:srgbClr val="00A7EC"/>
                </a:solidFill>
                <a:effectLst>
                  <a:glow rad="50800">
                    <a:schemeClr val="bg1"/>
                  </a:glow>
                </a:effectLst>
              </a:rPr>
              <a:t>20°</a:t>
            </a:r>
            <a:endParaRPr lang="en-IN" sz="660" b="1" i="1" dirty="0">
              <a:solidFill>
                <a:srgbClr val="00A7EC"/>
              </a:solidFill>
              <a:effectLst>
                <a:glow rad="50800">
                  <a:schemeClr val="bg1"/>
                </a:glow>
              </a:effectLst>
            </a:endParaRPr>
          </a:p>
        </p:txBody>
      </p:sp>
      <p:sp>
        <p:nvSpPr>
          <p:cNvPr id="61" name="TextBox 60"/>
          <p:cNvSpPr txBox="1"/>
          <p:nvPr/>
        </p:nvSpPr>
        <p:spPr>
          <a:xfrm>
            <a:off x="4312418" y="5881521"/>
            <a:ext cx="294459" cy="218481"/>
          </a:xfrm>
          <a:prstGeom prst="rect">
            <a:avLst/>
          </a:prstGeom>
          <a:noFill/>
        </p:spPr>
        <p:txBody>
          <a:bodyPr wrap="none" rtlCol="0">
            <a:spAutoFit/>
          </a:bodyPr>
          <a:lstStyle/>
          <a:p>
            <a:r>
              <a:rPr lang="en-IN" sz="660" b="1" i="1" dirty="0" smtClean="0">
                <a:solidFill>
                  <a:srgbClr val="00A7EC"/>
                </a:solidFill>
                <a:effectLst>
                  <a:glow rad="50800">
                    <a:schemeClr val="bg1"/>
                  </a:glow>
                </a:effectLst>
              </a:rPr>
              <a:t>0°</a:t>
            </a:r>
            <a:endParaRPr lang="en-IN" sz="660" b="1" i="1" dirty="0">
              <a:solidFill>
                <a:srgbClr val="00A7EC"/>
              </a:solidFill>
              <a:effectLst>
                <a:glow rad="50800">
                  <a:schemeClr val="bg1"/>
                </a:glow>
              </a:effectLst>
            </a:endParaRPr>
          </a:p>
        </p:txBody>
      </p:sp>
      <p:sp>
        <p:nvSpPr>
          <p:cNvPr id="62" name="TextBox 61"/>
          <p:cNvSpPr txBox="1"/>
          <p:nvPr/>
        </p:nvSpPr>
        <p:spPr>
          <a:xfrm>
            <a:off x="4643307" y="5881521"/>
            <a:ext cx="348728" cy="218481"/>
          </a:xfrm>
          <a:prstGeom prst="rect">
            <a:avLst/>
          </a:prstGeom>
          <a:noFill/>
        </p:spPr>
        <p:txBody>
          <a:bodyPr wrap="none" rtlCol="0">
            <a:spAutoFit/>
          </a:bodyPr>
          <a:lstStyle/>
          <a:p>
            <a:r>
              <a:rPr lang="en-IN" sz="660" b="1" i="1" dirty="0" smtClean="0">
                <a:solidFill>
                  <a:srgbClr val="00A7EC"/>
                </a:solidFill>
                <a:effectLst>
                  <a:glow rad="50800">
                    <a:schemeClr val="bg1"/>
                  </a:glow>
                </a:effectLst>
              </a:rPr>
              <a:t>20°</a:t>
            </a:r>
            <a:endParaRPr lang="en-IN" sz="660" b="1" i="1" dirty="0">
              <a:solidFill>
                <a:srgbClr val="00A7EC"/>
              </a:solidFill>
              <a:effectLst>
                <a:glow rad="50800">
                  <a:schemeClr val="bg1"/>
                </a:glow>
              </a:effectLst>
            </a:endParaRPr>
          </a:p>
        </p:txBody>
      </p:sp>
      <p:sp>
        <p:nvSpPr>
          <p:cNvPr id="63" name="TextBox 62"/>
          <p:cNvSpPr txBox="1"/>
          <p:nvPr/>
        </p:nvSpPr>
        <p:spPr>
          <a:xfrm>
            <a:off x="4984550" y="5881521"/>
            <a:ext cx="348728" cy="218481"/>
          </a:xfrm>
          <a:prstGeom prst="rect">
            <a:avLst/>
          </a:prstGeom>
          <a:noFill/>
        </p:spPr>
        <p:txBody>
          <a:bodyPr wrap="none" rtlCol="0">
            <a:spAutoFit/>
          </a:bodyPr>
          <a:lstStyle/>
          <a:p>
            <a:r>
              <a:rPr lang="en-IN" sz="660" b="1" i="1" dirty="0" smtClean="0">
                <a:solidFill>
                  <a:srgbClr val="00A7EC"/>
                </a:solidFill>
                <a:effectLst>
                  <a:glow rad="50800">
                    <a:schemeClr val="bg1"/>
                  </a:glow>
                </a:effectLst>
              </a:rPr>
              <a:t>40°</a:t>
            </a:r>
            <a:endParaRPr lang="en-IN" sz="660" b="1" i="1" dirty="0">
              <a:solidFill>
                <a:srgbClr val="00A7EC"/>
              </a:solidFill>
              <a:effectLst>
                <a:glow rad="50800">
                  <a:schemeClr val="bg1"/>
                </a:glow>
              </a:effectLst>
            </a:endParaRPr>
          </a:p>
        </p:txBody>
      </p:sp>
      <p:sp>
        <p:nvSpPr>
          <p:cNvPr id="64" name="TextBox 63"/>
          <p:cNvSpPr txBox="1"/>
          <p:nvPr/>
        </p:nvSpPr>
        <p:spPr>
          <a:xfrm>
            <a:off x="5325606" y="5881521"/>
            <a:ext cx="348728" cy="218481"/>
          </a:xfrm>
          <a:prstGeom prst="rect">
            <a:avLst/>
          </a:prstGeom>
          <a:noFill/>
        </p:spPr>
        <p:txBody>
          <a:bodyPr wrap="none" rtlCol="0">
            <a:spAutoFit/>
          </a:bodyPr>
          <a:lstStyle/>
          <a:p>
            <a:r>
              <a:rPr lang="en-IN" sz="660" b="1" i="1" dirty="0" smtClean="0">
                <a:solidFill>
                  <a:srgbClr val="00A7EC"/>
                </a:solidFill>
                <a:effectLst>
                  <a:glow rad="50800">
                    <a:schemeClr val="bg1"/>
                  </a:glow>
                </a:effectLst>
              </a:rPr>
              <a:t>60°</a:t>
            </a:r>
            <a:endParaRPr lang="en-IN" sz="660" b="1" i="1" dirty="0">
              <a:solidFill>
                <a:srgbClr val="00A7EC"/>
              </a:solidFill>
              <a:effectLst>
                <a:glow rad="50800">
                  <a:schemeClr val="bg1"/>
                </a:glow>
              </a:effectLst>
            </a:endParaRPr>
          </a:p>
        </p:txBody>
      </p:sp>
      <p:sp>
        <p:nvSpPr>
          <p:cNvPr id="65" name="TextBox 64"/>
          <p:cNvSpPr txBox="1"/>
          <p:nvPr/>
        </p:nvSpPr>
        <p:spPr>
          <a:xfrm>
            <a:off x="6638512" y="5881521"/>
            <a:ext cx="402999" cy="218481"/>
          </a:xfrm>
          <a:prstGeom prst="rect">
            <a:avLst/>
          </a:prstGeom>
          <a:noFill/>
        </p:spPr>
        <p:txBody>
          <a:bodyPr wrap="none" rtlCol="0">
            <a:spAutoFit/>
          </a:bodyPr>
          <a:lstStyle/>
          <a:p>
            <a:r>
              <a:rPr lang="en-IN" sz="660" b="1" i="1" dirty="0" smtClean="0">
                <a:solidFill>
                  <a:srgbClr val="00A7EC"/>
                </a:solidFill>
                <a:effectLst>
                  <a:glow rad="50800">
                    <a:schemeClr val="bg1"/>
                  </a:glow>
                </a:effectLst>
              </a:rPr>
              <a:t>140°</a:t>
            </a:r>
            <a:endParaRPr lang="en-IN" sz="660" b="1" i="1" dirty="0">
              <a:solidFill>
                <a:srgbClr val="00A7EC"/>
              </a:solidFill>
              <a:effectLst>
                <a:glow rad="50800">
                  <a:schemeClr val="bg1"/>
                </a:glow>
              </a:effectLst>
            </a:endParaRPr>
          </a:p>
        </p:txBody>
      </p:sp>
      <p:sp>
        <p:nvSpPr>
          <p:cNvPr id="66" name="TextBox 65"/>
          <p:cNvSpPr txBox="1"/>
          <p:nvPr/>
        </p:nvSpPr>
        <p:spPr>
          <a:xfrm>
            <a:off x="6978527" y="5881521"/>
            <a:ext cx="402999" cy="218481"/>
          </a:xfrm>
          <a:prstGeom prst="rect">
            <a:avLst/>
          </a:prstGeom>
          <a:noFill/>
        </p:spPr>
        <p:txBody>
          <a:bodyPr wrap="none" rtlCol="0">
            <a:spAutoFit/>
          </a:bodyPr>
          <a:lstStyle/>
          <a:p>
            <a:r>
              <a:rPr lang="en-IN" sz="660" b="1" i="1" dirty="0" smtClean="0">
                <a:solidFill>
                  <a:srgbClr val="00A7EC"/>
                </a:solidFill>
                <a:effectLst>
                  <a:glow rad="50800">
                    <a:schemeClr val="bg1"/>
                  </a:glow>
                </a:effectLst>
              </a:rPr>
              <a:t>160°</a:t>
            </a:r>
            <a:endParaRPr lang="en-IN" sz="660" b="1" i="1" dirty="0">
              <a:solidFill>
                <a:srgbClr val="00A7EC"/>
              </a:solidFill>
              <a:effectLst>
                <a:glow rad="50800">
                  <a:schemeClr val="bg1"/>
                </a:glow>
              </a:effectLst>
            </a:endParaRPr>
          </a:p>
        </p:txBody>
      </p:sp>
      <p:sp>
        <p:nvSpPr>
          <p:cNvPr id="67" name="TextBox 66"/>
          <p:cNvSpPr txBox="1"/>
          <p:nvPr/>
        </p:nvSpPr>
        <p:spPr>
          <a:xfrm>
            <a:off x="7328516" y="5878515"/>
            <a:ext cx="402999" cy="218481"/>
          </a:xfrm>
          <a:prstGeom prst="rect">
            <a:avLst/>
          </a:prstGeom>
          <a:noFill/>
        </p:spPr>
        <p:txBody>
          <a:bodyPr wrap="none" rtlCol="0">
            <a:spAutoFit/>
          </a:bodyPr>
          <a:lstStyle/>
          <a:p>
            <a:r>
              <a:rPr lang="en-IN" sz="660" b="1" i="1" dirty="0" smtClean="0">
                <a:solidFill>
                  <a:srgbClr val="00A7EC"/>
                </a:solidFill>
                <a:effectLst>
                  <a:glow rad="50800">
                    <a:schemeClr val="bg1"/>
                  </a:glow>
                </a:effectLst>
              </a:rPr>
              <a:t>180°</a:t>
            </a:r>
            <a:endParaRPr lang="en-IN" sz="660" b="1" i="1" dirty="0">
              <a:solidFill>
                <a:srgbClr val="00A7EC"/>
              </a:solidFill>
              <a:effectLst>
                <a:glow rad="50800">
                  <a:schemeClr val="bg1"/>
                </a:glow>
              </a:effectLst>
            </a:endParaRPr>
          </a:p>
        </p:txBody>
      </p:sp>
      <p:sp>
        <p:nvSpPr>
          <p:cNvPr id="68" name="TextBox 67"/>
          <p:cNvSpPr txBox="1"/>
          <p:nvPr/>
        </p:nvSpPr>
        <p:spPr>
          <a:xfrm>
            <a:off x="3607227" y="5222596"/>
            <a:ext cx="760130" cy="369736"/>
          </a:xfrm>
          <a:prstGeom prst="rect">
            <a:avLst/>
          </a:prstGeom>
          <a:noFill/>
        </p:spPr>
        <p:txBody>
          <a:bodyPr wrap="none" rtlCol="0">
            <a:spAutoFit/>
          </a:bodyPr>
          <a:lstStyle/>
          <a:p>
            <a:pPr algn="ctr"/>
            <a:r>
              <a:rPr lang="en-IN" sz="900" b="1" i="1" dirty="0">
                <a:solidFill>
                  <a:srgbClr val="4CC8F2"/>
                </a:solidFill>
              </a:rPr>
              <a:t>ATLANTIC</a:t>
            </a:r>
          </a:p>
          <a:p>
            <a:pPr algn="ctr"/>
            <a:r>
              <a:rPr lang="en-IN" sz="900" b="1" i="1" dirty="0">
                <a:solidFill>
                  <a:srgbClr val="4CC8F2"/>
                </a:solidFill>
              </a:rPr>
              <a:t>OCEAN</a:t>
            </a:r>
          </a:p>
        </p:txBody>
      </p:sp>
      <p:sp>
        <p:nvSpPr>
          <p:cNvPr id="69" name="TextBox 68"/>
          <p:cNvSpPr txBox="1"/>
          <p:nvPr/>
        </p:nvSpPr>
        <p:spPr>
          <a:xfrm>
            <a:off x="4109651" y="2429866"/>
            <a:ext cx="348728" cy="218481"/>
          </a:xfrm>
          <a:prstGeom prst="rect">
            <a:avLst/>
          </a:prstGeom>
          <a:noFill/>
        </p:spPr>
        <p:txBody>
          <a:bodyPr wrap="none" rtlCol="0">
            <a:spAutoFit/>
          </a:bodyPr>
          <a:lstStyle/>
          <a:p>
            <a:r>
              <a:rPr lang="en-IN" sz="660" b="1" i="1" dirty="0" smtClean="0">
                <a:solidFill>
                  <a:srgbClr val="00A7EC"/>
                </a:solidFill>
                <a:effectLst>
                  <a:glow rad="50800">
                    <a:schemeClr val="bg1"/>
                  </a:glow>
                </a:effectLst>
              </a:rPr>
              <a:t>20°</a:t>
            </a:r>
            <a:endParaRPr lang="en-IN" sz="660" b="1" i="1" dirty="0">
              <a:solidFill>
                <a:srgbClr val="00A7EC"/>
              </a:solidFill>
              <a:effectLst>
                <a:glow rad="50800">
                  <a:schemeClr val="bg1"/>
                </a:glow>
              </a:effectLst>
            </a:endParaRPr>
          </a:p>
        </p:txBody>
      </p:sp>
      <p:sp>
        <p:nvSpPr>
          <p:cNvPr id="70" name="TextBox 69"/>
          <p:cNvSpPr txBox="1"/>
          <p:nvPr/>
        </p:nvSpPr>
        <p:spPr>
          <a:xfrm>
            <a:off x="5921447" y="2430480"/>
            <a:ext cx="402999" cy="218481"/>
          </a:xfrm>
          <a:prstGeom prst="rect">
            <a:avLst/>
          </a:prstGeom>
          <a:noFill/>
        </p:spPr>
        <p:txBody>
          <a:bodyPr wrap="none" rtlCol="0">
            <a:spAutoFit/>
          </a:bodyPr>
          <a:lstStyle/>
          <a:p>
            <a:r>
              <a:rPr lang="en-IN" sz="660" b="1" i="1" dirty="0" smtClean="0">
                <a:solidFill>
                  <a:srgbClr val="00A7EC"/>
                </a:solidFill>
                <a:effectLst>
                  <a:glow rad="50800">
                    <a:schemeClr val="bg1"/>
                  </a:glow>
                </a:effectLst>
              </a:rPr>
              <a:t>140°</a:t>
            </a:r>
            <a:endParaRPr lang="en-IN" sz="660" b="1" i="1" dirty="0">
              <a:solidFill>
                <a:srgbClr val="00A7EC"/>
              </a:solidFill>
              <a:effectLst>
                <a:glow rad="50800">
                  <a:schemeClr val="bg1"/>
                </a:glow>
              </a:effectLst>
            </a:endParaRPr>
          </a:p>
        </p:txBody>
      </p:sp>
      <p:sp>
        <p:nvSpPr>
          <p:cNvPr id="71" name="TextBox 70"/>
          <p:cNvSpPr txBox="1"/>
          <p:nvPr/>
        </p:nvSpPr>
        <p:spPr>
          <a:xfrm>
            <a:off x="6148340" y="2430480"/>
            <a:ext cx="402999" cy="218481"/>
          </a:xfrm>
          <a:prstGeom prst="rect">
            <a:avLst/>
          </a:prstGeom>
          <a:noFill/>
        </p:spPr>
        <p:txBody>
          <a:bodyPr wrap="none" rtlCol="0">
            <a:spAutoFit/>
          </a:bodyPr>
          <a:lstStyle/>
          <a:p>
            <a:r>
              <a:rPr lang="en-IN" sz="660" b="1" i="1" dirty="0" smtClean="0">
                <a:solidFill>
                  <a:srgbClr val="00A7EC"/>
                </a:solidFill>
                <a:effectLst>
                  <a:glow rad="50800">
                    <a:schemeClr val="bg1"/>
                  </a:glow>
                </a:effectLst>
              </a:rPr>
              <a:t>160°</a:t>
            </a:r>
            <a:endParaRPr lang="en-IN" sz="660" b="1" i="1" dirty="0">
              <a:solidFill>
                <a:srgbClr val="00A7EC"/>
              </a:solidFill>
              <a:effectLst>
                <a:glow rad="50800">
                  <a:schemeClr val="bg1"/>
                </a:glow>
              </a:effectLst>
            </a:endParaRPr>
          </a:p>
        </p:txBody>
      </p:sp>
      <p:sp>
        <p:nvSpPr>
          <p:cNvPr id="73" name="TextBox 72"/>
          <p:cNvSpPr txBox="1"/>
          <p:nvPr/>
        </p:nvSpPr>
        <p:spPr>
          <a:xfrm>
            <a:off x="2152540" y="3554327"/>
            <a:ext cx="795411" cy="184666"/>
          </a:xfrm>
          <a:prstGeom prst="rect">
            <a:avLst/>
          </a:prstGeom>
          <a:noFill/>
        </p:spPr>
        <p:txBody>
          <a:bodyPr wrap="none" rtlCol="0">
            <a:spAutoFit/>
          </a:bodyPr>
          <a:lstStyle/>
          <a:p>
            <a:pPr algn="ctr"/>
            <a:r>
              <a:rPr lang="en-IN" sz="600" b="1" dirty="0">
                <a:solidFill>
                  <a:schemeClr val="tx1"/>
                </a:solidFill>
                <a:effectLst>
                  <a:glow rad="50800">
                    <a:schemeClr val="bg1"/>
                  </a:glow>
                </a:effectLst>
                <a:latin typeface="+mn-lt"/>
              </a:rPr>
              <a:t>UNITED STATES</a:t>
            </a:r>
          </a:p>
        </p:txBody>
      </p:sp>
      <p:sp>
        <p:nvSpPr>
          <p:cNvPr id="74" name="TextBox 73"/>
          <p:cNvSpPr txBox="1"/>
          <p:nvPr/>
        </p:nvSpPr>
        <p:spPr>
          <a:xfrm>
            <a:off x="2940808" y="3728163"/>
            <a:ext cx="755335" cy="184666"/>
          </a:xfrm>
          <a:prstGeom prst="rect">
            <a:avLst/>
          </a:prstGeom>
          <a:noFill/>
        </p:spPr>
        <p:txBody>
          <a:bodyPr wrap="none" rtlCol="0">
            <a:spAutoFit/>
          </a:bodyPr>
          <a:lstStyle/>
          <a:p>
            <a:pPr algn="ctr"/>
            <a:r>
              <a:rPr lang="en-IN" sz="600" b="1" dirty="0">
                <a:solidFill>
                  <a:schemeClr val="tx1"/>
                </a:solidFill>
                <a:effectLst>
                  <a:glow rad="50800">
                    <a:schemeClr val="bg1"/>
                  </a:glow>
                </a:effectLst>
                <a:latin typeface="+mn-lt"/>
              </a:rPr>
              <a:t>THE BAHAMAS</a:t>
            </a:r>
          </a:p>
        </p:txBody>
      </p:sp>
      <p:sp>
        <p:nvSpPr>
          <p:cNvPr id="75" name="TextBox 74"/>
          <p:cNvSpPr txBox="1"/>
          <p:nvPr/>
        </p:nvSpPr>
        <p:spPr>
          <a:xfrm>
            <a:off x="2376878" y="3974466"/>
            <a:ext cx="537327" cy="184666"/>
          </a:xfrm>
          <a:prstGeom prst="rect">
            <a:avLst/>
          </a:prstGeom>
          <a:noFill/>
        </p:spPr>
        <p:txBody>
          <a:bodyPr wrap="none" rtlCol="0">
            <a:spAutoFit/>
          </a:bodyPr>
          <a:lstStyle/>
          <a:p>
            <a:pPr algn="ctr"/>
            <a:r>
              <a:rPr lang="en-IN" sz="600" b="1" dirty="0">
                <a:solidFill>
                  <a:schemeClr val="tx1"/>
                </a:solidFill>
                <a:effectLst>
                  <a:glow rad="50800">
                    <a:schemeClr val="bg1"/>
                  </a:glow>
                </a:effectLst>
                <a:latin typeface="+mn-lt"/>
              </a:rPr>
              <a:t>JAMAICA</a:t>
            </a:r>
          </a:p>
        </p:txBody>
      </p:sp>
      <p:sp>
        <p:nvSpPr>
          <p:cNvPr id="76" name="TextBox 75"/>
          <p:cNvSpPr txBox="1"/>
          <p:nvPr/>
        </p:nvSpPr>
        <p:spPr>
          <a:xfrm>
            <a:off x="2231598" y="4063235"/>
            <a:ext cx="457176" cy="184666"/>
          </a:xfrm>
          <a:prstGeom prst="rect">
            <a:avLst/>
          </a:prstGeom>
          <a:noFill/>
        </p:spPr>
        <p:txBody>
          <a:bodyPr wrap="none" rtlCol="0">
            <a:spAutoFit/>
          </a:bodyPr>
          <a:lstStyle/>
          <a:p>
            <a:pPr algn="ctr"/>
            <a:r>
              <a:rPr lang="en-IN" sz="600" b="1" dirty="0">
                <a:solidFill>
                  <a:schemeClr val="tx1"/>
                </a:solidFill>
                <a:effectLst>
                  <a:glow rad="50800">
                    <a:schemeClr val="bg1"/>
                  </a:glow>
                </a:effectLst>
                <a:latin typeface="+mn-lt"/>
              </a:rPr>
              <a:t>BELIZE</a:t>
            </a:r>
          </a:p>
        </p:txBody>
      </p:sp>
      <p:sp>
        <p:nvSpPr>
          <p:cNvPr id="77" name="TextBox 76"/>
          <p:cNvSpPr txBox="1"/>
          <p:nvPr/>
        </p:nvSpPr>
        <p:spPr>
          <a:xfrm>
            <a:off x="2619861" y="4188578"/>
            <a:ext cx="538930" cy="184666"/>
          </a:xfrm>
          <a:prstGeom prst="rect">
            <a:avLst/>
          </a:prstGeom>
          <a:noFill/>
        </p:spPr>
        <p:txBody>
          <a:bodyPr wrap="none" rtlCol="0">
            <a:spAutoFit/>
          </a:bodyPr>
          <a:lstStyle/>
          <a:p>
            <a:pPr algn="ctr"/>
            <a:r>
              <a:rPr lang="en-IN" sz="600" b="1" dirty="0">
                <a:solidFill>
                  <a:schemeClr val="tx1"/>
                </a:solidFill>
                <a:effectLst>
                  <a:glow rad="50800">
                    <a:schemeClr val="bg1"/>
                  </a:glow>
                </a:effectLst>
                <a:latin typeface="+mn-lt"/>
              </a:rPr>
              <a:t>ST LUCIA</a:t>
            </a:r>
          </a:p>
        </p:txBody>
      </p:sp>
      <p:sp>
        <p:nvSpPr>
          <p:cNvPr id="78" name="TextBox 77"/>
          <p:cNvSpPr txBox="1"/>
          <p:nvPr/>
        </p:nvSpPr>
        <p:spPr>
          <a:xfrm>
            <a:off x="2588465" y="4270081"/>
            <a:ext cx="575799" cy="184666"/>
          </a:xfrm>
          <a:prstGeom prst="rect">
            <a:avLst/>
          </a:prstGeom>
          <a:noFill/>
        </p:spPr>
        <p:txBody>
          <a:bodyPr wrap="none" rtlCol="0">
            <a:spAutoFit/>
          </a:bodyPr>
          <a:lstStyle/>
          <a:p>
            <a:pPr algn="ctr"/>
            <a:r>
              <a:rPr lang="en-IN" sz="600" b="1" dirty="0">
                <a:solidFill>
                  <a:schemeClr val="tx1"/>
                </a:solidFill>
                <a:effectLst>
                  <a:glow rad="50800">
                    <a:schemeClr val="bg1"/>
                  </a:glow>
                </a:effectLst>
                <a:latin typeface="+mn-lt"/>
              </a:rPr>
              <a:t>GRENADA</a:t>
            </a:r>
          </a:p>
        </p:txBody>
      </p:sp>
      <p:sp>
        <p:nvSpPr>
          <p:cNvPr id="79" name="TextBox 78"/>
          <p:cNvSpPr txBox="1"/>
          <p:nvPr/>
        </p:nvSpPr>
        <p:spPr>
          <a:xfrm>
            <a:off x="2376878" y="4371931"/>
            <a:ext cx="710451" cy="276999"/>
          </a:xfrm>
          <a:prstGeom prst="rect">
            <a:avLst/>
          </a:prstGeom>
          <a:noFill/>
        </p:spPr>
        <p:txBody>
          <a:bodyPr wrap="none" rtlCol="0">
            <a:spAutoFit/>
          </a:bodyPr>
          <a:lstStyle/>
          <a:p>
            <a:pPr algn="r"/>
            <a:r>
              <a:rPr lang="en-IN" sz="600" b="1" dirty="0">
                <a:solidFill>
                  <a:schemeClr val="tx1"/>
                </a:solidFill>
                <a:effectLst>
                  <a:glow rad="50800">
                    <a:schemeClr val="bg1"/>
                  </a:glow>
                </a:effectLst>
                <a:latin typeface="+mn-lt"/>
              </a:rPr>
              <a:t>TRINIDAD</a:t>
            </a:r>
          </a:p>
          <a:p>
            <a:pPr algn="r"/>
            <a:r>
              <a:rPr lang="en-IN" sz="600" b="1" dirty="0">
                <a:solidFill>
                  <a:schemeClr val="tx1"/>
                </a:solidFill>
                <a:effectLst>
                  <a:glow rad="50800">
                    <a:schemeClr val="bg1"/>
                  </a:glow>
                </a:effectLst>
                <a:latin typeface="+mn-lt"/>
              </a:rPr>
              <a:t>AND TOBAGO</a:t>
            </a:r>
          </a:p>
        </p:txBody>
      </p:sp>
      <p:sp>
        <p:nvSpPr>
          <p:cNvPr id="80" name="TextBox 79"/>
          <p:cNvSpPr txBox="1"/>
          <p:nvPr/>
        </p:nvSpPr>
        <p:spPr>
          <a:xfrm>
            <a:off x="3200787" y="4510430"/>
            <a:ext cx="519693" cy="184666"/>
          </a:xfrm>
          <a:prstGeom prst="rect">
            <a:avLst/>
          </a:prstGeom>
          <a:noFill/>
        </p:spPr>
        <p:txBody>
          <a:bodyPr wrap="none" rtlCol="0">
            <a:spAutoFit/>
          </a:bodyPr>
          <a:lstStyle/>
          <a:p>
            <a:pPr algn="r"/>
            <a:r>
              <a:rPr lang="en-IN" sz="600" b="1" dirty="0">
                <a:solidFill>
                  <a:schemeClr val="tx1"/>
                </a:solidFill>
                <a:effectLst>
                  <a:glow rad="50800">
                    <a:schemeClr val="bg1"/>
                  </a:glow>
                </a:effectLst>
                <a:latin typeface="+mn-lt"/>
              </a:rPr>
              <a:t>GUYANA</a:t>
            </a:r>
          </a:p>
        </p:txBody>
      </p:sp>
      <p:sp>
        <p:nvSpPr>
          <p:cNvPr id="81" name="TextBox 80"/>
          <p:cNvSpPr txBox="1"/>
          <p:nvPr/>
        </p:nvSpPr>
        <p:spPr>
          <a:xfrm>
            <a:off x="3229144" y="4238327"/>
            <a:ext cx="699230" cy="369332"/>
          </a:xfrm>
          <a:prstGeom prst="rect">
            <a:avLst/>
          </a:prstGeom>
          <a:noFill/>
        </p:spPr>
        <p:txBody>
          <a:bodyPr wrap="none" rtlCol="0">
            <a:spAutoFit/>
          </a:bodyPr>
          <a:lstStyle/>
          <a:p>
            <a:r>
              <a:rPr lang="en-US" sz="600" b="1" dirty="0">
                <a:solidFill>
                  <a:schemeClr val="tx1"/>
                </a:solidFill>
                <a:latin typeface="+mn-lt"/>
              </a:rPr>
              <a:t>ST VINCENT</a:t>
            </a:r>
          </a:p>
          <a:p>
            <a:r>
              <a:rPr lang="en-US" sz="600" b="1" dirty="0">
                <a:solidFill>
                  <a:schemeClr val="tx1"/>
                </a:solidFill>
                <a:latin typeface="+mn-lt"/>
              </a:rPr>
              <a:t>AND THE</a:t>
            </a:r>
          </a:p>
          <a:p>
            <a:r>
              <a:rPr lang="en-US" sz="600" b="1" dirty="0">
                <a:solidFill>
                  <a:schemeClr val="tx1"/>
                </a:solidFill>
                <a:latin typeface="+mn-lt"/>
              </a:rPr>
              <a:t>GRENADINES</a:t>
            </a:r>
            <a:endParaRPr lang="en-IN" sz="600" b="1" dirty="0">
              <a:solidFill>
                <a:schemeClr val="tx1"/>
              </a:solidFill>
              <a:latin typeface="+mn-lt"/>
            </a:endParaRPr>
          </a:p>
        </p:txBody>
      </p:sp>
      <p:sp>
        <p:nvSpPr>
          <p:cNvPr id="82" name="TextBox 81"/>
          <p:cNvSpPr txBox="1"/>
          <p:nvPr/>
        </p:nvSpPr>
        <p:spPr>
          <a:xfrm>
            <a:off x="3220379" y="4145994"/>
            <a:ext cx="631904" cy="184666"/>
          </a:xfrm>
          <a:prstGeom prst="rect">
            <a:avLst/>
          </a:prstGeom>
          <a:noFill/>
        </p:spPr>
        <p:txBody>
          <a:bodyPr wrap="none" rtlCol="0">
            <a:spAutoFit/>
          </a:bodyPr>
          <a:lstStyle/>
          <a:p>
            <a:r>
              <a:rPr lang="en-IN" sz="600" b="1" dirty="0">
                <a:solidFill>
                  <a:schemeClr val="tx1"/>
                </a:solidFill>
                <a:effectLst>
                  <a:glow rad="50800">
                    <a:schemeClr val="bg1"/>
                  </a:glow>
                </a:effectLst>
                <a:latin typeface="+mn-lt"/>
              </a:rPr>
              <a:t>BARBADOS</a:t>
            </a:r>
          </a:p>
        </p:txBody>
      </p:sp>
      <p:sp>
        <p:nvSpPr>
          <p:cNvPr id="83" name="TextBox 82"/>
          <p:cNvSpPr txBox="1"/>
          <p:nvPr/>
        </p:nvSpPr>
        <p:spPr>
          <a:xfrm>
            <a:off x="3204689" y="4058557"/>
            <a:ext cx="574196" cy="184666"/>
          </a:xfrm>
          <a:prstGeom prst="rect">
            <a:avLst/>
          </a:prstGeom>
          <a:noFill/>
        </p:spPr>
        <p:txBody>
          <a:bodyPr wrap="none" rtlCol="0">
            <a:spAutoFit/>
          </a:bodyPr>
          <a:lstStyle/>
          <a:p>
            <a:r>
              <a:rPr lang="en-IN" sz="600" b="1" dirty="0">
                <a:solidFill>
                  <a:schemeClr val="tx1"/>
                </a:solidFill>
                <a:effectLst>
                  <a:glow rad="50800">
                    <a:schemeClr val="bg1"/>
                  </a:glow>
                </a:effectLst>
                <a:latin typeface="+mn-lt"/>
              </a:rPr>
              <a:t>DOMINICA</a:t>
            </a:r>
          </a:p>
        </p:txBody>
      </p:sp>
      <p:sp>
        <p:nvSpPr>
          <p:cNvPr id="84" name="TextBox 83"/>
          <p:cNvSpPr txBox="1"/>
          <p:nvPr/>
        </p:nvSpPr>
        <p:spPr>
          <a:xfrm>
            <a:off x="3126916" y="3966528"/>
            <a:ext cx="1138453" cy="184666"/>
          </a:xfrm>
          <a:prstGeom prst="rect">
            <a:avLst/>
          </a:prstGeom>
          <a:noFill/>
        </p:spPr>
        <p:txBody>
          <a:bodyPr wrap="none" rtlCol="0">
            <a:spAutoFit/>
          </a:bodyPr>
          <a:lstStyle/>
          <a:p>
            <a:r>
              <a:rPr lang="en-IN" sz="600" b="1" dirty="0">
                <a:solidFill>
                  <a:schemeClr val="tx1"/>
                </a:solidFill>
                <a:effectLst>
                  <a:glow rad="50800">
                    <a:schemeClr val="bg1"/>
                  </a:glow>
                </a:effectLst>
                <a:latin typeface="+mn-lt"/>
              </a:rPr>
              <a:t>ANTIGUA AND BARBUDA</a:t>
            </a:r>
          </a:p>
        </p:txBody>
      </p:sp>
      <p:sp>
        <p:nvSpPr>
          <p:cNvPr id="85" name="TextBox 84"/>
          <p:cNvSpPr txBox="1"/>
          <p:nvPr/>
        </p:nvSpPr>
        <p:spPr>
          <a:xfrm>
            <a:off x="3021963" y="3874195"/>
            <a:ext cx="965329" cy="184666"/>
          </a:xfrm>
          <a:prstGeom prst="rect">
            <a:avLst/>
          </a:prstGeom>
          <a:noFill/>
        </p:spPr>
        <p:txBody>
          <a:bodyPr wrap="none" rtlCol="0">
            <a:spAutoFit/>
          </a:bodyPr>
          <a:lstStyle/>
          <a:p>
            <a:r>
              <a:rPr lang="en-IN" sz="600" b="1" dirty="0">
                <a:solidFill>
                  <a:schemeClr val="tx1"/>
                </a:solidFill>
                <a:effectLst>
                  <a:glow rad="50800">
                    <a:schemeClr val="bg1"/>
                  </a:glow>
                </a:effectLst>
                <a:latin typeface="+mn-lt"/>
              </a:rPr>
              <a:t>ST KITTS AND NEVIS</a:t>
            </a:r>
          </a:p>
        </p:txBody>
      </p:sp>
      <p:sp>
        <p:nvSpPr>
          <p:cNvPr id="86" name="TextBox 85"/>
          <p:cNvSpPr txBox="1"/>
          <p:nvPr/>
        </p:nvSpPr>
        <p:spPr>
          <a:xfrm>
            <a:off x="4092245" y="4058861"/>
            <a:ext cx="497252" cy="184666"/>
          </a:xfrm>
          <a:prstGeom prst="rect">
            <a:avLst/>
          </a:prstGeom>
          <a:noFill/>
        </p:spPr>
        <p:txBody>
          <a:bodyPr wrap="none" rtlCol="0">
            <a:spAutoFit/>
          </a:bodyPr>
          <a:lstStyle/>
          <a:p>
            <a:r>
              <a:rPr lang="en-IN" sz="600" b="1" dirty="0">
                <a:solidFill>
                  <a:schemeClr val="tx1"/>
                </a:solidFill>
                <a:effectLst>
                  <a:glow rad="50800">
                    <a:schemeClr val="bg1"/>
                  </a:glow>
                </a:effectLst>
                <a:latin typeface="+mn-lt"/>
              </a:rPr>
              <a:t>GAMBIA</a:t>
            </a:r>
          </a:p>
        </p:txBody>
      </p:sp>
      <p:sp>
        <p:nvSpPr>
          <p:cNvPr id="87" name="TextBox 86"/>
          <p:cNvSpPr txBox="1"/>
          <p:nvPr/>
        </p:nvSpPr>
        <p:spPr>
          <a:xfrm>
            <a:off x="4319366" y="4243527"/>
            <a:ext cx="505267" cy="184666"/>
          </a:xfrm>
          <a:prstGeom prst="rect">
            <a:avLst/>
          </a:prstGeom>
          <a:noFill/>
        </p:spPr>
        <p:txBody>
          <a:bodyPr wrap="none" rtlCol="0">
            <a:spAutoFit/>
          </a:bodyPr>
          <a:lstStyle/>
          <a:p>
            <a:r>
              <a:rPr lang="en-IN" sz="600" b="1" dirty="0">
                <a:solidFill>
                  <a:schemeClr val="tx1"/>
                </a:solidFill>
                <a:effectLst>
                  <a:glow rad="50800">
                    <a:schemeClr val="bg1"/>
                  </a:glow>
                </a:effectLst>
                <a:latin typeface="+mn-lt"/>
              </a:rPr>
              <a:t>NIGERIA</a:t>
            </a:r>
          </a:p>
        </p:txBody>
      </p:sp>
      <p:sp>
        <p:nvSpPr>
          <p:cNvPr id="88" name="TextBox 87"/>
          <p:cNvSpPr txBox="1"/>
          <p:nvPr/>
        </p:nvSpPr>
        <p:spPr>
          <a:xfrm>
            <a:off x="3742949" y="4362414"/>
            <a:ext cx="476412" cy="276999"/>
          </a:xfrm>
          <a:prstGeom prst="rect">
            <a:avLst/>
          </a:prstGeom>
          <a:noFill/>
        </p:spPr>
        <p:txBody>
          <a:bodyPr wrap="none" rtlCol="0">
            <a:spAutoFit/>
          </a:bodyPr>
          <a:lstStyle/>
          <a:p>
            <a:pPr lvl="1" algn="r"/>
            <a:r>
              <a:rPr lang="en-IN" sz="600" b="1" dirty="0">
                <a:solidFill>
                  <a:schemeClr val="tx1"/>
                </a:solidFill>
                <a:effectLst>
                  <a:glow rad="50800">
                    <a:schemeClr val="bg1"/>
                  </a:glow>
                </a:effectLst>
                <a:latin typeface="+mn-lt"/>
              </a:rPr>
              <a:t>SIERRA</a:t>
            </a:r>
          </a:p>
          <a:p>
            <a:pPr lvl="1" algn="r"/>
            <a:r>
              <a:rPr lang="en-IN" sz="600" b="1" dirty="0">
                <a:solidFill>
                  <a:schemeClr val="tx1"/>
                </a:solidFill>
                <a:effectLst>
                  <a:glow rad="50800">
                    <a:schemeClr val="bg1"/>
                  </a:glow>
                </a:effectLst>
                <a:latin typeface="+mn-lt"/>
              </a:rPr>
              <a:t>LEONE</a:t>
            </a:r>
          </a:p>
        </p:txBody>
      </p:sp>
      <p:sp>
        <p:nvSpPr>
          <p:cNvPr id="89" name="TextBox 88"/>
          <p:cNvSpPr txBox="1"/>
          <p:nvPr/>
        </p:nvSpPr>
        <p:spPr>
          <a:xfrm>
            <a:off x="3754092" y="4535159"/>
            <a:ext cx="492443" cy="184666"/>
          </a:xfrm>
          <a:prstGeom prst="rect">
            <a:avLst/>
          </a:prstGeom>
          <a:noFill/>
        </p:spPr>
        <p:txBody>
          <a:bodyPr wrap="none" rtlCol="0">
            <a:spAutoFit/>
          </a:bodyPr>
          <a:lstStyle/>
          <a:p>
            <a:pPr lvl="1" algn="r"/>
            <a:r>
              <a:rPr lang="en-IN" sz="600" b="1" dirty="0">
                <a:solidFill>
                  <a:schemeClr val="tx1"/>
                </a:solidFill>
                <a:effectLst>
                  <a:glow rad="50800">
                    <a:schemeClr val="bg1"/>
                  </a:glow>
                </a:effectLst>
                <a:latin typeface="+mn-lt"/>
              </a:rPr>
              <a:t>LIBERIA</a:t>
            </a:r>
          </a:p>
        </p:txBody>
      </p:sp>
      <p:sp>
        <p:nvSpPr>
          <p:cNvPr id="90" name="TextBox 89"/>
          <p:cNvSpPr txBox="1"/>
          <p:nvPr/>
        </p:nvSpPr>
        <p:spPr>
          <a:xfrm>
            <a:off x="3933457" y="4634213"/>
            <a:ext cx="643126" cy="184666"/>
          </a:xfrm>
          <a:prstGeom prst="rect">
            <a:avLst/>
          </a:prstGeom>
          <a:noFill/>
        </p:spPr>
        <p:txBody>
          <a:bodyPr wrap="none" rtlCol="0">
            <a:spAutoFit/>
          </a:bodyPr>
          <a:lstStyle/>
          <a:p>
            <a:pPr lvl="1" algn="r"/>
            <a:r>
              <a:rPr lang="en-IN" sz="600" b="1" dirty="0">
                <a:solidFill>
                  <a:schemeClr val="tx1"/>
                </a:solidFill>
                <a:effectLst>
                  <a:glow rad="50800">
                    <a:schemeClr val="bg1"/>
                  </a:glow>
                </a:effectLst>
                <a:latin typeface="+mn-lt"/>
              </a:rPr>
              <a:t>CAMEROON</a:t>
            </a:r>
          </a:p>
        </p:txBody>
      </p:sp>
      <p:sp>
        <p:nvSpPr>
          <p:cNvPr id="91" name="TextBox 90"/>
          <p:cNvSpPr txBox="1"/>
          <p:nvPr/>
        </p:nvSpPr>
        <p:spPr>
          <a:xfrm>
            <a:off x="4130353" y="4449547"/>
            <a:ext cx="468398" cy="184666"/>
          </a:xfrm>
          <a:prstGeom prst="rect">
            <a:avLst/>
          </a:prstGeom>
          <a:noFill/>
        </p:spPr>
        <p:txBody>
          <a:bodyPr wrap="none" rtlCol="0">
            <a:spAutoFit/>
          </a:bodyPr>
          <a:lstStyle/>
          <a:p>
            <a:pPr lvl="1" algn="r"/>
            <a:r>
              <a:rPr lang="en-IN" sz="600" b="1" dirty="0">
                <a:solidFill>
                  <a:schemeClr val="tx1"/>
                </a:solidFill>
                <a:effectLst>
                  <a:glow rad="50800">
                    <a:schemeClr val="bg1"/>
                  </a:glow>
                </a:effectLst>
                <a:latin typeface="+mn-lt"/>
              </a:rPr>
              <a:t>GHANA</a:t>
            </a:r>
          </a:p>
        </p:txBody>
      </p:sp>
      <p:sp>
        <p:nvSpPr>
          <p:cNvPr id="92" name="TextBox 91"/>
          <p:cNvSpPr txBox="1"/>
          <p:nvPr/>
        </p:nvSpPr>
        <p:spPr>
          <a:xfrm>
            <a:off x="4754359" y="4063235"/>
            <a:ext cx="460382" cy="184666"/>
          </a:xfrm>
          <a:prstGeom prst="rect">
            <a:avLst/>
          </a:prstGeom>
          <a:noFill/>
        </p:spPr>
        <p:txBody>
          <a:bodyPr wrap="none" rtlCol="0">
            <a:spAutoFit/>
          </a:bodyPr>
          <a:lstStyle/>
          <a:p>
            <a:pPr lvl="1" algn="r"/>
            <a:r>
              <a:rPr lang="en-IN" sz="600" b="1" dirty="0">
                <a:solidFill>
                  <a:schemeClr val="tx1"/>
                </a:solidFill>
                <a:effectLst>
                  <a:glow rad="50800">
                    <a:schemeClr val="bg1"/>
                  </a:glow>
                </a:effectLst>
                <a:latin typeface="+mn-lt"/>
              </a:rPr>
              <a:t>SUDAN</a:t>
            </a:r>
          </a:p>
        </p:txBody>
      </p:sp>
      <p:sp>
        <p:nvSpPr>
          <p:cNvPr id="93" name="TextBox 92"/>
          <p:cNvSpPr txBox="1"/>
          <p:nvPr/>
        </p:nvSpPr>
        <p:spPr>
          <a:xfrm>
            <a:off x="5031820" y="4270081"/>
            <a:ext cx="750526" cy="184666"/>
          </a:xfrm>
          <a:prstGeom prst="rect">
            <a:avLst/>
          </a:prstGeom>
          <a:noFill/>
        </p:spPr>
        <p:txBody>
          <a:bodyPr wrap="none" rtlCol="0">
            <a:spAutoFit/>
          </a:bodyPr>
          <a:lstStyle/>
          <a:p>
            <a:pPr lvl="1" algn="r"/>
            <a:r>
              <a:rPr lang="en-IN" sz="600" b="1" dirty="0">
                <a:solidFill>
                  <a:schemeClr val="tx1"/>
                </a:solidFill>
                <a:effectLst>
                  <a:glow rad="50800">
                    <a:schemeClr val="bg1"/>
                  </a:glow>
                </a:effectLst>
                <a:latin typeface="+mn-lt"/>
              </a:rPr>
              <a:t>SOUTH SUDAN</a:t>
            </a:r>
          </a:p>
        </p:txBody>
      </p:sp>
      <p:sp>
        <p:nvSpPr>
          <p:cNvPr id="94" name="TextBox 93"/>
          <p:cNvSpPr txBox="1"/>
          <p:nvPr/>
        </p:nvSpPr>
        <p:spPr>
          <a:xfrm>
            <a:off x="5732090" y="3924867"/>
            <a:ext cx="394660" cy="184666"/>
          </a:xfrm>
          <a:prstGeom prst="rect">
            <a:avLst/>
          </a:prstGeom>
          <a:noFill/>
        </p:spPr>
        <p:txBody>
          <a:bodyPr wrap="none" rtlCol="0">
            <a:spAutoFit/>
          </a:bodyPr>
          <a:lstStyle/>
          <a:p>
            <a:pPr lvl="1" algn="r"/>
            <a:r>
              <a:rPr lang="en-IN" sz="600" b="1" dirty="0">
                <a:solidFill>
                  <a:schemeClr val="tx1"/>
                </a:solidFill>
                <a:effectLst>
                  <a:glow rad="50800">
                    <a:schemeClr val="bg1"/>
                  </a:glow>
                </a:effectLst>
                <a:latin typeface="+mn-lt"/>
              </a:rPr>
              <a:t>INDIA</a:t>
            </a:r>
          </a:p>
        </p:txBody>
      </p:sp>
      <p:sp>
        <p:nvSpPr>
          <p:cNvPr id="95" name="TextBox 94"/>
          <p:cNvSpPr txBox="1"/>
          <p:nvPr/>
        </p:nvSpPr>
        <p:spPr>
          <a:xfrm>
            <a:off x="5802594" y="3573813"/>
            <a:ext cx="579006" cy="184666"/>
          </a:xfrm>
          <a:prstGeom prst="rect">
            <a:avLst/>
          </a:prstGeom>
          <a:noFill/>
        </p:spPr>
        <p:txBody>
          <a:bodyPr wrap="none" rtlCol="0">
            <a:spAutoFit/>
          </a:bodyPr>
          <a:lstStyle/>
          <a:p>
            <a:pPr lvl="1" algn="r"/>
            <a:r>
              <a:rPr lang="en-IN" sz="600" b="1" dirty="0">
                <a:solidFill>
                  <a:schemeClr val="tx1"/>
                </a:solidFill>
                <a:effectLst>
                  <a:glow rad="50800">
                    <a:schemeClr val="bg1"/>
                  </a:glow>
                </a:effectLst>
                <a:latin typeface="+mn-lt"/>
              </a:rPr>
              <a:t>PAKISTAN</a:t>
            </a:r>
          </a:p>
        </p:txBody>
      </p:sp>
      <p:sp>
        <p:nvSpPr>
          <p:cNvPr id="96" name="TextBox 95"/>
          <p:cNvSpPr txBox="1"/>
          <p:nvPr/>
        </p:nvSpPr>
        <p:spPr>
          <a:xfrm>
            <a:off x="4612633" y="3658093"/>
            <a:ext cx="453970" cy="184666"/>
          </a:xfrm>
          <a:prstGeom prst="rect">
            <a:avLst/>
          </a:prstGeom>
          <a:noFill/>
        </p:spPr>
        <p:txBody>
          <a:bodyPr wrap="none" rtlCol="0">
            <a:spAutoFit/>
          </a:bodyPr>
          <a:lstStyle/>
          <a:p>
            <a:pPr lvl="1" algn="r"/>
            <a:r>
              <a:rPr lang="en-IN" sz="600" b="1" dirty="0">
                <a:solidFill>
                  <a:schemeClr val="tx1"/>
                </a:solidFill>
                <a:effectLst>
                  <a:glow rad="50800">
                    <a:schemeClr val="bg1"/>
                  </a:glow>
                </a:effectLst>
                <a:latin typeface="+mn-lt"/>
              </a:rPr>
              <a:t>MALTA</a:t>
            </a:r>
          </a:p>
        </p:txBody>
      </p:sp>
      <p:sp>
        <p:nvSpPr>
          <p:cNvPr id="97" name="TextBox 96"/>
          <p:cNvSpPr txBox="1"/>
          <p:nvPr/>
        </p:nvSpPr>
        <p:spPr>
          <a:xfrm>
            <a:off x="4507317" y="4485666"/>
            <a:ext cx="524503" cy="184666"/>
          </a:xfrm>
          <a:prstGeom prst="rect">
            <a:avLst/>
          </a:prstGeom>
          <a:noFill/>
        </p:spPr>
        <p:txBody>
          <a:bodyPr wrap="none" rtlCol="0">
            <a:spAutoFit/>
          </a:bodyPr>
          <a:lstStyle/>
          <a:p>
            <a:pPr lvl="1" algn="r"/>
            <a:r>
              <a:rPr lang="en-IN" sz="600" b="1" dirty="0">
                <a:solidFill>
                  <a:schemeClr val="tx1"/>
                </a:solidFill>
                <a:effectLst>
                  <a:glow rad="50800">
                    <a:schemeClr val="bg1"/>
                  </a:glow>
                </a:effectLst>
                <a:latin typeface="+mn-lt"/>
              </a:rPr>
              <a:t>UGANDA</a:t>
            </a:r>
          </a:p>
        </p:txBody>
      </p:sp>
      <p:sp>
        <p:nvSpPr>
          <p:cNvPr id="98" name="TextBox 97"/>
          <p:cNvSpPr txBox="1"/>
          <p:nvPr/>
        </p:nvSpPr>
        <p:spPr>
          <a:xfrm>
            <a:off x="4471928" y="4587834"/>
            <a:ext cx="537328" cy="184666"/>
          </a:xfrm>
          <a:prstGeom prst="rect">
            <a:avLst/>
          </a:prstGeom>
          <a:noFill/>
        </p:spPr>
        <p:txBody>
          <a:bodyPr wrap="none" rtlCol="0">
            <a:spAutoFit/>
          </a:bodyPr>
          <a:lstStyle/>
          <a:p>
            <a:pPr lvl="1" algn="r"/>
            <a:r>
              <a:rPr lang="en-IN" sz="600" b="1" dirty="0">
                <a:solidFill>
                  <a:schemeClr val="tx1"/>
                </a:solidFill>
                <a:effectLst>
                  <a:glow rad="50800">
                    <a:schemeClr val="bg1"/>
                  </a:glow>
                </a:effectLst>
                <a:latin typeface="+mn-lt"/>
              </a:rPr>
              <a:t>RWANDA</a:t>
            </a:r>
          </a:p>
        </p:txBody>
      </p:sp>
      <p:sp>
        <p:nvSpPr>
          <p:cNvPr id="99" name="TextBox 98"/>
          <p:cNvSpPr txBox="1"/>
          <p:nvPr/>
        </p:nvSpPr>
        <p:spPr>
          <a:xfrm>
            <a:off x="4464545" y="4683706"/>
            <a:ext cx="537328" cy="184666"/>
          </a:xfrm>
          <a:prstGeom prst="rect">
            <a:avLst/>
          </a:prstGeom>
          <a:noFill/>
        </p:spPr>
        <p:txBody>
          <a:bodyPr wrap="none" rtlCol="0">
            <a:spAutoFit/>
          </a:bodyPr>
          <a:lstStyle/>
          <a:p>
            <a:pPr lvl="1" algn="r"/>
            <a:r>
              <a:rPr lang="en-IN" sz="600" b="1" dirty="0">
                <a:solidFill>
                  <a:schemeClr val="tx1"/>
                </a:solidFill>
                <a:effectLst>
                  <a:glow rad="50800">
                    <a:schemeClr val="bg1"/>
                  </a:glow>
                </a:effectLst>
                <a:latin typeface="+mn-lt"/>
              </a:rPr>
              <a:t>BURUNDI</a:t>
            </a:r>
          </a:p>
        </p:txBody>
      </p:sp>
      <p:sp>
        <p:nvSpPr>
          <p:cNvPr id="100" name="TextBox 99"/>
          <p:cNvSpPr txBox="1"/>
          <p:nvPr/>
        </p:nvSpPr>
        <p:spPr>
          <a:xfrm>
            <a:off x="5018276" y="4501011"/>
            <a:ext cx="455574" cy="184666"/>
          </a:xfrm>
          <a:prstGeom prst="rect">
            <a:avLst/>
          </a:prstGeom>
          <a:noFill/>
        </p:spPr>
        <p:txBody>
          <a:bodyPr wrap="none" rtlCol="0">
            <a:spAutoFit/>
          </a:bodyPr>
          <a:lstStyle/>
          <a:p>
            <a:pPr lvl="1" algn="r"/>
            <a:r>
              <a:rPr lang="en-IN" sz="600" b="1" dirty="0">
                <a:solidFill>
                  <a:schemeClr val="tx1"/>
                </a:solidFill>
                <a:effectLst>
                  <a:glow rad="50800">
                    <a:schemeClr val="bg1"/>
                  </a:glow>
                </a:effectLst>
                <a:latin typeface="+mn-lt"/>
              </a:rPr>
              <a:t>KENYA</a:t>
            </a:r>
          </a:p>
        </p:txBody>
      </p:sp>
      <p:sp>
        <p:nvSpPr>
          <p:cNvPr id="101" name="TextBox 100"/>
          <p:cNvSpPr txBox="1"/>
          <p:nvPr/>
        </p:nvSpPr>
        <p:spPr>
          <a:xfrm>
            <a:off x="4936911" y="4648930"/>
            <a:ext cx="579006" cy="184666"/>
          </a:xfrm>
          <a:prstGeom prst="rect">
            <a:avLst/>
          </a:prstGeom>
          <a:noFill/>
        </p:spPr>
        <p:txBody>
          <a:bodyPr wrap="none" rtlCol="0">
            <a:spAutoFit/>
          </a:bodyPr>
          <a:lstStyle/>
          <a:p>
            <a:pPr lvl="1" algn="r"/>
            <a:r>
              <a:rPr lang="en-IN" sz="600" b="1" dirty="0">
                <a:solidFill>
                  <a:schemeClr val="tx1"/>
                </a:solidFill>
                <a:effectLst>
                  <a:glow rad="50800">
                    <a:schemeClr val="bg1"/>
                  </a:glow>
                </a:effectLst>
                <a:latin typeface="+mn-lt"/>
              </a:rPr>
              <a:t>TANZANIA</a:t>
            </a:r>
          </a:p>
        </p:txBody>
      </p:sp>
      <p:sp>
        <p:nvSpPr>
          <p:cNvPr id="102" name="TextBox 101"/>
          <p:cNvSpPr txBox="1"/>
          <p:nvPr/>
        </p:nvSpPr>
        <p:spPr>
          <a:xfrm>
            <a:off x="5156854" y="4749184"/>
            <a:ext cx="500458" cy="184666"/>
          </a:xfrm>
          <a:prstGeom prst="rect">
            <a:avLst/>
          </a:prstGeom>
          <a:noFill/>
        </p:spPr>
        <p:txBody>
          <a:bodyPr wrap="none" rtlCol="0">
            <a:spAutoFit/>
          </a:bodyPr>
          <a:lstStyle/>
          <a:p>
            <a:pPr lvl="1" algn="r"/>
            <a:r>
              <a:rPr lang="en-IN" sz="600" b="1" dirty="0">
                <a:solidFill>
                  <a:schemeClr val="tx1"/>
                </a:solidFill>
                <a:effectLst>
                  <a:glow rad="50800">
                    <a:schemeClr val="bg1"/>
                  </a:glow>
                </a:effectLst>
                <a:latin typeface="+mn-lt"/>
              </a:rPr>
              <a:t>MALAWI</a:t>
            </a:r>
          </a:p>
        </p:txBody>
      </p:sp>
      <p:sp>
        <p:nvSpPr>
          <p:cNvPr id="103" name="TextBox 102"/>
          <p:cNvSpPr txBox="1"/>
          <p:nvPr/>
        </p:nvSpPr>
        <p:spPr>
          <a:xfrm>
            <a:off x="4604867" y="4839992"/>
            <a:ext cx="500458" cy="184666"/>
          </a:xfrm>
          <a:prstGeom prst="rect">
            <a:avLst/>
          </a:prstGeom>
          <a:noFill/>
        </p:spPr>
        <p:txBody>
          <a:bodyPr wrap="none" rtlCol="0">
            <a:spAutoFit/>
          </a:bodyPr>
          <a:lstStyle/>
          <a:p>
            <a:pPr lvl="1" algn="r"/>
            <a:r>
              <a:rPr lang="en-IN" sz="600" b="1" dirty="0">
                <a:solidFill>
                  <a:schemeClr val="tx1"/>
                </a:solidFill>
                <a:effectLst>
                  <a:glow rad="50800">
                    <a:schemeClr val="bg1"/>
                  </a:glow>
                </a:effectLst>
                <a:latin typeface="+mn-lt"/>
              </a:rPr>
              <a:t>ZAMBIA</a:t>
            </a:r>
          </a:p>
        </p:txBody>
      </p:sp>
      <p:sp>
        <p:nvSpPr>
          <p:cNvPr id="104" name="TextBox 103"/>
          <p:cNvSpPr txBox="1"/>
          <p:nvPr/>
        </p:nvSpPr>
        <p:spPr>
          <a:xfrm>
            <a:off x="4077498" y="4936231"/>
            <a:ext cx="526106" cy="187744"/>
          </a:xfrm>
          <a:prstGeom prst="rect">
            <a:avLst/>
          </a:prstGeom>
          <a:noFill/>
        </p:spPr>
        <p:txBody>
          <a:bodyPr wrap="none" rtlCol="0">
            <a:spAutoFit/>
          </a:bodyPr>
          <a:lstStyle/>
          <a:p>
            <a:pPr lvl="1" algn="r"/>
            <a:r>
              <a:rPr lang="en-IN" sz="620" b="1" dirty="0">
                <a:solidFill>
                  <a:schemeClr val="tx1"/>
                </a:solidFill>
                <a:effectLst>
                  <a:glow rad="50800">
                    <a:schemeClr val="bg1"/>
                  </a:glow>
                </a:effectLst>
                <a:latin typeface="+mn-lt"/>
              </a:rPr>
              <a:t>NAMIBIA</a:t>
            </a:r>
          </a:p>
        </p:txBody>
      </p:sp>
      <p:sp>
        <p:nvSpPr>
          <p:cNvPr id="105" name="TextBox 104"/>
          <p:cNvSpPr txBox="1"/>
          <p:nvPr/>
        </p:nvSpPr>
        <p:spPr>
          <a:xfrm>
            <a:off x="4078398" y="5112256"/>
            <a:ext cx="654346" cy="187744"/>
          </a:xfrm>
          <a:prstGeom prst="rect">
            <a:avLst/>
          </a:prstGeom>
          <a:noFill/>
        </p:spPr>
        <p:txBody>
          <a:bodyPr wrap="none" rtlCol="0">
            <a:spAutoFit/>
          </a:bodyPr>
          <a:lstStyle/>
          <a:p>
            <a:pPr lvl="1" algn="r"/>
            <a:r>
              <a:rPr lang="en-IN" sz="620" b="1" dirty="0">
                <a:solidFill>
                  <a:schemeClr val="tx1"/>
                </a:solidFill>
                <a:effectLst>
                  <a:glow rad="50800">
                    <a:schemeClr val="bg1"/>
                  </a:glow>
                </a:effectLst>
                <a:latin typeface="+mn-lt"/>
              </a:rPr>
              <a:t>BOTSWANA</a:t>
            </a:r>
          </a:p>
        </p:txBody>
      </p:sp>
      <p:sp>
        <p:nvSpPr>
          <p:cNvPr id="106" name="TextBox 105"/>
          <p:cNvSpPr txBox="1"/>
          <p:nvPr/>
        </p:nvSpPr>
        <p:spPr>
          <a:xfrm>
            <a:off x="4524592" y="5261096"/>
            <a:ext cx="486030" cy="283154"/>
          </a:xfrm>
          <a:prstGeom prst="rect">
            <a:avLst/>
          </a:prstGeom>
          <a:noFill/>
        </p:spPr>
        <p:txBody>
          <a:bodyPr wrap="none" rtlCol="0">
            <a:spAutoFit/>
          </a:bodyPr>
          <a:lstStyle/>
          <a:p>
            <a:pPr lvl="1" algn="r"/>
            <a:r>
              <a:rPr lang="en-IN" sz="620" b="1" dirty="0">
                <a:solidFill>
                  <a:schemeClr val="tx1"/>
                </a:solidFill>
                <a:effectLst>
                  <a:glow rad="50800">
                    <a:schemeClr val="bg1"/>
                  </a:glow>
                </a:effectLst>
                <a:latin typeface="+mn-lt"/>
              </a:rPr>
              <a:t>SOUTH</a:t>
            </a:r>
          </a:p>
          <a:p>
            <a:pPr lvl="1" algn="r"/>
            <a:r>
              <a:rPr lang="en-IN" sz="620" b="1" dirty="0">
                <a:solidFill>
                  <a:schemeClr val="tx1"/>
                </a:solidFill>
                <a:effectLst>
                  <a:glow rad="50800">
                    <a:schemeClr val="bg1"/>
                  </a:glow>
                </a:effectLst>
                <a:latin typeface="+mn-lt"/>
              </a:rPr>
              <a:t>AFRICA</a:t>
            </a:r>
          </a:p>
        </p:txBody>
      </p:sp>
      <p:sp>
        <p:nvSpPr>
          <p:cNvPr id="107" name="TextBox 106"/>
          <p:cNvSpPr txBox="1"/>
          <p:nvPr/>
        </p:nvSpPr>
        <p:spPr>
          <a:xfrm>
            <a:off x="4936911" y="5209296"/>
            <a:ext cx="662361" cy="187744"/>
          </a:xfrm>
          <a:prstGeom prst="rect">
            <a:avLst/>
          </a:prstGeom>
          <a:noFill/>
        </p:spPr>
        <p:txBody>
          <a:bodyPr wrap="none" rtlCol="0">
            <a:spAutoFit/>
          </a:bodyPr>
          <a:lstStyle/>
          <a:p>
            <a:pPr lvl="1" algn="r"/>
            <a:r>
              <a:rPr lang="en-IN" sz="620" b="1" dirty="0">
                <a:solidFill>
                  <a:schemeClr val="tx1"/>
                </a:solidFill>
                <a:effectLst>
                  <a:glow rad="50800">
                    <a:schemeClr val="bg1"/>
                  </a:glow>
                </a:effectLst>
                <a:latin typeface="+mn-lt"/>
              </a:rPr>
              <a:t>SWAZILAND</a:t>
            </a:r>
          </a:p>
        </p:txBody>
      </p:sp>
      <p:sp>
        <p:nvSpPr>
          <p:cNvPr id="108" name="TextBox 107"/>
          <p:cNvSpPr txBox="1"/>
          <p:nvPr/>
        </p:nvSpPr>
        <p:spPr>
          <a:xfrm>
            <a:off x="4904463" y="5307473"/>
            <a:ext cx="569387" cy="187744"/>
          </a:xfrm>
          <a:prstGeom prst="rect">
            <a:avLst/>
          </a:prstGeom>
          <a:noFill/>
        </p:spPr>
        <p:txBody>
          <a:bodyPr wrap="none" rtlCol="0">
            <a:spAutoFit/>
          </a:bodyPr>
          <a:lstStyle/>
          <a:p>
            <a:pPr lvl="1" algn="r"/>
            <a:r>
              <a:rPr lang="en-IN" sz="620" b="1" dirty="0">
                <a:solidFill>
                  <a:schemeClr val="tx1"/>
                </a:solidFill>
                <a:effectLst>
                  <a:glow rad="50800">
                    <a:schemeClr val="bg1"/>
                  </a:glow>
                </a:effectLst>
                <a:latin typeface="+mn-lt"/>
              </a:rPr>
              <a:t>LESOTHO</a:t>
            </a:r>
          </a:p>
        </p:txBody>
      </p:sp>
      <p:sp>
        <p:nvSpPr>
          <p:cNvPr id="109" name="TextBox 108"/>
          <p:cNvSpPr txBox="1"/>
          <p:nvPr/>
        </p:nvSpPr>
        <p:spPr>
          <a:xfrm>
            <a:off x="5039458" y="4933538"/>
            <a:ext cx="622286" cy="187744"/>
          </a:xfrm>
          <a:prstGeom prst="rect">
            <a:avLst/>
          </a:prstGeom>
          <a:noFill/>
        </p:spPr>
        <p:txBody>
          <a:bodyPr wrap="none" rtlCol="0">
            <a:spAutoFit/>
          </a:bodyPr>
          <a:lstStyle/>
          <a:p>
            <a:pPr lvl="1" algn="r"/>
            <a:r>
              <a:rPr lang="en-IN" sz="620" b="1" dirty="0">
                <a:solidFill>
                  <a:schemeClr val="tx1"/>
                </a:solidFill>
                <a:effectLst>
                  <a:glow rad="50800">
                    <a:schemeClr val="bg1"/>
                  </a:glow>
                </a:effectLst>
                <a:latin typeface="+mn-lt"/>
              </a:rPr>
              <a:t>ZIMBABWE</a:t>
            </a:r>
          </a:p>
        </p:txBody>
      </p:sp>
      <p:sp>
        <p:nvSpPr>
          <p:cNvPr id="110" name="TextBox 109"/>
          <p:cNvSpPr txBox="1"/>
          <p:nvPr/>
        </p:nvSpPr>
        <p:spPr>
          <a:xfrm>
            <a:off x="5481335" y="5019018"/>
            <a:ext cx="622286" cy="187744"/>
          </a:xfrm>
          <a:prstGeom prst="rect">
            <a:avLst/>
          </a:prstGeom>
          <a:noFill/>
        </p:spPr>
        <p:txBody>
          <a:bodyPr wrap="none" rtlCol="0">
            <a:spAutoFit/>
          </a:bodyPr>
          <a:lstStyle/>
          <a:p>
            <a:pPr lvl="1" algn="r"/>
            <a:r>
              <a:rPr lang="en-IN" sz="620" b="1" dirty="0">
                <a:solidFill>
                  <a:schemeClr val="tx1"/>
                </a:solidFill>
                <a:effectLst>
                  <a:glow rad="50800">
                    <a:schemeClr val="bg1"/>
                  </a:glow>
                </a:effectLst>
                <a:latin typeface="+mn-lt"/>
              </a:rPr>
              <a:t>MAURITIUS</a:t>
            </a:r>
          </a:p>
        </p:txBody>
      </p:sp>
      <p:sp>
        <p:nvSpPr>
          <p:cNvPr id="111" name="TextBox 110"/>
          <p:cNvSpPr txBox="1"/>
          <p:nvPr/>
        </p:nvSpPr>
        <p:spPr>
          <a:xfrm>
            <a:off x="5411178" y="4582983"/>
            <a:ext cx="697627" cy="184666"/>
          </a:xfrm>
          <a:prstGeom prst="rect">
            <a:avLst/>
          </a:prstGeom>
          <a:noFill/>
        </p:spPr>
        <p:txBody>
          <a:bodyPr wrap="none" rtlCol="0">
            <a:spAutoFit/>
          </a:bodyPr>
          <a:lstStyle/>
          <a:p>
            <a:pPr lvl="1" algn="r"/>
            <a:r>
              <a:rPr lang="en-IN" sz="600" b="1" dirty="0">
                <a:solidFill>
                  <a:schemeClr val="tx1"/>
                </a:solidFill>
                <a:effectLst>
                  <a:glow rad="50800">
                    <a:schemeClr val="bg1"/>
                  </a:glow>
                </a:effectLst>
                <a:latin typeface="+mn-lt"/>
              </a:rPr>
              <a:t>SEYCHELLES</a:t>
            </a:r>
          </a:p>
        </p:txBody>
      </p:sp>
      <p:sp>
        <p:nvSpPr>
          <p:cNvPr id="112" name="TextBox 111"/>
          <p:cNvSpPr txBox="1"/>
          <p:nvPr/>
        </p:nvSpPr>
        <p:spPr>
          <a:xfrm>
            <a:off x="5883205" y="4438814"/>
            <a:ext cx="646331" cy="184666"/>
          </a:xfrm>
          <a:prstGeom prst="rect">
            <a:avLst/>
          </a:prstGeom>
          <a:noFill/>
        </p:spPr>
        <p:txBody>
          <a:bodyPr wrap="none" rtlCol="0">
            <a:spAutoFit/>
          </a:bodyPr>
          <a:lstStyle/>
          <a:p>
            <a:pPr lvl="1" algn="r"/>
            <a:r>
              <a:rPr lang="en-IN" sz="600" b="1" dirty="0">
                <a:solidFill>
                  <a:schemeClr val="tx1"/>
                </a:solidFill>
                <a:effectLst>
                  <a:glow rad="50800">
                    <a:schemeClr val="bg1"/>
                  </a:glow>
                </a:effectLst>
                <a:latin typeface="+mn-lt"/>
              </a:rPr>
              <a:t>SINGAPORE</a:t>
            </a:r>
          </a:p>
        </p:txBody>
      </p:sp>
      <p:sp>
        <p:nvSpPr>
          <p:cNvPr id="113" name="TextBox 112"/>
          <p:cNvSpPr txBox="1"/>
          <p:nvPr/>
        </p:nvSpPr>
        <p:spPr>
          <a:xfrm>
            <a:off x="6705330" y="4099680"/>
            <a:ext cx="662362" cy="184666"/>
          </a:xfrm>
          <a:prstGeom prst="rect">
            <a:avLst/>
          </a:prstGeom>
          <a:noFill/>
        </p:spPr>
        <p:txBody>
          <a:bodyPr wrap="none" rtlCol="0">
            <a:spAutoFit/>
          </a:bodyPr>
          <a:lstStyle/>
          <a:p>
            <a:pPr lvl="1" algn="r"/>
            <a:r>
              <a:rPr lang="en-IN" sz="600" b="1" dirty="0">
                <a:solidFill>
                  <a:schemeClr val="tx1"/>
                </a:solidFill>
                <a:effectLst>
                  <a:glow rad="50800">
                    <a:schemeClr val="bg1"/>
                  </a:glow>
                </a:effectLst>
                <a:latin typeface="+mn-lt"/>
              </a:rPr>
              <a:t>PHILIPPINES</a:t>
            </a:r>
          </a:p>
        </p:txBody>
      </p:sp>
      <p:sp>
        <p:nvSpPr>
          <p:cNvPr id="115" name="TextBox 114"/>
          <p:cNvSpPr txBox="1"/>
          <p:nvPr/>
        </p:nvSpPr>
        <p:spPr>
          <a:xfrm>
            <a:off x="6676431" y="4429168"/>
            <a:ext cx="450764" cy="184666"/>
          </a:xfrm>
          <a:prstGeom prst="rect">
            <a:avLst/>
          </a:prstGeom>
          <a:noFill/>
        </p:spPr>
        <p:txBody>
          <a:bodyPr wrap="none" rtlCol="0">
            <a:spAutoFit/>
          </a:bodyPr>
          <a:lstStyle/>
          <a:p>
            <a:pPr lvl="1" algn="r"/>
            <a:r>
              <a:rPr lang="en-IN" sz="600" b="1" dirty="0">
                <a:solidFill>
                  <a:schemeClr val="tx1"/>
                </a:solidFill>
                <a:effectLst>
                  <a:glow rad="50800">
                    <a:schemeClr val="bg1"/>
                  </a:glow>
                </a:effectLst>
                <a:latin typeface="+mn-lt"/>
              </a:rPr>
              <a:t>PALAU</a:t>
            </a:r>
          </a:p>
        </p:txBody>
      </p:sp>
      <p:sp>
        <p:nvSpPr>
          <p:cNvPr id="116" name="TextBox 115"/>
          <p:cNvSpPr txBox="1"/>
          <p:nvPr/>
        </p:nvSpPr>
        <p:spPr>
          <a:xfrm>
            <a:off x="6464879" y="4607659"/>
            <a:ext cx="684803" cy="276999"/>
          </a:xfrm>
          <a:prstGeom prst="rect">
            <a:avLst/>
          </a:prstGeom>
          <a:noFill/>
        </p:spPr>
        <p:txBody>
          <a:bodyPr wrap="none" rtlCol="0">
            <a:spAutoFit/>
          </a:bodyPr>
          <a:lstStyle/>
          <a:p>
            <a:pPr lvl="1" algn="r"/>
            <a:r>
              <a:rPr lang="en-IN" sz="600" b="1" dirty="0">
                <a:solidFill>
                  <a:schemeClr val="tx1"/>
                </a:solidFill>
                <a:effectLst>
                  <a:glow rad="50800">
                    <a:schemeClr val="bg1"/>
                  </a:glow>
                </a:effectLst>
                <a:latin typeface="+mn-lt"/>
              </a:rPr>
              <a:t>PAPUA</a:t>
            </a:r>
          </a:p>
          <a:p>
            <a:pPr lvl="1" algn="r"/>
            <a:r>
              <a:rPr lang="en-IN" sz="600" b="1" dirty="0">
                <a:solidFill>
                  <a:schemeClr val="tx1"/>
                </a:solidFill>
                <a:effectLst>
                  <a:glow rad="50800">
                    <a:schemeClr val="bg1"/>
                  </a:glow>
                </a:effectLst>
                <a:latin typeface="+mn-lt"/>
              </a:rPr>
              <a:t>NEW GUINEA</a:t>
            </a:r>
          </a:p>
        </p:txBody>
      </p:sp>
      <p:sp>
        <p:nvSpPr>
          <p:cNvPr id="117" name="TextBox 116"/>
          <p:cNvSpPr txBox="1"/>
          <p:nvPr/>
        </p:nvSpPr>
        <p:spPr>
          <a:xfrm>
            <a:off x="6890306" y="4812575"/>
            <a:ext cx="694421" cy="184666"/>
          </a:xfrm>
          <a:prstGeom prst="rect">
            <a:avLst/>
          </a:prstGeom>
          <a:noFill/>
        </p:spPr>
        <p:txBody>
          <a:bodyPr wrap="none" rtlCol="0">
            <a:spAutoFit/>
          </a:bodyPr>
          <a:lstStyle/>
          <a:p>
            <a:pPr lvl="1" algn="r"/>
            <a:r>
              <a:rPr lang="en-IN" sz="600" b="1" dirty="0">
                <a:solidFill>
                  <a:schemeClr val="tx1"/>
                </a:solidFill>
                <a:effectLst>
                  <a:glow rad="50800">
                    <a:schemeClr val="bg1"/>
                  </a:glow>
                </a:effectLst>
                <a:latin typeface="+mn-lt"/>
              </a:rPr>
              <a:t>SOLOMON IS.</a:t>
            </a:r>
          </a:p>
        </p:txBody>
      </p:sp>
      <p:sp>
        <p:nvSpPr>
          <p:cNvPr id="118" name="TextBox 117"/>
          <p:cNvSpPr txBox="1"/>
          <p:nvPr/>
        </p:nvSpPr>
        <p:spPr>
          <a:xfrm>
            <a:off x="6673850" y="5093981"/>
            <a:ext cx="630301" cy="184666"/>
          </a:xfrm>
          <a:prstGeom prst="rect">
            <a:avLst/>
          </a:prstGeom>
          <a:noFill/>
        </p:spPr>
        <p:txBody>
          <a:bodyPr wrap="none" rtlCol="0">
            <a:spAutoFit/>
          </a:bodyPr>
          <a:lstStyle/>
          <a:p>
            <a:pPr lvl="1" algn="r"/>
            <a:r>
              <a:rPr lang="en-IN" sz="600" b="1" dirty="0">
                <a:solidFill>
                  <a:schemeClr val="tx1"/>
                </a:solidFill>
                <a:effectLst>
                  <a:glow rad="50800">
                    <a:schemeClr val="bg1"/>
                  </a:glow>
                </a:effectLst>
                <a:latin typeface="+mn-lt"/>
              </a:rPr>
              <a:t>AUSTRALIA</a:t>
            </a:r>
          </a:p>
        </p:txBody>
      </p:sp>
      <p:sp>
        <p:nvSpPr>
          <p:cNvPr id="119" name="TextBox 118"/>
          <p:cNvSpPr txBox="1"/>
          <p:nvPr/>
        </p:nvSpPr>
        <p:spPr>
          <a:xfrm>
            <a:off x="7328516" y="4175854"/>
            <a:ext cx="809838" cy="276999"/>
          </a:xfrm>
          <a:prstGeom prst="rect">
            <a:avLst/>
          </a:prstGeom>
          <a:noFill/>
        </p:spPr>
        <p:txBody>
          <a:bodyPr wrap="none" rtlCol="0">
            <a:spAutoFit/>
          </a:bodyPr>
          <a:lstStyle/>
          <a:p>
            <a:pPr lvl="1"/>
            <a:r>
              <a:rPr lang="en-IN" sz="600" b="1" dirty="0">
                <a:solidFill>
                  <a:schemeClr val="tx1"/>
                </a:solidFill>
                <a:effectLst>
                  <a:glow rad="50800">
                    <a:schemeClr val="bg1"/>
                  </a:glow>
                </a:effectLst>
                <a:latin typeface="+mn-lt"/>
              </a:rPr>
              <a:t>FED. STATES OF</a:t>
            </a:r>
          </a:p>
          <a:p>
            <a:pPr lvl="1"/>
            <a:r>
              <a:rPr lang="en-IN" sz="600" b="1" dirty="0">
                <a:solidFill>
                  <a:schemeClr val="tx1"/>
                </a:solidFill>
                <a:effectLst>
                  <a:glow rad="50800">
                    <a:schemeClr val="bg1"/>
                  </a:glow>
                </a:effectLst>
                <a:latin typeface="+mn-lt"/>
              </a:rPr>
              <a:t>MICRONESIA</a:t>
            </a:r>
          </a:p>
        </p:txBody>
      </p:sp>
      <p:sp>
        <p:nvSpPr>
          <p:cNvPr id="120" name="TextBox 119"/>
          <p:cNvSpPr txBox="1"/>
          <p:nvPr/>
        </p:nvSpPr>
        <p:spPr>
          <a:xfrm>
            <a:off x="7633210" y="4346481"/>
            <a:ext cx="617477" cy="276999"/>
          </a:xfrm>
          <a:prstGeom prst="rect">
            <a:avLst/>
          </a:prstGeom>
          <a:noFill/>
        </p:spPr>
        <p:txBody>
          <a:bodyPr wrap="none" rtlCol="0">
            <a:spAutoFit/>
          </a:bodyPr>
          <a:lstStyle/>
          <a:p>
            <a:pPr lvl="1"/>
            <a:r>
              <a:rPr lang="en-IN" sz="600" b="1" dirty="0">
                <a:solidFill>
                  <a:schemeClr val="tx1"/>
                </a:solidFill>
                <a:effectLst>
                  <a:glow rad="50800">
                    <a:schemeClr val="bg1"/>
                  </a:glow>
                </a:effectLst>
                <a:latin typeface="+mn-lt"/>
              </a:rPr>
              <a:t>MARSHALL</a:t>
            </a:r>
          </a:p>
          <a:p>
            <a:pPr lvl="1"/>
            <a:r>
              <a:rPr lang="en-IN" sz="600" b="1" dirty="0">
                <a:solidFill>
                  <a:schemeClr val="tx1"/>
                </a:solidFill>
                <a:effectLst>
                  <a:glow rad="50800">
                    <a:schemeClr val="bg1"/>
                  </a:glow>
                </a:effectLst>
                <a:latin typeface="+mn-lt"/>
              </a:rPr>
              <a:t>ISLANDS</a:t>
            </a:r>
          </a:p>
        </p:txBody>
      </p:sp>
      <p:sp>
        <p:nvSpPr>
          <p:cNvPr id="121" name="TextBox 120"/>
          <p:cNvSpPr txBox="1"/>
          <p:nvPr/>
        </p:nvSpPr>
        <p:spPr>
          <a:xfrm>
            <a:off x="7728795" y="4582984"/>
            <a:ext cx="518091" cy="184666"/>
          </a:xfrm>
          <a:prstGeom prst="rect">
            <a:avLst/>
          </a:prstGeom>
          <a:noFill/>
        </p:spPr>
        <p:txBody>
          <a:bodyPr wrap="none" rtlCol="0">
            <a:spAutoFit/>
          </a:bodyPr>
          <a:lstStyle/>
          <a:p>
            <a:pPr lvl="1"/>
            <a:r>
              <a:rPr lang="en-IN" sz="600" b="1" dirty="0">
                <a:solidFill>
                  <a:schemeClr val="tx1"/>
                </a:solidFill>
                <a:effectLst>
                  <a:glow rad="50800">
                    <a:schemeClr val="bg1"/>
                  </a:glow>
                </a:effectLst>
                <a:latin typeface="+mn-lt"/>
              </a:rPr>
              <a:t>KIRIBATI</a:t>
            </a:r>
          </a:p>
        </p:txBody>
      </p:sp>
      <p:sp>
        <p:nvSpPr>
          <p:cNvPr id="122" name="TextBox 121"/>
          <p:cNvSpPr txBox="1"/>
          <p:nvPr/>
        </p:nvSpPr>
        <p:spPr>
          <a:xfrm>
            <a:off x="7490032" y="4715781"/>
            <a:ext cx="497252" cy="184666"/>
          </a:xfrm>
          <a:prstGeom prst="rect">
            <a:avLst/>
          </a:prstGeom>
          <a:noFill/>
        </p:spPr>
        <p:txBody>
          <a:bodyPr wrap="none" rtlCol="0">
            <a:spAutoFit/>
          </a:bodyPr>
          <a:lstStyle/>
          <a:p>
            <a:pPr lvl="1"/>
            <a:r>
              <a:rPr lang="en-IN" sz="600" b="1" dirty="0">
                <a:solidFill>
                  <a:schemeClr val="tx1"/>
                </a:solidFill>
                <a:effectLst>
                  <a:glow rad="50800">
                    <a:schemeClr val="bg1"/>
                  </a:glow>
                </a:effectLst>
                <a:latin typeface="+mn-lt"/>
              </a:rPr>
              <a:t>TUVALU</a:t>
            </a:r>
          </a:p>
        </p:txBody>
      </p:sp>
      <p:sp>
        <p:nvSpPr>
          <p:cNvPr id="123" name="TextBox 122"/>
          <p:cNvSpPr txBox="1"/>
          <p:nvPr/>
        </p:nvSpPr>
        <p:spPr>
          <a:xfrm>
            <a:off x="7660261" y="4813890"/>
            <a:ext cx="471604" cy="184666"/>
          </a:xfrm>
          <a:prstGeom prst="rect">
            <a:avLst/>
          </a:prstGeom>
          <a:noFill/>
        </p:spPr>
        <p:txBody>
          <a:bodyPr wrap="none" rtlCol="0">
            <a:spAutoFit/>
          </a:bodyPr>
          <a:lstStyle/>
          <a:p>
            <a:pPr lvl="1"/>
            <a:r>
              <a:rPr lang="en-IN" sz="600" b="1" dirty="0">
                <a:solidFill>
                  <a:schemeClr val="tx1"/>
                </a:solidFill>
                <a:effectLst>
                  <a:glow rad="50800">
                    <a:schemeClr val="bg1"/>
                  </a:glow>
                </a:effectLst>
                <a:latin typeface="+mn-lt"/>
              </a:rPr>
              <a:t>SAMOA</a:t>
            </a:r>
          </a:p>
        </p:txBody>
      </p:sp>
      <p:sp>
        <p:nvSpPr>
          <p:cNvPr id="124" name="TextBox 123"/>
          <p:cNvSpPr txBox="1"/>
          <p:nvPr/>
        </p:nvSpPr>
        <p:spPr>
          <a:xfrm>
            <a:off x="7881675" y="4887702"/>
            <a:ext cx="369012" cy="184666"/>
          </a:xfrm>
          <a:prstGeom prst="rect">
            <a:avLst/>
          </a:prstGeom>
          <a:noFill/>
        </p:spPr>
        <p:txBody>
          <a:bodyPr wrap="none" rtlCol="0">
            <a:spAutoFit/>
          </a:bodyPr>
          <a:lstStyle/>
          <a:p>
            <a:pPr lvl="1"/>
            <a:r>
              <a:rPr lang="en-IN" sz="600" b="1" dirty="0">
                <a:solidFill>
                  <a:schemeClr val="tx1"/>
                </a:solidFill>
                <a:effectLst>
                  <a:glow rad="50800">
                    <a:schemeClr val="bg1"/>
                  </a:glow>
                </a:effectLst>
                <a:latin typeface="+mn-lt"/>
              </a:rPr>
              <a:t>NIUE</a:t>
            </a:r>
          </a:p>
        </p:txBody>
      </p:sp>
      <p:sp>
        <p:nvSpPr>
          <p:cNvPr id="125" name="TextBox 124"/>
          <p:cNvSpPr txBox="1"/>
          <p:nvPr/>
        </p:nvSpPr>
        <p:spPr>
          <a:xfrm>
            <a:off x="7624748" y="4941243"/>
            <a:ext cx="316112" cy="184666"/>
          </a:xfrm>
          <a:prstGeom prst="rect">
            <a:avLst/>
          </a:prstGeom>
          <a:noFill/>
        </p:spPr>
        <p:txBody>
          <a:bodyPr wrap="none" rtlCol="0">
            <a:spAutoFit/>
          </a:bodyPr>
          <a:lstStyle/>
          <a:p>
            <a:pPr lvl="1"/>
            <a:r>
              <a:rPr lang="en-IN" sz="600" b="1" dirty="0">
                <a:solidFill>
                  <a:schemeClr val="tx1"/>
                </a:solidFill>
                <a:effectLst>
                  <a:glow rad="50800">
                    <a:schemeClr val="bg1"/>
                  </a:glow>
                </a:effectLst>
                <a:latin typeface="+mn-lt"/>
              </a:rPr>
              <a:t>FIJI</a:t>
            </a:r>
          </a:p>
        </p:txBody>
      </p:sp>
      <p:sp>
        <p:nvSpPr>
          <p:cNvPr id="126" name="TextBox 125"/>
          <p:cNvSpPr txBox="1"/>
          <p:nvPr/>
        </p:nvSpPr>
        <p:spPr>
          <a:xfrm>
            <a:off x="7162510" y="4932325"/>
            <a:ext cx="562975" cy="184666"/>
          </a:xfrm>
          <a:prstGeom prst="rect">
            <a:avLst/>
          </a:prstGeom>
          <a:noFill/>
        </p:spPr>
        <p:txBody>
          <a:bodyPr wrap="none" rtlCol="0">
            <a:spAutoFit/>
          </a:bodyPr>
          <a:lstStyle/>
          <a:p>
            <a:pPr lvl="1"/>
            <a:r>
              <a:rPr lang="en-IN" sz="600" b="1" dirty="0">
                <a:solidFill>
                  <a:schemeClr val="tx1"/>
                </a:solidFill>
                <a:effectLst>
                  <a:glow rad="50800">
                    <a:schemeClr val="bg1"/>
                  </a:glow>
                </a:effectLst>
                <a:latin typeface="+mn-lt"/>
              </a:rPr>
              <a:t>VANUATU</a:t>
            </a:r>
          </a:p>
        </p:txBody>
      </p:sp>
      <p:sp>
        <p:nvSpPr>
          <p:cNvPr id="127" name="TextBox 126"/>
          <p:cNvSpPr txBox="1"/>
          <p:nvPr/>
        </p:nvSpPr>
        <p:spPr>
          <a:xfrm>
            <a:off x="7792811" y="5076090"/>
            <a:ext cx="461986" cy="184666"/>
          </a:xfrm>
          <a:prstGeom prst="rect">
            <a:avLst/>
          </a:prstGeom>
          <a:noFill/>
        </p:spPr>
        <p:txBody>
          <a:bodyPr wrap="none" rtlCol="0">
            <a:spAutoFit/>
          </a:bodyPr>
          <a:lstStyle/>
          <a:p>
            <a:pPr lvl="1"/>
            <a:r>
              <a:rPr lang="en-IN" sz="600" b="1" dirty="0">
                <a:solidFill>
                  <a:schemeClr val="tx1"/>
                </a:solidFill>
                <a:effectLst>
                  <a:glow rad="50800">
                    <a:schemeClr val="bg1"/>
                  </a:glow>
                </a:effectLst>
                <a:latin typeface="+mn-lt"/>
              </a:rPr>
              <a:t>TONGA</a:t>
            </a:r>
          </a:p>
        </p:txBody>
      </p:sp>
      <p:sp>
        <p:nvSpPr>
          <p:cNvPr id="128" name="TextBox 127"/>
          <p:cNvSpPr txBox="1"/>
          <p:nvPr/>
        </p:nvSpPr>
        <p:spPr>
          <a:xfrm>
            <a:off x="7234645" y="4454753"/>
            <a:ext cx="461986" cy="184666"/>
          </a:xfrm>
          <a:prstGeom prst="rect">
            <a:avLst/>
          </a:prstGeom>
          <a:noFill/>
        </p:spPr>
        <p:txBody>
          <a:bodyPr wrap="none" rtlCol="0">
            <a:spAutoFit/>
          </a:bodyPr>
          <a:lstStyle/>
          <a:p>
            <a:pPr lvl="1"/>
            <a:r>
              <a:rPr lang="en-IN" sz="600" b="1" dirty="0">
                <a:solidFill>
                  <a:schemeClr val="tx1"/>
                </a:solidFill>
                <a:effectLst>
                  <a:glow rad="50800">
                    <a:schemeClr val="bg1"/>
                  </a:glow>
                </a:effectLst>
                <a:latin typeface="+mn-lt"/>
              </a:rPr>
              <a:t>NAURU</a:t>
            </a:r>
          </a:p>
        </p:txBody>
      </p:sp>
      <p:sp>
        <p:nvSpPr>
          <p:cNvPr id="129" name="TextBox 128"/>
          <p:cNvSpPr txBox="1"/>
          <p:nvPr/>
        </p:nvSpPr>
        <p:spPr>
          <a:xfrm>
            <a:off x="7519524" y="5549441"/>
            <a:ext cx="553357" cy="276999"/>
          </a:xfrm>
          <a:prstGeom prst="rect">
            <a:avLst/>
          </a:prstGeom>
          <a:noFill/>
        </p:spPr>
        <p:txBody>
          <a:bodyPr wrap="none" rtlCol="0">
            <a:spAutoFit/>
          </a:bodyPr>
          <a:lstStyle/>
          <a:p>
            <a:pPr lvl="1"/>
            <a:r>
              <a:rPr lang="en-IN" sz="600" b="1" dirty="0">
                <a:solidFill>
                  <a:schemeClr val="tx1"/>
                </a:solidFill>
                <a:effectLst>
                  <a:glow rad="50800">
                    <a:schemeClr val="bg1"/>
                  </a:glow>
                </a:effectLst>
                <a:latin typeface="+mn-lt"/>
              </a:rPr>
              <a:t>NEW</a:t>
            </a:r>
          </a:p>
          <a:p>
            <a:pPr lvl="1"/>
            <a:r>
              <a:rPr lang="en-IN" sz="600" b="1" dirty="0">
                <a:solidFill>
                  <a:schemeClr val="tx1"/>
                </a:solidFill>
                <a:effectLst>
                  <a:glow rad="50800">
                    <a:schemeClr val="bg1"/>
                  </a:glow>
                </a:effectLst>
                <a:latin typeface="+mn-lt"/>
              </a:rPr>
              <a:t>ZEALAND</a:t>
            </a:r>
          </a:p>
        </p:txBody>
      </p:sp>
      <p:sp>
        <p:nvSpPr>
          <p:cNvPr id="130" name="TextBox 129"/>
          <p:cNvSpPr txBox="1"/>
          <p:nvPr/>
        </p:nvSpPr>
        <p:spPr>
          <a:xfrm>
            <a:off x="3758905" y="3023674"/>
            <a:ext cx="556563" cy="276999"/>
          </a:xfrm>
          <a:prstGeom prst="rect">
            <a:avLst/>
          </a:prstGeom>
          <a:noFill/>
        </p:spPr>
        <p:txBody>
          <a:bodyPr wrap="none" rtlCol="0">
            <a:spAutoFit/>
          </a:bodyPr>
          <a:lstStyle/>
          <a:p>
            <a:pPr algn="r"/>
            <a:r>
              <a:rPr lang="en-IN" sz="600" b="1" dirty="0">
                <a:solidFill>
                  <a:schemeClr val="tx1"/>
                </a:solidFill>
                <a:effectLst>
                  <a:glow rad="50800">
                    <a:schemeClr val="bg1"/>
                  </a:glow>
                </a:effectLst>
                <a:latin typeface="+mn-lt"/>
              </a:rPr>
              <a:t>UNITED</a:t>
            </a:r>
          </a:p>
          <a:p>
            <a:pPr algn="r"/>
            <a:r>
              <a:rPr lang="en-IN" sz="600" b="1" dirty="0">
                <a:solidFill>
                  <a:schemeClr val="tx1"/>
                </a:solidFill>
                <a:effectLst>
                  <a:glow rad="50800">
                    <a:schemeClr val="bg1"/>
                  </a:glow>
                </a:effectLst>
                <a:latin typeface="+mn-lt"/>
              </a:rPr>
              <a:t>KINGDOM</a:t>
            </a:r>
          </a:p>
        </p:txBody>
      </p:sp>
      <p:sp>
        <p:nvSpPr>
          <p:cNvPr id="131" name="TextBox 130"/>
          <p:cNvSpPr txBox="1"/>
          <p:nvPr/>
        </p:nvSpPr>
        <p:spPr>
          <a:xfrm>
            <a:off x="3756306" y="3216114"/>
            <a:ext cx="527709" cy="184666"/>
          </a:xfrm>
          <a:prstGeom prst="rect">
            <a:avLst/>
          </a:prstGeom>
          <a:noFill/>
        </p:spPr>
        <p:txBody>
          <a:bodyPr wrap="none" rtlCol="0">
            <a:spAutoFit/>
          </a:bodyPr>
          <a:lstStyle/>
          <a:p>
            <a:pPr algn="r"/>
            <a:r>
              <a:rPr lang="en-IN" sz="600" b="1" dirty="0">
                <a:solidFill>
                  <a:schemeClr val="tx1"/>
                </a:solidFill>
                <a:effectLst>
                  <a:glow rad="50800">
                    <a:schemeClr val="bg1"/>
                  </a:glow>
                </a:effectLst>
                <a:latin typeface="+mn-lt"/>
              </a:rPr>
              <a:t>IRELAND</a:t>
            </a:r>
          </a:p>
        </p:txBody>
      </p:sp>
      <p:sp>
        <p:nvSpPr>
          <p:cNvPr id="132" name="TextBox 131"/>
          <p:cNvSpPr txBox="1"/>
          <p:nvPr/>
        </p:nvSpPr>
        <p:spPr>
          <a:xfrm>
            <a:off x="1155653" y="4438814"/>
            <a:ext cx="558166" cy="181588"/>
          </a:xfrm>
          <a:prstGeom prst="rect">
            <a:avLst/>
          </a:prstGeom>
          <a:noFill/>
        </p:spPr>
        <p:txBody>
          <a:bodyPr wrap="none" rtlCol="0">
            <a:spAutoFit/>
          </a:bodyPr>
          <a:lstStyle/>
          <a:p>
            <a:pPr algn="ctr"/>
            <a:r>
              <a:rPr lang="en-IN" sz="580" b="1" i="1" dirty="0" smtClean="0">
                <a:solidFill>
                  <a:srgbClr val="00A7EC"/>
                </a:solidFill>
                <a:latin typeface="+mn-lt"/>
              </a:rPr>
              <a:t>EQUATOR</a:t>
            </a:r>
            <a:endParaRPr lang="en-IN" sz="580" b="1" i="1" dirty="0">
              <a:solidFill>
                <a:srgbClr val="00A7EC"/>
              </a:solidFill>
              <a:latin typeface="+mn-lt"/>
            </a:endParaRPr>
          </a:p>
        </p:txBody>
      </p:sp>
      <p:cxnSp>
        <p:nvCxnSpPr>
          <p:cNvPr id="134" name="Straight Connector 133"/>
          <p:cNvCxnSpPr/>
          <p:nvPr/>
        </p:nvCxnSpPr>
        <p:spPr>
          <a:xfrm flipV="1">
            <a:off x="2938463" y="3825335"/>
            <a:ext cx="92768" cy="14420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H="1" flipV="1">
            <a:off x="3164264" y="4006555"/>
            <a:ext cx="9942" cy="16063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V="1">
            <a:off x="3212306" y="4096298"/>
            <a:ext cx="28505" cy="6612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H="1" flipV="1">
            <a:off x="2808794" y="4096299"/>
            <a:ext cx="79663" cy="542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H="1" flipV="1">
            <a:off x="2593635" y="4156418"/>
            <a:ext cx="75746" cy="202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H="1">
            <a:off x="3065273" y="4255294"/>
            <a:ext cx="125602" cy="189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H="1">
            <a:off x="3067654" y="4310063"/>
            <a:ext cx="94646" cy="449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flipH="1">
            <a:off x="3010590" y="4341019"/>
            <a:ext cx="177904" cy="11373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3222168" y="4293748"/>
            <a:ext cx="94914" cy="329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flipV="1">
            <a:off x="3256241" y="4219575"/>
            <a:ext cx="48934" cy="411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V="1">
            <a:off x="3217455" y="4152900"/>
            <a:ext cx="71051" cy="5887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flipH="1" flipV="1">
            <a:off x="3248761" y="4529349"/>
            <a:ext cx="46890" cy="4979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flipH="1">
            <a:off x="4086225" y="4181460"/>
            <a:ext cx="95963" cy="785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H="1">
            <a:off x="4114792" y="4383881"/>
            <a:ext cx="50014" cy="452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flipH="1">
            <a:off x="4135409" y="4438650"/>
            <a:ext cx="77022" cy="14538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H="1">
            <a:off x="4367849" y="4431506"/>
            <a:ext cx="1745" cy="719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H="1">
            <a:off x="4459860" y="4488656"/>
            <a:ext cx="152621" cy="19176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H="1">
            <a:off x="4997627" y="4369594"/>
            <a:ext cx="126823" cy="5859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H="1">
            <a:off x="4952455" y="4533900"/>
            <a:ext cx="93414" cy="4470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H="1">
            <a:off x="4931029" y="4636294"/>
            <a:ext cx="60071" cy="325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H="1">
            <a:off x="4919104" y="4667250"/>
            <a:ext cx="69615" cy="896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H="1">
            <a:off x="5057775" y="4845818"/>
            <a:ext cx="180363" cy="7384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H="1">
            <a:off x="4981575" y="5024658"/>
            <a:ext cx="142876" cy="4026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H="1">
            <a:off x="4638675" y="5139267"/>
            <a:ext cx="217154" cy="6376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flipH="1" flipV="1">
            <a:off x="4529138" y="5031581"/>
            <a:ext cx="169841" cy="6051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H="1" flipV="1">
            <a:off x="4941203" y="5310133"/>
            <a:ext cx="47515" cy="8339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H="1" flipV="1">
            <a:off x="5003564" y="5229504"/>
            <a:ext cx="35161" cy="4020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5788025" y="3667468"/>
            <a:ext cx="102251" cy="599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H="1">
            <a:off x="6985063" y="4419600"/>
            <a:ext cx="50737" cy="6955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flipH="1" flipV="1">
            <a:off x="7057604" y="4702025"/>
            <a:ext cx="152821" cy="967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flipH="1">
            <a:off x="7452115" y="4803775"/>
            <a:ext cx="37710" cy="5416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flipH="1">
            <a:off x="7634623" y="4991100"/>
            <a:ext cx="36177" cy="279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flipV="1">
            <a:off x="2940844" y="3825099"/>
            <a:ext cx="92768" cy="14420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H="1" flipV="1">
            <a:off x="3166645" y="4006319"/>
            <a:ext cx="9942" cy="16063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V="1">
            <a:off x="3214687" y="4096062"/>
            <a:ext cx="28505" cy="6612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flipH="1" flipV="1">
            <a:off x="2811175" y="4096063"/>
            <a:ext cx="79663" cy="5422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flipH="1" flipV="1">
            <a:off x="2596016" y="4156182"/>
            <a:ext cx="75746" cy="2029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flipH="1">
            <a:off x="3067654" y="4255058"/>
            <a:ext cx="125602" cy="1890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flipH="1">
            <a:off x="3070035" y="4309827"/>
            <a:ext cx="94646" cy="4495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flipH="1">
            <a:off x="3012971" y="4340783"/>
            <a:ext cx="177904" cy="11373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a:off x="3224549" y="4293512"/>
            <a:ext cx="94914" cy="3298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flipV="1">
            <a:off x="3258622" y="4219339"/>
            <a:ext cx="48934" cy="4119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flipV="1">
            <a:off x="3219836" y="4152664"/>
            <a:ext cx="71051" cy="5887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flipH="1" flipV="1">
            <a:off x="3251142" y="4529113"/>
            <a:ext cx="46890" cy="4979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flipH="1">
            <a:off x="4088606" y="4181224"/>
            <a:ext cx="95963" cy="7859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flipH="1">
            <a:off x="4117173" y="4383645"/>
            <a:ext cx="50014" cy="4528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flipH="1">
            <a:off x="4137790" y="4438414"/>
            <a:ext cx="77022" cy="14538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flipH="1">
            <a:off x="4370230" y="4431270"/>
            <a:ext cx="1745" cy="7198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flipH="1">
            <a:off x="4462241" y="4488420"/>
            <a:ext cx="152621" cy="19176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flipH="1">
            <a:off x="5000008" y="4369358"/>
            <a:ext cx="126823" cy="5859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flipH="1">
            <a:off x="4954836" y="4533664"/>
            <a:ext cx="93414" cy="4470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flipH="1">
            <a:off x="4933410" y="4636058"/>
            <a:ext cx="60071" cy="3257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flipH="1">
            <a:off x="4921485" y="4667014"/>
            <a:ext cx="69615" cy="8969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H="1">
            <a:off x="5060156" y="4845582"/>
            <a:ext cx="180363" cy="7384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H="1">
            <a:off x="4983956" y="5024422"/>
            <a:ext cx="142876" cy="4026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flipH="1">
            <a:off x="4641056" y="5139031"/>
            <a:ext cx="217154" cy="6376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H="1" flipV="1">
            <a:off x="4531519" y="5031345"/>
            <a:ext cx="169841" cy="6051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H="1" flipV="1">
            <a:off x="4943584" y="5309897"/>
            <a:ext cx="47515" cy="8339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H="1" flipV="1">
            <a:off x="5005945" y="5229268"/>
            <a:ext cx="35161" cy="4020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H="1">
            <a:off x="5790406" y="3667232"/>
            <a:ext cx="102251" cy="5998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H="1">
            <a:off x="6987444" y="4419364"/>
            <a:ext cx="50737" cy="6955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H="1" flipV="1">
            <a:off x="7059985" y="4701789"/>
            <a:ext cx="152821" cy="967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flipH="1">
            <a:off x="7454496" y="4803539"/>
            <a:ext cx="37710" cy="5416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flipH="1">
            <a:off x="7637004" y="4990864"/>
            <a:ext cx="36177" cy="2791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flipH="1" flipV="1">
            <a:off x="4200086" y="3306664"/>
            <a:ext cx="76639" cy="565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flipH="1" flipV="1">
            <a:off x="4202467" y="3306429"/>
            <a:ext cx="74258" cy="589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flipH="1" flipV="1">
            <a:off x="4240333" y="3209258"/>
            <a:ext cx="150692" cy="67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flipH="1" flipV="1">
            <a:off x="4242713" y="3209022"/>
            <a:ext cx="148312" cy="6757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42" name="TextBox 241"/>
          <p:cNvSpPr txBox="1"/>
          <p:nvPr/>
        </p:nvSpPr>
        <p:spPr>
          <a:xfrm>
            <a:off x="6080889" y="6069576"/>
            <a:ext cx="1967205" cy="207749"/>
          </a:xfrm>
          <a:prstGeom prst="rect">
            <a:avLst/>
          </a:prstGeom>
          <a:noFill/>
        </p:spPr>
        <p:txBody>
          <a:bodyPr wrap="none" rtlCol="0">
            <a:spAutoFit/>
          </a:bodyPr>
          <a:lstStyle/>
          <a:p>
            <a:r>
              <a:rPr lang="en-US" sz="750" b="1" dirty="0">
                <a:solidFill>
                  <a:schemeClr val="tx1"/>
                </a:solidFill>
              </a:rPr>
              <a:t>English is an official national language</a:t>
            </a:r>
            <a:endParaRPr lang="en-IN" sz="750" b="1" dirty="0">
              <a:solidFill>
                <a:schemeClr val="tx1"/>
              </a:solidFill>
            </a:endParaRPr>
          </a:p>
        </p:txBody>
      </p:sp>
      <p:sp>
        <p:nvSpPr>
          <p:cNvPr id="243" name="TextBox 242"/>
          <p:cNvSpPr txBox="1"/>
          <p:nvPr/>
        </p:nvSpPr>
        <p:spPr>
          <a:xfrm>
            <a:off x="6080889" y="6240659"/>
            <a:ext cx="1885453" cy="207749"/>
          </a:xfrm>
          <a:prstGeom prst="rect">
            <a:avLst/>
          </a:prstGeom>
          <a:noFill/>
        </p:spPr>
        <p:txBody>
          <a:bodyPr wrap="none" rtlCol="0">
            <a:spAutoFit/>
          </a:bodyPr>
          <a:lstStyle/>
          <a:p>
            <a:r>
              <a:rPr lang="en-US" sz="750" b="1" dirty="0">
                <a:solidFill>
                  <a:schemeClr val="tx1"/>
                </a:solidFill>
              </a:rPr>
              <a:t>English is de facto national language</a:t>
            </a:r>
            <a:endParaRPr lang="en-IN" sz="750" b="1" dirty="0">
              <a:solidFill>
                <a:schemeClr val="tx1"/>
              </a:solidFill>
            </a:endParaRPr>
          </a:p>
        </p:txBody>
      </p:sp>
    </p:spTree>
    <p:extLst>
      <p:ext uri="{BB962C8B-B14F-4D97-AF65-F5344CB8AC3E}">
        <p14:creationId xmlns:p14="http://schemas.microsoft.com/office/powerpoint/2010/main" val="5193606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166DB-9BFF-4CAE-8EEC-EEC71E93384D}"/>
              </a:ext>
            </a:extLst>
          </p:cNvPr>
          <p:cNvSpPr>
            <a:spLocks noGrp="1"/>
          </p:cNvSpPr>
          <p:nvPr>
            <p:ph type="title"/>
          </p:nvPr>
        </p:nvSpPr>
        <p:spPr/>
        <p:txBody>
          <a:bodyPr/>
          <a:lstStyle/>
          <a:p>
            <a:r>
              <a:rPr lang="en-US" altLang="en-US" dirty="0"/>
              <a:t>5.3.2 English Dialects </a:t>
            </a:r>
            <a:r>
              <a:rPr lang="en-US" altLang="en-US" sz="2000" b="0" dirty="0"/>
              <a:t>(1 of 3)</a:t>
            </a:r>
            <a:endParaRPr lang="en-US" dirty="0"/>
          </a:p>
        </p:txBody>
      </p:sp>
      <p:sp>
        <p:nvSpPr>
          <p:cNvPr id="3" name="Content Placeholder 2">
            <a:extLst>
              <a:ext uri="{FF2B5EF4-FFF2-40B4-BE49-F238E27FC236}">
                <a16:creationId xmlns:a16="http://schemas.microsoft.com/office/drawing/2014/main" id="{FF5DBB3D-5021-4753-8B2F-6B5E6E86D586}"/>
              </a:ext>
            </a:extLst>
          </p:cNvPr>
          <p:cNvSpPr>
            <a:spLocks noGrp="1"/>
          </p:cNvSpPr>
          <p:nvPr>
            <p:ph sz="quarter" idx="13"/>
          </p:nvPr>
        </p:nvSpPr>
        <p:spPr/>
        <p:txBody>
          <a:bodyPr/>
          <a:lstStyle/>
          <a:p>
            <a:r>
              <a:rPr lang="en-US" dirty="0"/>
              <a:t>A </a:t>
            </a:r>
            <a:r>
              <a:rPr lang="en-US" b="1" dirty="0"/>
              <a:t>dialect </a:t>
            </a:r>
            <a:r>
              <a:rPr lang="en-US" dirty="0"/>
              <a:t>is a regional variation of a language distinguished by distinctive vocabulary, spelling, and pronunciation</a:t>
            </a:r>
          </a:p>
          <a:p>
            <a:r>
              <a:rPr lang="en-US" altLang="en-US" dirty="0"/>
              <a:t>English in the United States differs from the English in England in three significant ways—vocabulary, spelling, and pronunciation. This difference is due to a historical lack of spatial interaction</a:t>
            </a:r>
          </a:p>
          <a:p>
            <a:r>
              <a:rPr lang="en-US" dirty="0"/>
              <a:t>In a language with multiple dialects, one dialect may be considered the </a:t>
            </a:r>
            <a:r>
              <a:rPr lang="en-US" b="1" dirty="0"/>
              <a:t>standard language </a:t>
            </a:r>
            <a:r>
              <a:rPr lang="en-US" dirty="0"/>
              <a:t>which is the dialect considered the most acceptable</a:t>
            </a:r>
            <a:endParaRPr lang="en-US" altLang="en-US" dirty="0"/>
          </a:p>
        </p:txBody>
      </p:sp>
    </p:spTree>
    <p:extLst>
      <p:ext uri="{BB962C8B-B14F-4D97-AF65-F5344CB8AC3E}">
        <p14:creationId xmlns:p14="http://schemas.microsoft.com/office/powerpoint/2010/main" val="42609895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69378" y="2751829"/>
            <a:ext cx="5005245" cy="3627620"/>
          </a:xfrm>
          <a:prstGeom prst="rect">
            <a:avLst/>
          </a:prstGeom>
        </p:spPr>
      </p:pic>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p:txBody>
          <a:bodyPr/>
          <a:lstStyle/>
          <a:p>
            <a:r>
              <a:rPr lang="en-US" altLang="en-US" dirty="0"/>
              <a:t>5.3.2 English Dialects </a:t>
            </a:r>
            <a:r>
              <a:rPr lang="en-US" altLang="en-US" sz="2000" b="0" dirty="0"/>
              <a:t>(2 of 3)</a:t>
            </a:r>
            <a:endParaRPr lang="en-US" sz="2000" b="0" dirty="0"/>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a:xfrm>
            <a:off x="457200" y="1556326"/>
            <a:ext cx="8229600" cy="1104812"/>
          </a:xfrm>
        </p:spPr>
        <p:txBody>
          <a:bodyPr/>
          <a:lstStyle/>
          <a:p>
            <a:pPr marL="432" indent="0">
              <a:buNone/>
            </a:pPr>
            <a:r>
              <a:rPr lang="en-US" b="1" dirty="0"/>
              <a:t>Figure 5-29: </a:t>
            </a:r>
            <a:r>
              <a:rPr lang="en-US" dirty="0"/>
              <a:t>Car and driving-related terms indicate dialectical differences between English spoken in the United States and United Kingdom.</a:t>
            </a:r>
          </a:p>
        </p:txBody>
      </p:sp>
      <p:sp>
        <p:nvSpPr>
          <p:cNvPr id="8" name="Rectangle 5"/>
          <p:cNvSpPr>
            <a:spLocks noChangeArrowheads="1"/>
          </p:cNvSpPr>
          <p:nvPr/>
        </p:nvSpPr>
        <p:spPr bwMode="auto">
          <a:xfrm>
            <a:off x="2070100" y="3974144"/>
            <a:ext cx="36388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Arial Black" panose="020B0A04020102020204" pitchFamily="34" charset="0"/>
              </a:rPr>
              <a:t>Lorry</a:t>
            </a:r>
            <a:endParaRPr kumimoji="0" lang="en-US" altLang="en-US" sz="1000" b="1" i="0" u="none" strike="noStrike" cap="none" normalizeH="0" baseline="0" dirty="0" smtClean="0">
              <a:ln>
                <a:noFill/>
              </a:ln>
              <a:solidFill>
                <a:schemeClr val="tx1"/>
              </a:solidFill>
              <a:effectLst/>
              <a:latin typeface="Arial Black" panose="020B0A04020102020204" pitchFamily="34" charset="0"/>
            </a:endParaRPr>
          </a:p>
        </p:txBody>
      </p:sp>
      <p:sp>
        <p:nvSpPr>
          <p:cNvPr id="9" name="Rectangle 6"/>
          <p:cNvSpPr>
            <a:spLocks noChangeArrowheads="1"/>
          </p:cNvSpPr>
          <p:nvPr/>
        </p:nvSpPr>
        <p:spPr bwMode="auto">
          <a:xfrm>
            <a:off x="2493963" y="3987797"/>
            <a:ext cx="34785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Truck</a:t>
            </a:r>
            <a:endParaRPr kumimoji="0" lang="en-US" altLang="en-US" sz="1000" b="1" i="0" u="none" strike="noStrike" cap="none" normalizeH="0" baseline="0" smtClean="0">
              <a:ln>
                <a:noFill/>
              </a:ln>
              <a:solidFill>
                <a:schemeClr val="tx1"/>
              </a:solidFill>
              <a:effectLst/>
              <a:latin typeface="+mj-lt"/>
            </a:endParaRPr>
          </a:p>
        </p:txBody>
      </p:sp>
      <p:sp>
        <p:nvSpPr>
          <p:cNvPr id="11" name="Rectangle 7"/>
          <p:cNvSpPr>
            <a:spLocks noChangeArrowheads="1"/>
          </p:cNvSpPr>
          <p:nvPr/>
        </p:nvSpPr>
        <p:spPr bwMode="auto">
          <a:xfrm>
            <a:off x="2070100" y="4174169"/>
            <a:ext cx="13721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Arial Black" panose="020B0A04020102020204" pitchFamily="34" charset="0"/>
              </a:rPr>
              <a:t>Sleeping policeman</a:t>
            </a:r>
            <a:endParaRPr kumimoji="0" lang="en-US" altLang="en-US" sz="1000" b="1" i="0" u="none" strike="noStrike" cap="none" normalizeH="0" baseline="0" smtClean="0">
              <a:ln>
                <a:noFill/>
              </a:ln>
              <a:solidFill>
                <a:schemeClr val="tx1"/>
              </a:solidFill>
              <a:effectLst/>
              <a:latin typeface="Arial Black" panose="020B0A04020102020204" pitchFamily="34" charset="0"/>
            </a:endParaRPr>
          </a:p>
        </p:txBody>
      </p:sp>
      <p:sp>
        <p:nvSpPr>
          <p:cNvPr id="12" name="Rectangle 8"/>
          <p:cNvSpPr>
            <a:spLocks noChangeArrowheads="1"/>
          </p:cNvSpPr>
          <p:nvPr/>
        </p:nvSpPr>
        <p:spPr bwMode="auto">
          <a:xfrm>
            <a:off x="3445828" y="4180202"/>
            <a:ext cx="80310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 Speed bump</a:t>
            </a:r>
            <a:endParaRPr kumimoji="0" lang="en-US" altLang="en-US" sz="1000" b="1" i="0" u="none" strike="noStrike" cap="none" normalizeH="0" baseline="0" smtClean="0">
              <a:ln>
                <a:noFill/>
              </a:ln>
              <a:solidFill>
                <a:schemeClr val="tx1"/>
              </a:solidFill>
              <a:effectLst/>
              <a:latin typeface="+mj-lt"/>
            </a:endParaRPr>
          </a:p>
        </p:txBody>
      </p:sp>
      <p:sp>
        <p:nvSpPr>
          <p:cNvPr id="13" name="Rectangle 9"/>
          <p:cNvSpPr>
            <a:spLocks noChangeArrowheads="1"/>
          </p:cNvSpPr>
          <p:nvPr/>
        </p:nvSpPr>
        <p:spPr bwMode="auto">
          <a:xfrm>
            <a:off x="2070100" y="4375782"/>
            <a:ext cx="59792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Arial Black" panose="020B0A04020102020204" pitchFamily="34" charset="0"/>
              </a:rPr>
              <a:t>Car park</a:t>
            </a:r>
            <a:endParaRPr kumimoji="0" lang="en-US" altLang="en-US" sz="1000" b="1" i="0" u="none" strike="noStrike" cap="none" normalizeH="0" baseline="0" smtClean="0">
              <a:ln>
                <a:noFill/>
              </a:ln>
              <a:solidFill>
                <a:schemeClr val="tx1"/>
              </a:solidFill>
              <a:effectLst/>
              <a:latin typeface="Arial Black" panose="020B0A04020102020204" pitchFamily="34" charset="0"/>
            </a:endParaRPr>
          </a:p>
        </p:txBody>
      </p:sp>
      <p:sp>
        <p:nvSpPr>
          <p:cNvPr id="14" name="Rectangle 10"/>
          <p:cNvSpPr>
            <a:spLocks noChangeArrowheads="1"/>
          </p:cNvSpPr>
          <p:nvPr/>
        </p:nvSpPr>
        <p:spPr bwMode="auto">
          <a:xfrm>
            <a:off x="2733040" y="4374194"/>
            <a:ext cx="73898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 Parking Lot</a:t>
            </a:r>
            <a:endParaRPr kumimoji="0" lang="en-US" altLang="en-US" sz="1000" b="1" i="0" u="none" strike="noStrike" cap="none" normalizeH="0" baseline="0" smtClean="0">
              <a:ln>
                <a:noFill/>
              </a:ln>
              <a:solidFill>
                <a:schemeClr val="tx1"/>
              </a:solidFill>
              <a:effectLst/>
              <a:latin typeface="+mj-lt"/>
            </a:endParaRPr>
          </a:p>
        </p:txBody>
      </p:sp>
      <p:sp>
        <p:nvSpPr>
          <p:cNvPr id="15" name="Rectangle 11"/>
          <p:cNvSpPr>
            <a:spLocks noChangeArrowheads="1"/>
          </p:cNvSpPr>
          <p:nvPr/>
        </p:nvSpPr>
        <p:spPr bwMode="auto">
          <a:xfrm>
            <a:off x="2070100" y="4577394"/>
            <a:ext cx="104676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Arial Black" panose="020B0A04020102020204" pitchFamily="34" charset="0"/>
              </a:rPr>
              <a:t>Zebra crossing</a:t>
            </a:r>
            <a:endParaRPr kumimoji="0" lang="en-US" altLang="en-US" sz="1000" b="1" i="0" u="none" strike="noStrike" cap="none" normalizeH="0" baseline="0" smtClean="0">
              <a:ln>
                <a:noFill/>
              </a:ln>
              <a:solidFill>
                <a:schemeClr val="tx1"/>
              </a:solidFill>
              <a:effectLst/>
              <a:latin typeface="Arial Black" panose="020B0A04020102020204" pitchFamily="34" charset="0"/>
            </a:endParaRPr>
          </a:p>
        </p:txBody>
      </p:sp>
      <p:sp>
        <p:nvSpPr>
          <p:cNvPr id="16" name="Rectangle 12"/>
          <p:cNvSpPr>
            <a:spLocks noChangeArrowheads="1"/>
          </p:cNvSpPr>
          <p:nvPr/>
        </p:nvSpPr>
        <p:spPr bwMode="auto">
          <a:xfrm>
            <a:off x="3179763" y="4575807"/>
            <a:ext cx="63799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Crosswalk</a:t>
            </a:r>
            <a:endParaRPr kumimoji="0" lang="en-US" altLang="en-US" sz="1000" b="1" i="0" u="none" strike="noStrike" cap="none" normalizeH="0" baseline="0" smtClean="0">
              <a:ln>
                <a:noFill/>
              </a:ln>
              <a:solidFill>
                <a:schemeClr val="tx1"/>
              </a:solidFill>
              <a:effectLst/>
              <a:latin typeface="+mj-lt"/>
            </a:endParaRPr>
          </a:p>
        </p:txBody>
      </p:sp>
      <p:sp>
        <p:nvSpPr>
          <p:cNvPr id="17" name="Rectangle 13"/>
          <p:cNvSpPr>
            <a:spLocks noChangeArrowheads="1"/>
          </p:cNvSpPr>
          <p:nvPr/>
        </p:nvSpPr>
        <p:spPr bwMode="auto">
          <a:xfrm>
            <a:off x="2070100" y="4779007"/>
            <a:ext cx="6924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Arial Black" panose="020B0A04020102020204" pitchFamily="34" charset="0"/>
              </a:rPr>
              <a:t>Motorway</a:t>
            </a:r>
            <a:endParaRPr kumimoji="0" lang="en-US" altLang="en-US" sz="1000" b="1" i="0" u="none" strike="noStrike" cap="none" normalizeH="0" baseline="0" smtClean="0">
              <a:ln>
                <a:noFill/>
              </a:ln>
              <a:solidFill>
                <a:schemeClr val="tx1"/>
              </a:solidFill>
              <a:effectLst/>
              <a:latin typeface="Arial Black" panose="020B0A04020102020204" pitchFamily="34" charset="0"/>
            </a:endParaRPr>
          </a:p>
        </p:txBody>
      </p:sp>
      <p:sp>
        <p:nvSpPr>
          <p:cNvPr id="18" name="Rectangle 14"/>
          <p:cNvSpPr>
            <a:spLocks noChangeArrowheads="1"/>
          </p:cNvSpPr>
          <p:nvPr/>
        </p:nvSpPr>
        <p:spPr bwMode="auto">
          <a:xfrm>
            <a:off x="2837498" y="4777419"/>
            <a:ext cx="50975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Freeway</a:t>
            </a:r>
            <a:endParaRPr kumimoji="0" lang="en-US" altLang="en-US" sz="1000" b="1" i="0" u="none" strike="noStrike" cap="none" normalizeH="0" baseline="0" smtClean="0">
              <a:ln>
                <a:noFill/>
              </a:ln>
              <a:solidFill>
                <a:schemeClr val="tx1"/>
              </a:solidFill>
              <a:effectLst/>
              <a:latin typeface="+mj-lt"/>
            </a:endParaRPr>
          </a:p>
        </p:txBody>
      </p:sp>
      <p:sp>
        <p:nvSpPr>
          <p:cNvPr id="19" name="Rectangle 15"/>
          <p:cNvSpPr>
            <a:spLocks noChangeArrowheads="1"/>
          </p:cNvSpPr>
          <p:nvPr/>
        </p:nvSpPr>
        <p:spPr bwMode="auto">
          <a:xfrm>
            <a:off x="2070100" y="4980619"/>
            <a:ext cx="47609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Arial Black" panose="020B0A04020102020204" pitchFamily="34" charset="0"/>
              </a:rPr>
              <a:t>Saloon</a:t>
            </a:r>
            <a:endParaRPr kumimoji="0" lang="en-US" altLang="en-US" sz="1000" b="1" i="0" u="none" strike="noStrike" cap="none" normalizeH="0" baseline="0" smtClean="0">
              <a:ln>
                <a:noFill/>
              </a:ln>
              <a:solidFill>
                <a:schemeClr val="tx1"/>
              </a:solidFill>
              <a:effectLst/>
              <a:latin typeface="Arial Black" panose="020B0A04020102020204" pitchFamily="34" charset="0"/>
            </a:endParaRPr>
          </a:p>
        </p:txBody>
      </p:sp>
      <p:sp>
        <p:nvSpPr>
          <p:cNvPr id="20" name="Rectangle 16"/>
          <p:cNvSpPr>
            <a:spLocks noChangeArrowheads="1"/>
          </p:cNvSpPr>
          <p:nvPr/>
        </p:nvSpPr>
        <p:spPr bwMode="auto">
          <a:xfrm>
            <a:off x="2681288" y="4979032"/>
            <a:ext cx="38311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Sedan</a:t>
            </a:r>
            <a:endParaRPr kumimoji="0" lang="en-US" altLang="en-US" sz="1000" b="1" i="0" u="none" strike="noStrike" cap="none" normalizeH="0" baseline="0" smtClean="0">
              <a:ln>
                <a:noFill/>
              </a:ln>
              <a:solidFill>
                <a:schemeClr val="tx1"/>
              </a:solidFill>
              <a:effectLst/>
              <a:latin typeface="+mj-lt"/>
            </a:endParaRPr>
          </a:p>
        </p:txBody>
      </p:sp>
      <p:sp>
        <p:nvSpPr>
          <p:cNvPr id="21" name="Rectangle 17"/>
          <p:cNvSpPr>
            <a:spLocks noChangeArrowheads="1"/>
          </p:cNvSpPr>
          <p:nvPr/>
        </p:nvSpPr>
        <p:spPr bwMode="auto">
          <a:xfrm>
            <a:off x="2070100" y="5182232"/>
            <a:ext cx="95699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Arial Black" panose="020B0A04020102020204" pitchFamily="34" charset="0"/>
              </a:rPr>
              <a:t>Petrol station</a:t>
            </a:r>
            <a:endParaRPr kumimoji="0" lang="en-US" altLang="en-US" sz="1000" b="1" i="0" u="none" strike="noStrike" cap="none" normalizeH="0" baseline="0" smtClean="0">
              <a:ln>
                <a:noFill/>
              </a:ln>
              <a:solidFill>
                <a:schemeClr val="tx1"/>
              </a:solidFill>
              <a:effectLst/>
              <a:latin typeface="Arial Black" panose="020B0A04020102020204" pitchFamily="34" charset="0"/>
            </a:endParaRPr>
          </a:p>
        </p:txBody>
      </p:sp>
      <p:sp>
        <p:nvSpPr>
          <p:cNvPr id="22" name="Rectangle 18"/>
          <p:cNvSpPr>
            <a:spLocks noChangeArrowheads="1"/>
          </p:cNvSpPr>
          <p:nvPr/>
        </p:nvSpPr>
        <p:spPr bwMode="auto">
          <a:xfrm>
            <a:off x="3103880" y="5188264"/>
            <a:ext cx="69570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Gas station</a:t>
            </a:r>
            <a:endParaRPr kumimoji="0" lang="en-US" altLang="en-US" sz="1000" b="1" i="0" u="none" strike="noStrike" cap="none" normalizeH="0" baseline="0" smtClean="0">
              <a:ln>
                <a:noFill/>
              </a:ln>
              <a:solidFill>
                <a:schemeClr val="tx1"/>
              </a:solidFill>
              <a:effectLst/>
              <a:latin typeface="+mj-lt"/>
            </a:endParaRPr>
          </a:p>
        </p:txBody>
      </p:sp>
      <p:sp>
        <p:nvSpPr>
          <p:cNvPr id="23" name="Rectangle 19"/>
          <p:cNvSpPr>
            <a:spLocks noChangeArrowheads="1"/>
          </p:cNvSpPr>
          <p:nvPr/>
        </p:nvSpPr>
        <p:spPr bwMode="auto">
          <a:xfrm>
            <a:off x="2070100" y="5383844"/>
            <a:ext cx="49693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Arial Black" panose="020B0A04020102020204" pitchFamily="34" charset="0"/>
              </a:rPr>
              <a:t>Bonnet</a:t>
            </a:r>
            <a:endParaRPr kumimoji="0" lang="en-US" altLang="en-US" sz="1000" b="1" i="0" u="none" strike="noStrike" cap="none" normalizeH="0" baseline="0" smtClean="0">
              <a:ln>
                <a:noFill/>
              </a:ln>
              <a:solidFill>
                <a:schemeClr val="tx1"/>
              </a:solidFill>
              <a:effectLst/>
              <a:latin typeface="Arial Black" panose="020B0A04020102020204" pitchFamily="34" charset="0"/>
            </a:endParaRPr>
          </a:p>
        </p:txBody>
      </p:sp>
      <p:sp>
        <p:nvSpPr>
          <p:cNvPr id="24" name="Rectangle 20"/>
          <p:cNvSpPr>
            <a:spLocks noChangeArrowheads="1"/>
          </p:cNvSpPr>
          <p:nvPr/>
        </p:nvSpPr>
        <p:spPr bwMode="auto">
          <a:xfrm>
            <a:off x="2706688" y="5382257"/>
            <a:ext cx="3286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Hood</a:t>
            </a:r>
            <a:endParaRPr kumimoji="0" lang="en-US" altLang="en-US" sz="1000" b="1" i="0" u="none" strike="noStrike" cap="none" normalizeH="0" baseline="0" smtClean="0">
              <a:ln>
                <a:noFill/>
              </a:ln>
              <a:solidFill>
                <a:schemeClr val="tx1"/>
              </a:solidFill>
              <a:effectLst/>
              <a:latin typeface="+mj-lt"/>
            </a:endParaRPr>
          </a:p>
        </p:txBody>
      </p:sp>
      <p:sp>
        <p:nvSpPr>
          <p:cNvPr id="25" name="Rectangle 21"/>
          <p:cNvSpPr>
            <a:spLocks noChangeArrowheads="1"/>
          </p:cNvSpPr>
          <p:nvPr/>
        </p:nvSpPr>
        <p:spPr bwMode="auto">
          <a:xfrm>
            <a:off x="2070100" y="5582282"/>
            <a:ext cx="81753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Arial Black" panose="020B0A04020102020204" pitchFamily="34" charset="0"/>
              </a:rPr>
              <a:t>Windscreen</a:t>
            </a:r>
            <a:endParaRPr kumimoji="0" lang="en-US" altLang="en-US" sz="1000" b="1" i="0" u="none" strike="noStrike" cap="none" normalizeH="0" baseline="0" smtClean="0">
              <a:ln>
                <a:noFill/>
              </a:ln>
              <a:solidFill>
                <a:schemeClr val="tx1"/>
              </a:solidFill>
              <a:effectLst/>
              <a:latin typeface="Arial Black" panose="020B0A04020102020204" pitchFamily="34" charset="0"/>
            </a:endParaRPr>
          </a:p>
        </p:txBody>
      </p:sp>
      <p:sp>
        <p:nvSpPr>
          <p:cNvPr id="26" name="Rectangle 22"/>
          <p:cNvSpPr>
            <a:spLocks noChangeArrowheads="1"/>
          </p:cNvSpPr>
          <p:nvPr/>
        </p:nvSpPr>
        <p:spPr bwMode="auto">
          <a:xfrm>
            <a:off x="2979738" y="5588314"/>
            <a:ext cx="68287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Windshield</a:t>
            </a:r>
            <a:endParaRPr kumimoji="0" lang="en-US" altLang="en-US" sz="1000" b="1" i="0" u="none" strike="noStrike" cap="none" normalizeH="0" baseline="0" smtClean="0">
              <a:ln>
                <a:noFill/>
              </a:ln>
              <a:solidFill>
                <a:schemeClr val="tx1"/>
              </a:solidFill>
              <a:effectLst/>
              <a:latin typeface="+mj-lt"/>
            </a:endParaRPr>
          </a:p>
        </p:txBody>
      </p:sp>
      <p:sp>
        <p:nvSpPr>
          <p:cNvPr id="27" name="Rectangle 23"/>
          <p:cNvSpPr>
            <a:spLocks noChangeArrowheads="1"/>
          </p:cNvSpPr>
          <p:nvPr/>
        </p:nvSpPr>
        <p:spPr bwMode="auto">
          <a:xfrm>
            <a:off x="2070100" y="5783894"/>
            <a:ext cx="32701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Arial Black" panose="020B0A04020102020204" pitchFamily="34" charset="0"/>
              </a:rPr>
              <a:t>Boot</a:t>
            </a:r>
            <a:endParaRPr kumimoji="0" lang="en-US" altLang="en-US" sz="1000" b="1" i="0" u="none" strike="noStrike" cap="none" normalizeH="0" baseline="0" smtClean="0">
              <a:ln>
                <a:noFill/>
              </a:ln>
              <a:solidFill>
                <a:schemeClr val="tx1"/>
              </a:solidFill>
              <a:effectLst/>
              <a:latin typeface="Arial Black" panose="020B0A04020102020204" pitchFamily="34" charset="0"/>
            </a:endParaRPr>
          </a:p>
        </p:txBody>
      </p:sp>
      <p:sp>
        <p:nvSpPr>
          <p:cNvPr id="28" name="Rectangle 24"/>
          <p:cNvSpPr>
            <a:spLocks noChangeArrowheads="1"/>
          </p:cNvSpPr>
          <p:nvPr/>
        </p:nvSpPr>
        <p:spPr bwMode="auto">
          <a:xfrm>
            <a:off x="2533650" y="5782307"/>
            <a:ext cx="35586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Trunk</a:t>
            </a:r>
            <a:endParaRPr kumimoji="0" lang="en-US" altLang="en-US" sz="1000" b="1" i="0" u="none" strike="noStrike" cap="none" normalizeH="0" baseline="0" smtClean="0">
              <a:ln>
                <a:noFill/>
              </a:ln>
              <a:solidFill>
                <a:schemeClr val="tx1"/>
              </a:solidFill>
              <a:effectLst/>
              <a:latin typeface="+mj-lt"/>
            </a:endParaRPr>
          </a:p>
        </p:txBody>
      </p:sp>
      <p:sp>
        <p:nvSpPr>
          <p:cNvPr id="29" name="Rectangle 25"/>
          <p:cNvSpPr>
            <a:spLocks noChangeArrowheads="1"/>
          </p:cNvSpPr>
          <p:nvPr/>
        </p:nvSpPr>
        <p:spPr bwMode="auto">
          <a:xfrm>
            <a:off x="2070100" y="5985507"/>
            <a:ext cx="113332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Arial Black" panose="020B0A04020102020204" pitchFamily="34" charset="0"/>
              </a:rPr>
              <a:t>Reversing lights</a:t>
            </a:r>
            <a:endParaRPr kumimoji="0" lang="en-US" altLang="en-US" sz="1000" b="1" i="0" u="none" strike="noStrike" cap="none" normalizeH="0" baseline="0" smtClean="0">
              <a:ln>
                <a:noFill/>
              </a:ln>
              <a:solidFill>
                <a:schemeClr val="tx1"/>
              </a:solidFill>
              <a:effectLst/>
              <a:latin typeface="Arial Black" panose="020B0A04020102020204" pitchFamily="34" charset="0"/>
            </a:endParaRPr>
          </a:p>
        </p:txBody>
      </p:sp>
      <p:sp>
        <p:nvSpPr>
          <p:cNvPr id="30" name="Rectangle 26"/>
          <p:cNvSpPr>
            <a:spLocks noChangeArrowheads="1"/>
          </p:cNvSpPr>
          <p:nvPr/>
        </p:nvSpPr>
        <p:spPr bwMode="auto">
          <a:xfrm>
            <a:off x="3325813" y="5983919"/>
            <a:ext cx="88165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Back-up lights</a:t>
            </a:r>
            <a:endParaRPr kumimoji="0" lang="en-US" altLang="en-US" sz="1000" b="1" i="0" u="none" strike="noStrike" cap="none" normalizeH="0" baseline="0" smtClean="0">
              <a:ln>
                <a:noFill/>
              </a:ln>
              <a:solidFill>
                <a:schemeClr val="tx1"/>
              </a:solidFill>
              <a:effectLst/>
              <a:latin typeface="+mj-lt"/>
            </a:endParaRPr>
          </a:p>
        </p:txBody>
      </p:sp>
      <p:sp>
        <p:nvSpPr>
          <p:cNvPr id="31" name="Rectangle 27"/>
          <p:cNvSpPr>
            <a:spLocks noChangeArrowheads="1"/>
          </p:cNvSpPr>
          <p:nvPr/>
        </p:nvSpPr>
        <p:spPr bwMode="auto">
          <a:xfrm>
            <a:off x="2070100" y="6187119"/>
            <a:ext cx="122469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Arial Black" panose="020B0A04020102020204" pitchFamily="34" charset="0"/>
              </a:rPr>
              <a:t>Dual carriageway</a:t>
            </a:r>
            <a:endParaRPr kumimoji="0" lang="en-US" altLang="en-US" sz="1000" b="1" i="0" u="none" strike="noStrike" cap="none" normalizeH="0" baseline="0" smtClean="0">
              <a:ln>
                <a:noFill/>
              </a:ln>
              <a:solidFill>
                <a:schemeClr val="tx1"/>
              </a:solidFill>
              <a:effectLst/>
              <a:latin typeface="Arial Black" panose="020B0A04020102020204" pitchFamily="34" charset="0"/>
            </a:endParaRPr>
          </a:p>
        </p:txBody>
      </p:sp>
      <p:sp>
        <p:nvSpPr>
          <p:cNvPr id="32" name="Rectangle 28"/>
          <p:cNvSpPr>
            <a:spLocks noChangeArrowheads="1"/>
          </p:cNvSpPr>
          <p:nvPr/>
        </p:nvSpPr>
        <p:spPr bwMode="auto">
          <a:xfrm>
            <a:off x="3429000" y="6185532"/>
            <a:ext cx="100828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Divided highway</a:t>
            </a:r>
            <a:endParaRPr kumimoji="0" lang="en-US" altLang="en-US" sz="1000" b="1" i="0" u="none" strike="noStrike" cap="none" normalizeH="0" baseline="0" smtClean="0">
              <a:ln>
                <a:noFill/>
              </a:ln>
              <a:solidFill>
                <a:schemeClr val="tx1"/>
              </a:solidFill>
              <a:effectLst/>
              <a:latin typeface="+mj-lt"/>
            </a:endParaRPr>
          </a:p>
        </p:txBody>
      </p:sp>
      <p:sp>
        <p:nvSpPr>
          <p:cNvPr id="33" name="Rectangle 29"/>
          <p:cNvSpPr>
            <a:spLocks noChangeArrowheads="1"/>
          </p:cNvSpPr>
          <p:nvPr/>
        </p:nvSpPr>
        <p:spPr bwMode="auto">
          <a:xfrm>
            <a:off x="4598988" y="4202744"/>
            <a:ext cx="42159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Arial Black" panose="020B0A04020102020204" pitchFamily="34" charset="0"/>
              </a:rPr>
              <a:t>Petrol</a:t>
            </a:r>
            <a:endParaRPr kumimoji="0" lang="en-US" altLang="en-US" sz="1000" b="1" i="0" u="none" strike="noStrike" cap="none" normalizeH="0" baseline="0" smtClean="0">
              <a:ln>
                <a:noFill/>
              </a:ln>
              <a:solidFill>
                <a:schemeClr val="tx1"/>
              </a:solidFill>
              <a:effectLst/>
              <a:latin typeface="Arial Black" panose="020B0A04020102020204" pitchFamily="34" charset="0"/>
            </a:endParaRPr>
          </a:p>
        </p:txBody>
      </p:sp>
      <p:sp>
        <p:nvSpPr>
          <p:cNvPr id="34" name="Rectangle 30"/>
          <p:cNvSpPr>
            <a:spLocks noChangeArrowheads="1"/>
          </p:cNvSpPr>
          <p:nvPr/>
        </p:nvSpPr>
        <p:spPr bwMode="auto">
          <a:xfrm>
            <a:off x="5122863" y="4201157"/>
            <a:ext cx="24045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Gas</a:t>
            </a:r>
            <a:endParaRPr kumimoji="0" lang="en-US" altLang="en-US" sz="1000" b="1" i="0" u="none" strike="noStrike" cap="none" normalizeH="0" baseline="0" smtClean="0">
              <a:ln>
                <a:noFill/>
              </a:ln>
              <a:solidFill>
                <a:schemeClr val="tx1"/>
              </a:solidFill>
              <a:effectLst/>
              <a:latin typeface="+mj-lt"/>
            </a:endParaRPr>
          </a:p>
        </p:txBody>
      </p:sp>
      <p:sp>
        <p:nvSpPr>
          <p:cNvPr id="35" name="Rectangle 31"/>
          <p:cNvSpPr>
            <a:spLocks noChangeArrowheads="1"/>
          </p:cNvSpPr>
          <p:nvPr/>
        </p:nvSpPr>
        <p:spPr bwMode="auto">
          <a:xfrm>
            <a:off x="4598988" y="4404357"/>
            <a:ext cx="94737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Arial Black" panose="020B0A04020102020204" pitchFamily="34" charset="0"/>
              </a:rPr>
              <a:t>Number plate</a:t>
            </a:r>
            <a:endParaRPr kumimoji="0" lang="en-US" altLang="en-US" sz="1000" b="1" i="0" u="none" strike="noStrike" cap="none" normalizeH="0" baseline="0" smtClean="0">
              <a:ln>
                <a:noFill/>
              </a:ln>
              <a:solidFill>
                <a:schemeClr val="tx1"/>
              </a:solidFill>
              <a:effectLst/>
              <a:latin typeface="Arial Black" panose="020B0A04020102020204" pitchFamily="34" charset="0"/>
            </a:endParaRPr>
          </a:p>
        </p:txBody>
      </p:sp>
      <p:sp>
        <p:nvSpPr>
          <p:cNvPr id="36" name="Rectangle 32"/>
          <p:cNvSpPr>
            <a:spLocks noChangeArrowheads="1"/>
          </p:cNvSpPr>
          <p:nvPr/>
        </p:nvSpPr>
        <p:spPr bwMode="auto">
          <a:xfrm>
            <a:off x="5695950" y="4402769"/>
            <a:ext cx="80791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License plate</a:t>
            </a:r>
            <a:endParaRPr kumimoji="0" lang="en-US" altLang="en-US" sz="1000" b="1" i="0" u="none" strike="noStrike" cap="none" normalizeH="0" baseline="0" smtClean="0">
              <a:ln>
                <a:noFill/>
              </a:ln>
              <a:solidFill>
                <a:schemeClr val="tx1"/>
              </a:solidFill>
              <a:effectLst/>
              <a:latin typeface="+mj-lt"/>
            </a:endParaRPr>
          </a:p>
        </p:txBody>
      </p:sp>
      <p:sp>
        <p:nvSpPr>
          <p:cNvPr id="37" name="Rectangle 33"/>
          <p:cNvSpPr>
            <a:spLocks noChangeArrowheads="1"/>
          </p:cNvSpPr>
          <p:nvPr/>
        </p:nvSpPr>
        <p:spPr bwMode="auto">
          <a:xfrm>
            <a:off x="4598988" y="4604382"/>
            <a:ext cx="146033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Arial Black" panose="020B0A04020102020204" pitchFamily="34" charset="0"/>
              </a:rPr>
              <a:t>Multipurpose vehicle</a:t>
            </a:r>
            <a:endParaRPr kumimoji="0" lang="en-US" altLang="en-US" sz="1000" b="1" i="0" u="none" strike="noStrike" cap="none" normalizeH="0" baseline="0" smtClean="0">
              <a:ln>
                <a:noFill/>
              </a:ln>
              <a:solidFill>
                <a:schemeClr val="tx1"/>
              </a:solidFill>
              <a:effectLst/>
              <a:latin typeface="Arial Black" panose="020B0A04020102020204" pitchFamily="34" charset="0"/>
            </a:endParaRPr>
          </a:p>
        </p:txBody>
      </p:sp>
      <p:sp>
        <p:nvSpPr>
          <p:cNvPr id="38" name="Rectangle 34"/>
          <p:cNvSpPr>
            <a:spLocks noChangeArrowheads="1"/>
          </p:cNvSpPr>
          <p:nvPr/>
        </p:nvSpPr>
        <p:spPr bwMode="auto">
          <a:xfrm>
            <a:off x="6167438" y="4602794"/>
            <a:ext cx="47609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Minivan</a:t>
            </a:r>
            <a:endParaRPr kumimoji="0" lang="en-US" altLang="en-US" sz="1000" b="1" i="0" u="none" strike="noStrike" cap="none" normalizeH="0" baseline="0" dirty="0" smtClean="0">
              <a:ln>
                <a:noFill/>
              </a:ln>
              <a:solidFill>
                <a:schemeClr val="tx1"/>
              </a:solidFill>
              <a:effectLst/>
              <a:latin typeface="+mj-lt"/>
            </a:endParaRPr>
          </a:p>
        </p:txBody>
      </p:sp>
      <p:sp>
        <p:nvSpPr>
          <p:cNvPr id="39" name="Rectangle 35"/>
          <p:cNvSpPr>
            <a:spLocks noChangeArrowheads="1"/>
          </p:cNvSpPr>
          <p:nvPr/>
        </p:nvSpPr>
        <p:spPr bwMode="auto">
          <a:xfrm>
            <a:off x="4598988" y="4805994"/>
            <a:ext cx="51296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Arial Black" panose="020B0A04020102020204" pitchFamily="34" charset="0"/>
              </a:rPr>
              <a:t>Flyover</a:t>
            </a:r>
            <a:endParaRPr kumimoji="0" lang="en-US" altLang="en-US" sz="1000" b="1" i="0" u="none" strike="noStrike" cap="none" normalizeH="0" baseline="0" smtClean="0">
              <a:ln>
                <a:noFill/>
              </a:ln>
              <a:solidFill>
                <a:schemeClr val="tx1"/>
              </a:solidFill>
              <a:effectLst/>
              <a:latin typeface="Arial Black" panose="020B0A04020102020204" pitchFamily="34" charset="0"/>
            </a:endParaRPr>
          </a:p>
        </p:txBody>
      </p:sp>
      <p:sp>
        <p:nvSpPr>
          <p:cNvPr id="40" name="Rectangle 36"/>
          <p:cNvSpPr>
            <a:spLocks noChangeArrowheads="1"/>
          </p:cNvSpPr>
          <p:nvPr/>
        </p:nvSpPr>
        <p:spPr bwMode="auto">
          <a:xfrm>
            <a:off x="5214938" y="4804407"/>
            <a:ext cx="61555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 Overpass</a:t>
            </a:r>
            <a:endParaRPr kumimoji="0" lang="en-US" altLang="en-US" sz="1000" b="1" i="0" u="none" strike="noStrike" cap="none" normalizeH="0" baseline="0" smtClean="0">
              <a:ln>
                <a:noFill/>
              </a:ln>
              <a:solidFill>
                <a:schemeClr val="tx1"/>
              </a:solidFill>
              <a:effectLst/>
              <a:latin typeface="+mj-lt"/>
            </a:endParaRPr>
          </a:p>
        </p:txBody>
      </p:sp>
      <p:sp>
        <p:nvSpPr>
          <p:cNvPr id="41" name="Rectangle 37"/>
          <p:cNvSpPr>
            <a:spLocks noChangeArrowheads="1"/>
          </p:cNvSpPr>
          <p:nvPr/>
        </p:nvSpPr>
        <p:spPr bwMode="auto">
          <a:xfrm>
            <a:off x="4598988" y="5007607"/>
            <a:ext cx="142026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Arial Black" panose="020B0A04020102020204" pitchFamily="34" charset="0"/>
              </a:rPr>
              <a:t>Multistorey car park</a:t>
            </a:r>
            <a:endParaRPr kumimoji="0" lang="en-US" altLang="en-US" sz="1000" b="1" i="0" u="none" strike="noStrike" cap="none" normalizeH="0" baseline="0" smtClean="0">
              <a:ln>
                <a:noFill/>
              </a:ln>
              <a:solidFill>
                <a:schemeClr val="tx1"/>
              </a:solidFill>
              <a:effectLst/>
              <a:latin typeface="Arial Black" panose="020B0A04020102020204" pitchFamily="34" charset="0"/>
            </a:endParaRPr>
          </a:p>
        </p:txBody>
      </p:sp>
      <p:sp>
        <p:nvSpPr>
          <p:cNvPr id="42" name="Rectangle 38"/>
          <p:cNvSpPr>
            <a:spLocks noChangeArrowheads="1"/>
          </p:cNvSpPr>
          <p:nvPr/>
        </p:nvSpPr>
        <p:spPr bwMode="auto">
          <a:xfrm>
            <a:off x="6140450" y="5006019"/>
            <a:ext cx="92172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Parking garage</a:t>
            </a:r>
            <a:endParaRPr kumimoji="0" lang="en-US" altLang="en-US" sz="1000" b="1" i="0" u="none" strike="noStrike" cap="none" normalizeH="0" baseline="0" smtClean="0">
              <a:ln>
                <a:noFill/>
              </a:ln>
              <a:solidFill>
                <a:schemeClr val="tx1"/>
              </a:solidFill>
              <a:effectLst/>
              <a:latin typeface="+mj-lt"/>
            </a:endParaRPr>
          </a:p>
        </p:txBody>
      </p:sp>
      <p:sp>
        <p:nvSpPr>
          <p:cNvPr id="43" name="Rectangle 39"/>
          <p:cNvSpPr>
            <a:spLocks noChangeArrowheads="1"/>
          </p:cNvSpPr>
          <p:nvPr/>
        </p:nvSpPr>
        <p:spPr bwMode="auto">
          <a:xfrm>
            <a:off x="4598988" y="5209219"/>
            <a:ext cx="64761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Arial Black" panose="020B0A04020102020204" pitchFamily="34" charset="0"/>
              </a:rPr>
              <a:t>Cat's eye</a:t>
            </a:r>
            <a:endParaRPr kumimoji="0" lang="en-US" altLang="en-US" sz="1000" b="1" i="0" u="none" strike="noStrike" cap="none" normalizeH="0" baseline="0" smtClean="0">
              <a:ln>
                <a:noFill/>
              </a:ln>
              <a:solidFill>
                <a:schemeClr val="tx1"/>
              </a:solidFill>
              <a:effectLst/>
              <a:latin typeface="Arial Black" panose="020B0A04020102020204" pitchFamily="34" charset="0"/>
            </a:endParaRPr>
          </a:p>
        </p:txBody>
      </p:sp>
      <p:sp>
        <p:nvSpPr>
          <p:cNvPr id="44" name="Rectangle 40"/>
          <p:cNvSpPr>
            <a:spLocks noChangeArrowheads="1"/>
          </p:cNvSpPr>
          <p:nvPr/>
        </p:nvSpPr>
        <p:spPr bwMode="auto">
          <a:xfrm>
            <a:off x="5364163" y="5207632"/>
            <a:ext cx="151002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Raised pavement marker</a:t>
            </a:r>
            <a:endParaRPr kumimoji="0" lang="en-US" altLang="en-US" sz="1000" b="1" i="0" u="none" strike="noStrike" cap="none" normalizeH="0" baseline="0" smtClean="0">
              <a:ln>
                <a:noFill/>
              </a:ln>
              <a:solidFill>
                <a:schemeClr val="tx1"/>
              </a:solidFill>
              <a:effectLst/>
              <a:latin typeface="+mj-lt"/>
            </a:endParaRPr>
          </a:p>
        </p:txBody>
      </p:sp>
      <p:sp>
        <p:nvSpPr>
          <p:cNvPr id="45" name="Rectangle 41"/>
          <p:cNvSpPr>
            <a:spLocks noChangeArrowheads="1"/>
          </p:cNvSpPr>
          <p:nvPr/>
        </p:nvSpPr>
        <p:spPr bwMode="auto">
          <a:xfrm>
            <a:off x="4598988" y="5409244"/>
            <a:ext cx="138499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Arial Black" panose="020B0A04020102020204" pitchFamily="34" charset="0"/>
              </a:rPr>
              <a:t>Caravan/campervan</a:t>
            </a:r>
            <a:endParaRPr kumimoji="0" lang="en-US" altLang="en-US" sz="1000" b="1" i="0" u="none" strike="noStrike" cap="none" normalizeH="0" baseline="0" smtClean="0">
              <a:ln>
                <a:noFill/>
              </a:ln>
              <a:solidFill>
                <a:schemeClr val="tx1"/>
              </a:solidFill>
              <a:effectLst/>
              <a:latin typeface="Arial Black" panose="020B0A04020102020204" pitchFamily="34" charset="0"/>
            </a:endParaRPr>
          </a:p>
        </p:txBody>
      </p:sp>
      <p:sp>
        <p:nvSpPr>
          <p:cNvPr id="46" name="Rectangle 42"/>
          <p:cNvSpPr>
            <a:spLocks noChangeArrowheads="1"/>
          </p:cNvSpPr>
          <p:nvPr/>
        </p:nvSpPr>
        <p:spPr bwMode="auto">
          <a:xfrm>
            <a:off x="6146800" y="5407657"/>
            <a:ext cx="17793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RV</a:t>
            </a:r>
            <a:endParaRPr kumimoji="0" lang="en-US" altLang="en-US" sz="1000" b="1" i="0" u="none" strike="noStrike" cap="none" normalizeH="0" baseline="0" smtClean="0">
              <a:ln>
                <a:noFill/>
              </a:ln>
              <a:solidFill>
                <a:schemeClr val="tx1"/>
              </a:solidFill>
              <a:effectLst/>
              <a:latin typeface="+mj-lt"/>
            </a:endParaRPr>
          </a:p>
        </p:txBody>
      </p:sp>
      <p:sp>
        <p:nvSpPr>
          <p:cNvPr id="47" name="Rectangle 43"/>
          <p:cNvSpPr>
            <a:spLocks noChangeArrowheads="1"/>
          </p:cNvSpPr>
          <p:nvPr/>
        </p:nvSpPr>
        <p:spPr bwMode="auto">
          <a:xfrm>
            <a:off x="4598988" y="5610857"/>
            <a:ext cx="72776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Arial Black" panose="020B0A04020102020204" pitchFamily="34" charset="0"/>
              </a:rPr>
              <a:t>Estate car</a:t>
            </a:r>
            <a:endParaRPr kumimoji="0" lang="en-US" altLang="en-US" sz="1000" b="1" i="0" u="none" strike="noStrike" cap="none" normalizeH="0" baseline="0" smtClean="0">
              <a:ln>
                <a:noFill/>
              </a:ln>
              <a:solidFill>
                <a:schemeClr val="tx1"/>
              </a:solidFill>
              <a:effectLst/>
              <a:latin typeface="Arial Black" panose="020B0A04020102020204" pitchFamily="34" charset="0"/>
            </a:endParaRPr>
          </a:p>
        </p:txBody>
      </p:sp>
      <p:sp>
        <p:nvSpPr>
          <p:cNvPr id="48" name="Rectangle 44"/>
          <p:cNvSpPr>
            <a:spLocks noChangeArrowheads="1"/>
          </p:cNvSpPr>
          <p:nvPr/>
        </p:nvSpPr>
        <p:spPr bwMode="auto">
          <a:xfrm>
            <a:off x="5414963" y="5609269"/>
            <a:ext cx="87524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Station wagon</a:t>
            </a:r>
            <a:endParaRPr kumimoji="0" lang="en-US" altLang="en-US" sz="1000" b="1" i="0" u="none" strike="noStrike" cap="none" normalizeH="0" baseline="0" smtClean="0">
              <a:ln>
                <a:noFill/>
              </a:ln>
              <a:solidFill>
                <a:schemeClr val="tx1"/>
              </a:solidFill>
              <a:effectLst/>
              <a:latin typeface="+mj-lt"/>
            </a:endParaRPr>
          </a:p>
        </p:txBody>
      </p:sp>
      <p:sp>
        <p:nvSpPr>
          <p:cNvPr id="49" name="Rectangle 45"/>
          <p:cNvSpPr>
            <a:spLocks noChangeArrowheads="1"/>
          </p:cNvSpPr>
          <p:nvPr/>
        </p:nvSpPr>
        <p:spPr bwMode="auto">
          <a:xfrm>
            <a:off x="4598988" y="5812469"/>
            <a:ext cx="71173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Arial Black" panose="020B0A04020102020204" pitchFamily="34" charset="0"/>
              </a:rPr>
              <a:t>Indicators</a:t>
            </a:r>
            <a:endParaRPr kumimoji="0" lang="en-US" altLang="en-US" sz="1000" b="1" i="0" u="none" strike="noStrike" cap="none" normalizeH="0" baseline="0" smtClean="0">
              <a:ln>
                <a:noFill/>
              </a:ln>
              <a:solidFill>
                <a:schemeClr val="tx1"/>
              </a:solidFill>
              <a:effectLst/>
              <a:latin typeface="Arial Black" panose="020B0A04020102020204" pitchFamily="34" charset="0"/>
            </a:endParaRPr>
          </a:p>
        </p:txBody>
      </p:sp>
      <p:sp>
        <p:nvSpPr>
          <p:cNvPr id="50" name="Rectangle 46"/>
          <p:cNvSpPr>
            <a:spLocks noChangeArrowheads="1"/>
          </p:cNvSpPr>
          <p:nvPr/>
        </p:nvSpPr>
        <p:spPr bwMode="auto">
          <a:xfrm>
            <a:off x="5429250" y="5810882"/>
            <a:ext cx="68929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Turn signal</a:t>
            </a:r>
            <a:endParaRPr kumimoji="0" lang="en-US" altLang="en-US" sz="1000" b="1" i="0" u="none" strike="noStrike" cap="none" normalizeH="0" baseline="0" smtClean="0">
              <a:ln>
                <a:noFill/>
              </a:ln>
              <a:solidFill>
                <a:schemeClr val="tx1"/>
              </a:solidFill>
              <a:effectLst/>
              <a:latin typeface="+mj-lt"/>
            </a:endParaRPr>
          </a:p>
        </p:txBody>
      </p:sp>
      <p:sp>
        <p:nvSpPr>
          <p:cNvPr id="51" name="Rectangle 47"/>
          <p:cNvSpPr>
            <a:spLocks noChangeArrowheads="1"/>
          </p:cNvSpPr>
          <p:nvPr/>
        </p:nvSpPr>
        <p:spPr bwMode="auto">
          <a:xfrm>
            <a:off x="4598988" y="6012494"/>
            <a:ext cx="128400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Arial Black" panose="020B0A04020102020204" pitchFamily="34" charset="0"/>
              </a:rPr>
              <a:t>Amber traffic light</a:t>
            </a:r>
            <a:endParaRPr kumimoji="0" lang="en-US" altLang="en-US" sz="1000" b="1" i="0" u="none" strike="noStrike" cap="none" normalizeH="0" baseline="0" smtClean="0">
              <a:ln>
                <a:noFill/>
              </a:ln>
              <a:solidFill>
                <a:schemeClr val="tx1"/>
              </a:solidFill>
              <a:effectLst/>
              <a:latin typeface="Arial Black" panose="020B0A04020102020204" pitchFamily="34" charset="0"/>
            </a:endParaRPr>
          </a:p>
        </p:txBody>
      </p:sp>
      <p:sp>
        <p:nvSpPr>
          <p:cNvPr id="52" name="Rectangle 48"/>
          <p:cNvSpPr>
            <a:spLocks noChangeArrowheads="1"/>
          </p:cNvSpPr>
          <p:nvPr/>
        </p:nvSpPr>
        <p:spPr bwMode="auto">
          <a:xfrm>
            <a:off x="5992813" y="6010907"/>
            <a:ext cx="71013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Yellow light</a:t>
            </a:r>
            <a:endParaRPr kumimoji="0" lang="en-US" altLang="en-US" sz="1000" b="1" i="0" u="none" strike="noStrike" cap="none" normalizeH="0" baseline="0" smtClean="0">
              <a:ln>
                <a:noFill/>
              </a:ln>
              <a:solidFill>
                <a:schemeClr val="tx1"/>
              </a:solidFill>
              <a:effectLst/>
              <a:latin typeface="+mj-lt"/>
            </a:endParaRPr>
          </a:p>
        </p:txBody>
      </p:sp>
      <p:sp>
        <p:nvSpPr>
          <p:cNvPr id="53" name="Rectangle 49"/>
          <p:cNvSpPr>
            <a:spLocks noChangeArrowheads="1"/>
          </p:cNvSpPr>
          <p:nvPr/>
        </p:nvSpPr>
        <p:spPr bwMode="auto">
          <a:xfrm>
            <a:off x="4598988" y="6214107"/>
            <a:ext cx="64761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Arial Black" panose="020B0A04020102020204" pitchFamily="34" charset="0"/>
              </a:rPr>
              <a:t>Gear Box</a:t>
            </a:r>
            <a:endParaRPr kumimoji="0" lang="en-US" altLang="en-US" sz="1000" b="1" i="0" u="none" strike="noStrike" cap="none" normalizeH="0" baseline="0" smtClean="0">
              <a:ln>
                <a:noFill/>
              </a:ln>
              <a:solidFill>
                <a:schemeClr val="tx1"/>
              </a:solidFill>
              <a:effectLst/>
              <a:latin typeface="Arial Black" panose="020B0A04020102020204" pitchFamily="34" charset="0"/>
            </a:endParaRPr>
          </a:p>
        </p:txBody>
      </p:sp>
      <p:sp>
        <p:nvSpPr>
          <p:cNvPr id="54" name="Rectangle 50"/>
          <p:cNvSpPr>
            <a:spLocks noChangeArrowheads="1"/>
          </p:cNvSpPr>
          <p:nvPr/>
        </p:nvSpPr>
        <p:spPr bwMode="auto">
          <a:xfrm>
            <a:off x="5226050" y="6212519"/>
            <a:ext cx="93615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   Transmission</a:t>
            </a:r>
            <a:endParaRPr kumimoji="0" lang="en-US" altLang="en-US" sz="1000" b="1" i="0" u="none" strike="noStrike" cap="none" normalizeH="0" baseline="0" smtClean="0">
              <a:ln>
                <a:noFill/>
              </a:ln>
              <a:solidFill>
                <a:schemeClr val="tx1"/>
              </a:solidFill>
              <a:effectLst/>
              <a:latin typeface="+mj-lt"/>
            </a:endParaRPr>
          </a:p>
        </p:txBody>
      </p:sp>
    </p:spTree>
    <p:extLst>
      <p:ext uri="{BB962C8B-B14F-4D97-AF65-F5344CB8AC3E}">
        <p14:creationId xmlns:p14="http://schemas.microsoft.com/office/powerpoint/2010/main" val="40318316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p:txBody>
          <a:bodyPr/>
          <a:lstStyle/>
          <a:p>
            <a:r>
              <a:rPr lang="en-US" altLang="en-US" dirty="0"/>
              <a:t>5.3.2 English Dialects </a:t>
            </a:r>
            <a:r>
              <a:rPr lang="en-US" altLang="en-US" sz="2000" b="0" dirty="0"/>
              <a:t>(3 of 3)</a:t>
            </a:r>
            <a:endParaRPr lang="en-US" sz="2000" b="0" dirty="0"/>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a:xfrm>
            <a:off x="457200" y="1556326"/>
            <a:ext cx="8229600" cy="776566"/>
          </a:xfrm>
        </p:spPr>
        <p:txBody>
          <a:bodyPr/>
          <a:lstStyle/>
          <a:p>
            <a:pPr marL="432" indent="0">
              <a:buNone/>
            </a:pPr>
            <a:r>
              <a:rPr lang="en-US" b="1" dirty="0"/>
              <a:t>Figure 5-30: </a:t>
            </a:r>
            <a:r>
              <a:rPr lang="en-US" dirty="0"/>
              <a:t>The Southeast dialect based in London is forecast to expand because of migration of Londoners.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422" y="2374637"/>
            <a:ext cx="7413156" cy="4006532"/>
          </a:xfrm>
          <a:prstGeom prst="rect">
            <a:avLst/>
          </a:prstGeom>
        </p:spPr>
      </p:pic>
      <p:sp>
        <p:nvSpPr>
          <p:cNvPr id="258" name="Rectangle 5"/>
          <p:cNvSpPr>
            <a:spLocks noChangeArrowheads="1"/>
          </p:cNvSpPr>
          <p:nvPr/>
        </p:nvSpPr>
        <p:spPr bwMode="auto">
          <a:xfrm>
            <a:off x="6888163" y="4059238"/>
            <a:ext cx="5386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7A0045"/>
                </a:solidFill>
                <a:effectLst>
                  <a:glow rad="38100">
                    <a:schemeClr val="bg1"/>
                  </a:glow>
                </a:effectLst>
                <a:latin typeface="Arial" panose="020B0604020202020204" pitchFamily="34" charset="0"/>
              </a:rPr>
              <a:t>Northeast</a:t>
            </a:r>
            <a:endParaRPr kumimoji="0" lang="en-US" altLang="en-US" sz="1800" b="0" i="0" u="none" strike="noStrike" cap="none" normalizeH="0" baseline="0" smtClean="0">
              <a:ln>
                <a:noFill/>
              </a:ln>
              <a:solidFill>
                <a:schemeClr val="tx1"/>
              </a:solidFill>
              <a:effectLst>
                <a:glow rad="38100">
                  <a:schemeClr val="bg1"/>
                </a:glow>
              </a:effectLst>
              <a:latin typeface="Arial" panose="020B0604020202020204" pitchFamily="34" charset="0"/>
            </a:endParaRPr>
          </a:p>
        </p:txBody>
      </p:sp>
      <p:sp>
        <p:nvSpPr>
          <p:cNvPr id="267" name="Rectangle 14"/>
          <p:cNvSpPr>
            <a:spLocks noChangeArrowheads="1"/>
          </p:cNvSpPr>
          <p:nvPr/>
        </p:nvSpPr>
        <p:spPr bwMode="auto">
          <a:xfrm>
            <a:off x="7550151" y="5238750"/>
            <a:ext cx="55784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7A0045"/>
                </a:solidFill>
                <a:effectLst>
                  <a:glow rad="38100">
                    <a:schemeClr val="bg1"/>
                  </a:glow>
                </a:effectLst>
                <a:latin typeface="Arial" panose="020B0604020202020204" pitchFamily="34" charset="0"/>
              </a:rPr>
              <a:t>Southeast</a:t>
            </a:r>
            <a:endParaRPr kumimoji="0" lang="en-US" altLang="en-US" sz="1800" b="0" i="0" u="none" strike="noStrike" cap="none" normalizeH="0" baseline="0" smtClean="0">
              <a:ln>
                <a:noFill/>
              </a:ln>
              <a:solidFill>
                <a:schemeClr val="tx1"/>
              </a:solidFill>
              <a:effectLst>
                <a:glow rad="38100">
                  <a:schemeClr val="bg1"/>
                </a:glow>
              </a:effectLst>
              <a:latin typeface="Arial" panose="020B0604020202020204" pitchFamily="34" charset="0"/>
            </a:endParaRPr>
          </a:p>
        </p:txBody>
      </p:sp>
      <p:sp>
        <p:nvSpPr>
          <p:cNvPr id="276" name="Rectangle 23"/>
          <p:cNvSpPr>
            <a:spLocks noChangeArrowheads="1"/>
          </p:cNvSpPr>
          <p:nvPr/>
        </p:nvSpPr>
        <p:spPr bwMode="auto">
          <a:xfrm>
            <a:off x="6634163" y="5781675"/>
            <a:ext cx="58349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7A0045"/>
                </a:solidFill>
                <a:effectLst>
                  <a:glow rad="38100">
                    <a:schemeClr val="bg1"/>
                  </a:glow>
                </a:effectLst>
                <a:latin typeface="Arial" panose="020B0604020202020204" pitchFamily="34" charset="0"/>
              </a:rPr>
              <a:t>Southwest</a:t>
            </a:r>
            <a:endParaRPr kumimoji="0" lang="en-US" altLang="en-US" sz="1800" b="0" i="0" u="none" strike="noStrike" cap="none" normalizeH="0" baseline="0" smtClean="0">
              <a:ln>
                <a:noFill/>
              </a:ln>
              <a:solidFill>
                <a:schemeClr val="tx1"/>
              </a:solidFill>
              <a:effectLst>
                <a:glow rad="38100">
                  <a:schemeClr val="bg1"/>
                </a:glow>
              </a:effectLst>
              <a:latin typeface="Arial" panose="020B0604020202020204" pitchFamily="34" charset="0"/>
            </a:endParaRPr>
          </a:p>
        </p:txBody>
      </p:sp>
      <p:sp>
        <p:nvSpPr>
          <p:cNvPr id="285" name="Rectangle 32"/>
          <p:cNvSpPr>
            <a:spLocks noChangeArrowheads="1"/>
          </p:cNvSpPr>
          <p:nvPr/>
        </p:nvSpPr>
        <p:spPr bwMode="auto">
          <a:xfrm>
            <a:off x="7286626" y="4451350"/>
            <a:ext cx="53219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7A0045"/>
                </a:solidFill>
                <a:effectLst>
                  <a:glow rad="38100">
                    <a:schemeClr val="bg1"/>
                  </a:glow>
                </a:effectLst>
                <a:latin typeface="Arial" panose="020B0604020202020204" pitchFamily="34" charset="0"/>
              </a:rPr>
              <a:t>Yorkshire</a:t>
            </a:r>
            <a:endParaRPr kumimoji="0" lang="en-US" altLang="en-US" sz="1800" b="0" i="0" u="none" strike="noStrike" cap="none" normalizeH="0" baseline="0" smtClean="0">
              <a:ln>
                <a:noFill/>
              </a:ln>
              <a:solidFill>
                <a:schemeClr val="tx1"/>
              </a:solidFill>
              <a:effectLst>
                <a:glow rad="38100">
                  <a:schemeClr val="bg1"/>
                </a:glow>
              </a:effectLst>
              <a:latin typeface="Arial" panose="020B0604020202020204" pitchFamily="34" charset="0"/>
            </a:endParaRPr>
          </a:p>
        </p:txBody>
      </p:sp>
      <p:sp>
        <p:nvSpPr>
          <p:cNvPr id="294" name="Rectangle 41"/>
          <p:cNvSpPr>
            <a:spLocks noChangeArrowheads="1"/>
          </p:cNvSpPr>
          <p:nvPr/>
        </p:nvSpPr>
        <p:spPr bwMode="auto">
          <a:xfrm>
            <a:off x="7588251" y="5610225"/>
            <a:ext cx="5899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7A0045"/>
                </a:solidFill>
                <a:effectLst>
                  <a:glow rad="38100">
                    <a:schemeClr val="bg1"/>
                  </a:glow>
                </a:effectLst>
                <a:latin typeface="Arial" panose="020B0604020202020204" pitchFamily="34" charset="0"/>
              </a:rPr>
              <a:t>London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7A0045"/>
                </a:solidFill>
                <a:effectLst>
                  <a:glow rad="38100">
                    <a:schemeClr val="bg1"/>
                  </a:glow>
                </a:effectLst>
                <a:latin typeface="Arial" panose="020B0604020202020204" pitchFamily="34" charset="0"/>
              </a:rPr>
              <a:t>(inner city)</a:t>
            </a:r>
            <a:endParaRPr kumimoji="0" lang="en-US" altLang="en-US" sz="1800" b="0" i="0" u="none" strike="noStrike" cap="none" normalizeH="0" baseline="0" dirty="0" smtClean="0">
              <a:ln>
                <a:noFill/>
              </a:ln>
              <a:solidFill>
                <a:schemeClr val="tx1"/>
              </a:solidFill>
              <a:effectLst>
                <a:glow rad="38100">
                  <a:schemeClr val="bg1"/>
                </a:glow>
              </a:effectLst>
              <a:latin typeface="Arial" panose="020B0604020202020204" pitchFamily="34" charset="0"/>
            </a:endParaRPr>
          </a:p>
        </p:txBody>
      </p:sp>
      <p:sp>
        <p:nvSpPr>
          <p:cNvPr id="309" name="Rectangle 56"/>
          <p:cNvSpPr>
            <a:spLocks noChangeArrowheads="1"/>
          </p:cNvSpPr>
          <p:nvPr/>
        </p:nvSpPr>
        <p:spPr bwMode="auto">
          <a:xfrm>
            <a:off x="7108826" y="4652963"/>
            <a:ext cx="64120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7A0045"/>
                </a:solidFill>
                <a:effectLst>
                  <a:glow rad="38100">
                    <a:schemeClr val="bg1"/>
                  </a:glow>
                </a:effectLst>
                <a:latin typeface="Arial" panose="020B0604020202020204" pitchFamily="34" charset="0"/>
              </a:rPr>
              <a:t>Manchester</a:t>
            </a:r>
            <a:endParaRPr kumimoji="0" lang="en-US" altLang="en-US" sz="1800" b="0" i="0" u="none" strike="noStrike" cap="none" normalizeH="0" baseline="0" smtClean="0">
              <a:ln>
                <a:noFill/>
              </a:ln>
              <a:solidFill>
                <a:schemeClr val="tx1"/>
              </a:solidFill>
              <a:effectLst>
                <a:glow rad="38100">
                  <a:schemeClr val="bg1"/>
                </a:glow>
              </a:effectLst>
              <a:latin typeface="Arial" panose="020B0604020202020204" pitchFamily="34" charset="0"/>
            </a:endParaRPr>
          </a:p>
        </p:txBody>
      </p:sp>
      <p:sp>
        <p:nvSpPr>
          <p:cNvPr id="319" name="Rectangle 66"/>
          <p:cNvSpPr>
            <a:spLocks noChangeArrowheads="1"/>
          </p:cNvSpPr>
          <p:nvPr/>
        </p:nvSpPr>
        <p:spPr bwMode="auto">
          <a:xfrm>
            <a:off x="7197726" y="4873625"/>
            <a:ext cx="50013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7A0045"/>
                </a:solidFill>
                <a:effectLst>
                  <a:glow rad="38100">
                    <a:schemeClr val="bg1"/>
                  </a:glow>
                </a:effectLst>
                <a:latin typeface="Arial" panose="020B0604020202020204" pitchFamily="34" charset="0"/>
              </a:rPr>
              <a:t>Midlands</a:t>
            </a:r>
            <a:endParaRPr kumimoji="0" lang="en-US" altLang="en-US" sz="1800" b="0" i="0" u="none" strike="noStrike" cap="none" normalizeH="0" baseline="0" smtClean="0">
              <a:ln>
                <a:noFill/>
              </a:ln>
              <a:solidFill>
                <a:schemeClr val="tx1"/>
              </a:solidFill>
              <a:effectLst>
                <a:glow rad="38100">
                  <a:schemeClr val="bg1"/>
                </a:glow>
              </a:effectLst>
              <a:latin typeface="Arial" panose="020B0604020202020204" pitchFamily="34" charset="0"/>
            </a:endParaRPr>
          </a:p>
        </p:txBody>
      </p:sp>
      <p:sp>
        <p:nvSpPr>
          <p:cNvPr id="327" name="Rectangle 74"/>
          <p:cNvSpPr>
            <a:spLocks noChangeArrowheads="1"/>
          </p:cNvSpPr>
          <p:nvPr/>
        </p:nvSpPr>
        <p:spPr bwMode="auto">
          <a:xfrm>
            <a:off x="6682933" y="5004011"/>
            <a:ext cx="5001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7A0045"/>
                </a:solidFill>
                <a:effectLst>
                  <a:glow rad="38100">
                    <a:schemeClr val="bg1"/>
                  </a:glow>
                </a:effectLst>
                <a:latin typeface="Arial" panose="020B0604020202020204" pitchFamily="34" charset="0"/>
              </a:rPr>
              <a:t>West</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7A0045"/>
                </a:solidFill>
                <a:effectLst>
                  <a:glow rad="38100">
                    <a:schemeClr val="bg1"/>
                  </a:glow>
                </a:effectLst>
                <a:latin typeface="Arial" panose="020B0604020202020204" pitchFamily="34" charset="0"/>
              </a:rPr>
              <a:t>Midlands</a:t>
            </a:r>
            <a:endParaRPr kumimoji="0" lang="en-US" altLang="en-US" sz="1800" b="0" i="0" u="none" strike="noStrike" cap="none" normalizeH="0" baseline="0" dirty="0" smtClean="0">
              <a:ln>
                <a:noFill/>
              </a:ln>
              <a:solidFill>
                <a:schemeClr val="tx1"/>
              </a:solidFill>
              <a:effectLst>
                <a:glow rad="38100">
                  <a:schemeClr val="bg1"/>
                </a:glow>
              </a:effectLst>
              <a:latin typeface="Arial" panose="020B0604020202020204" pitchFamily="34" charset="0"/>
            </a:endParaRPr>
          </a:p>
        </p:txBody>
      </p:sp>
      <p:sp>
        <p:nvSpPr>
          <p:cNvPr id="339" name="Rectangle 86"/>
          <p:cNvSpPr>
            <a:spLocks noChangeArrowheads="1"/>
          </p:cNvSpPr>
          <p:nvPr/>
        </p:nvSpPr>
        <p:spPr bwMode="auto">
          <a:xfrm>
            <a:off x="6391276" y="4313238"/>
            <a:ext cx="8271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7A0045"/>
                </a:solidFill>
                <a:effectLst>
                  <a:glow rad="38100">
                    <a:schemeClr val="bg1"/>
                  </a:glow>
                </a:effectLst>
                <a:latin typeface="Arial" panose="020B0604020202020204" pitchFamily="34" charset="0"/>
              </a:rPr>
              <a:t>South </a:t>
            </a:r>
            <a:r>
              <a:rPr kumimoji="0" lang="en-US" altLang="en-US" sz="900" b="1" i="0" u="none" strike="noStrike" cap="none" normalizeH="0" baseline="0" dirty="0" err="1" smtClean="0">
                <a:ln>
                  <a:noFill/>
                </a:ln>
                <a:solidFill>
                  <a:srgbClr val="7A0045"/>
                </a:solidFill>
                <a:effectLst>
                  <a:glow rad="38100">
                    <a:schemeClr val="bg1"/>
                  </a:glow>
                </a:effectLst>
                <a:latin typeface="Arial" panose="020B0604020202020204" pitchFamily="34" charset="0"/>
              </a:rPr>
              <a:t>Cumbria</a:t>
            </a:r>
            <a:endParaRPr kumimoji="0" lang="en-US" altLang="en-US" sz="900" b="1" i="0" u="none" strike="noStrike" cap="none" normalizeH="0" baseline="0" dirty="0" smtClean="0">
              <a:ln>
                <a:noFill/>
              </a:ln>
              <a:solidFill>
                <a:srgbClr val="7A0045"/>
              </a:solidFill>
              <a:effectLst>
                <a:glow rad="38100">
                  <a:schemeClr val="bg1"/>
                </a:glow>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err="1" smtClean="0">
                <a:ln>
                  <a:noFill/>
                </a:ln>
                <a:solidFill>
                  <a:srgbClr val="7A0045"/>
                </a:solidFill>
                <a:effectLst>
                  <a:glow rad="38100">
                    <a:schemeClr val="bg1"/>
                  </a:glow>
                </a:effectLst>
                <a:latin typeface="Arial" panose="020B0604020202020204" pitchFamily="34" charset="0"/>
              </a:rPr>
              <a:t>andLancashire</a:t>
            </a:r>
            <a:endParaRPr kumimoji="0" lang="en-US" altLang="en-US" sz="1800" b="0" i="0" u="none" strike="noStrike" cap="none" normalizeH="0" baseline="0" dirty="0" smtClean="0">
              <a:ln>
                <a:noFill/>
              </a:ln>
              <a:solidFill>
                <a:schemeClr val="tx1"/>
              </a:solidFill>
              <a:effectLst>
                <a:glow rad="38100">
                  <a:schemeClr val="bg1"/>
                </a:glow>
              </a:effectLst>
              <a:latin typeface="Arial" panose="020B0604020202020204" pitchFamily="34" charset="0"/>
            </a:endParaRPr>
          </a:p>
        </p:txBody>
      </p:sp>
      <p:sp>
        <p:nvSpPr>
          <p:cNvPr id="364" name="Rectangle 111"/>
          <p:cNvSpPr>
            <a:spLocks noChangeArrowheads="1"/>
          </p:cNvSpPr>
          <p:nvPr/>
        </p:nvSpPr>
        <p:spPr bwMode="auto">
          <a:xfrm>
            <a:off x="6421438" y="4722813"/>
            <a:ext cx="51937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7A0045"/>
                </a:solidFill>
                <a:effectLst>
                  <a:glow rad="38100">
                    <a:schemeClr val="bg1"/>
                  </a:glow>
                </a:effectLst>
                <a:latin typeface="Arial" panose="020B0604020202020204" pitchFamily="34" charset="0"/>
              </a:rPr>
              <a:t>Liverpool</a:t>
            </a:r>
            <a:endParaRPr kumimoji="0" lang="en-US" altLang="en-US" sz="1800" b="0" i="0" u="none" strike="noStrike" cap="none" normalizeH="0" baseline="0" smtClean="0">
              <a:ln>
                <a:noFill/>
              </a:ln>
              <a:solidFill>
                <a:schemeClr val="tx1"/>
              </a:solidFill>
              <a:effectLst>
                <a:glow rad="38100">
                  <a:schemeClr val="bg1"/>
                </a:glow>
              </a:effectLst>
              <a:latin typeface="Arial" panose="020B0604020202020204" pitchFamily="34" charset="0"/>
            </a:endParaRPr>
          </a:p>
        </p:txBody>
      </p:sp>
      <p:sp>
        <p:nvSpPr>
          <p:cNvPr id="371" name="Rectangle 118"/>
          <p:cNvSpPr>
            <a:spLocks noChangeArrowheads="1"/>
          </p:cNvSpPr>
          <p:nvPr/>
        </p:nvSpPr>
        <p:spPr bwMode="auto">
          <a:xfrm>
            <a:off x="1204913" y="5921375"/>
            <a:ext cx="4167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50800">
                    <a:schemeClr val="bg1"/>
                  </a:glow>
                </a:effectLst>
                <a:latin typeface="Arial" panose="020B0604020202020204" pitchFamily="34" charset="0"/>
              </a:rPr>
              <a:t>WEST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50800">
                    <a:schemeClr val="bg1"/>
                  </a:glow>
                </a:effectLst>
                <a:latin typeface="Arial" panose="020B0604020202020204" pitchFamily="34" charset="0"/>
              </a:rPr>
              <a:t>WALES</a:t>
            </a:r>
            <a:endParaRPr kumimoji="0" lang="en-US" altLang="en-US" sz="1800" b="0" i="0" u="none" strike="noStrike" cap="none" normalizeH="0" baseline="0" dirty="0" smtClean="0">
              <a:ln>
                <a:noFill/>
              </a:ln>
              <a:solidFill>
                <a:schemeClr val="tx1"/>
              </a:solidFill>
              <a:effectLst>
                <a:glow rad="50800">
                  <a:schemeClr val="bg1"/>
                </a:glow>
              </a:effectLst>
              <a:latin typeface="Arial" panose="020B0604020202020204" pitchFamily="34" charset="0"/>
            </a:endParaRPr>
          </a:p>
        </p:txBody>
      </p:sp>
      <p:sp>
        <p:nvSpPr>
          <p:cNvPr id="380" name="Rectangle 127"/>
          <p:cNvSpPr>
            <a:spLocks noChangeArrowheads="1"/>
          </p:cNvSpPr>
          <p:nvPr/>
        </p:nvSpPr>
        <p:spPr bwMode="auto">
          <a:xfrm>
            <a:off x="1436688" y="5116513"/>
            <a:ext cx="4167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50800">
                    <a:schemeClr val="bg1"/>
                  </a:glow>
                </a:effectLst>
                <a:latin typeface="Arial" panose="020B0604020202020204" pitchFamily="34" charset="0"/>
              </a:rPr>
              <a:t>NORTH</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50800">
                    <a:schemeClr val="bg1"/>
                  </a:glow>
                </a:effectLst>
                <a:latin typeface="Arial" panose="020B0604020202020204" pitchFamily="34" charset="0"/>
              </a:rPr>
              <a:t>WALES</a:t>
            </a:r>
            <a:endParaRPr kumimoji="0" lang="en-US" altLang="en-US" sz="1800" b="0" i="0" u="none" strike="noStrike" cap="none" normalizeH="0" baseline="0" dirty="0" smtClean="0">
              <a:ln>
                <a:noFill/>
              </a:ln>
              <a:solidFill>
                <a:schemeClr val="tx1"/>
              </a:solidFill>
              <a:effectLst>
                <a:glow rad="50800">
                  <a:schemeClr val="bg1"/>
                </a:glow>
              </a:effectLst>
              <a:latin typeface="Arial" panose="020B0604020202020204" pitchFamily="34" charset="0"/>
            </a:endParaRPr>
          </a:p>
        </p:txBody>
      </p:sp>
      <p:sp>
        <p:nvSpPr>
          <p:cNvPr id="390" name="Rectangle 137"/>
          <p:cNvSpPr>
            <a:spLocks noChangeArrowheads="1"/>
          </p:cNvSpPr>
          <p:nvPr/>
        </p:nvSpPr>
        <p:spPr bwMode="auto">
          <a:xfrm>
            <a:off x="955993" y="3976370"/>
            <a:ext cx="85921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50800">
                    <a:schemeClr val="bg1"/>
                  </a:glow>
                </a:effectLst>
                <a:latin typeface="Arial" panose="020B0604020202020204" pitchFamily="34" charset="0"/>
              </a:rPr>
              <a:t>STRATHCLYDE</a:t>
            </a:r>
            <a:endParaRPr kumimoji="0" lang="en-US" altLang="en-US" sz="1800" b="0" i="0" u="none" strike="noStrike" cap="none" normalizeH="0" baseline="0" dirty="0" smtClean="0">
              <a:ln>
                <a:noFill/>
              </a:ln>
              <a:solidFill>
                <a:schemeClr val="tx1"/>
              </a:solidFill>
              <a:effectLst>
                <a:glow rad="50800">
                  <a:schemeClr val="bg1"/>
                </a:glow>
              </a:effectLst>
              <a:latin typeface="Arial" panose="020B0604020202020204" pitchFamily="34" charset="0"/>
            </a:endParaRPr>
          </a:p>
        </p:txBody>
      </p:sp>
      <p:sp>
        <p:nvSpPr>
          <p:cNvPr id="400" name="Rectangle 147"/>
          <p:cNvSpPr>
            <a:spLocks noChangeArrowheads="1"/>
          </p:cNvSpPr>
          <p:nvPr/>
        </p:nvSpPr>
        <p:spPr bwMode="auto">
          <a:xfrm>
            <a:off x="2412620" y="4042601"/>
            <a:ext cx="79508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000000"/>
                </a:solidFill>
                <a:effectLst/>
                <a:latin typeface="Arial" panose="020B0604020202020204" pitchFamily="34" charset="0"/>
              </a:rPr>
              <a:t>Hadrian’s Wall</a:t>
            </a:r>
            <a:endParaRPr kumimoji="0" lang="en-US" altLang="en-US" sz="1800" b="0" i="1" u="none" strike="noStrike" cap="none" normalizeH="0" baseline="0" dirty="0" smtClean="0">
              <a:ln>
                <a:noFill/>
              </a:ln>
              <a:solidFill>
                <a:schemeClr val="tx1"/>
              </a:solidFill>
              <a:effectLst/>
              <a:latin typeface="Arial" panose="020B0604020202020204" pitchFamily="34" charset="0"/>
            </a:endParaRPr>
          </a:p>
        </p:txBody>
      </p:sp>
      <p:sp>
        <p:nvSpPr>
          <p:cNvPr id="413" name="Rectangle 160"/>
          <p:cNvSpPr>
            <a:spLocks noChangeArrowheads="1"/>
          </p:cNvSpPr>
          <p:nvPr/>
        </p:nvSpPr>
        <p:spPr bwMode="auto">
          <a:xfrm>
            <a:off x="1679574" y="5800725"/>
            <a:ext cx="3462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7A0045"/>
                </a:solidFill>
                <a:effectLst>
                  <a:glow rad="38100">
                    <a:schemeClr val="bg1"/>
                  </a:glow>
                </a:effectLst>
                <a:latin typeface="Arial" panose="020B0604020202020204" pitchFamily="34" charset="0"/>
              </a:rPr>
              <a:t>West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7A0045"/>
                </a:solidFill>
                <a:effectLst>
                  <a:glow rad="38100">
                    <a:schemeClr val="bg1"/>
                  </a:glow>
                </a:effectLst>
                <a:latin typeface="Arial" panose="020B0604020202020204" pitchFamily="34" charset="0"/>
              </a:rPr>
              <a:t>Saxon</a:t>
            </a:r>
            <a:endParaRPr kumimoji="0" lang="en-US" altLang="en-US" sz="1800" b="0" i="0" u="none" strike="noStrike" cap="none" normalizeH="0" baseline="0" dirty="0" smtClean="0">
              <a:ln>
                <a:noFill/>
              </a:ln>
              <a:solidFill>
                <a:schemeClr val="tx1"/>
              </a:solidFill>
              <a:effectLst>
                <a:glow rad="38100">
                  <a:schemeClr val="bg1"/>
                </a:glow>
              </a:effectLst>
              <a:latin typeface="Arial" panose="020B0604020202020204" pitchFamily="34" charset="0"/>
            </a:endParaRPr>
          </a:p>
        </p:txBody>
      </p:sp>
      <p:sp>
        <p:nvSpPr>
          <p:cNvPr id="422" name="Rectangle 169"/>
          <p:cNvSpPr>
            <a:spLocks noChangeArrowheads="1"/>
          </p:cNvSpPr>
          <p:nvPr/>
        </p:nvSpPr>
        <p:spPr bwMode="auto">
          <a:xfrm>
            <a:off x="2182813" y="5091113"/>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7A0045"/>
                </a:solidFill>
                <a:effectLst>
                  <a:glow rad="38100">
                    <a:schemeClr val="bg1"/>
                  </a:glow>
                </a:effectLst>
                <a:latin typeface="Arial" panose="020B0604020202020204" pitchFamily="34" charset="0"/>
              </a:rPr>
              <a:t>Mercian</a:t>
            </a:r>
            <a:endParaRPr kumimoji="0" lang="en-US" altLang="en-US" sz="1800" b="0" i="0" u="none" strike="noStrike" cap="none" normalizeH="0" baseline="0" dirty="0" smtClean="0">
              <a:ln>
                <a:noFill/>
              </a:ln>
              <a:solidFill>
                <a:schemeClr val="tx1"/>
              </a:solidFill>
              <a:effectLst>
                <a:glow rad="38100">
                  <a:schemeClr val="bg1"/>
                </a:glow>
              </a:effectLst>
              <a:latin typeface="Arial" panose="020B0604020202020204" pitchFamily="34" charset="0"/>
            </a:endParaRPr>
          </a:p>
        </p:txBody>
      </p:sp>
      <p:sp>
        <p:nvSpPr>
          <p:cNvPr id="429" name="Rectangle 176"/>
          <p:cNvSpPr>
            <a:spLocks noChangeArrowheads="1"/>
          </p:cNvSpPr>
          <p:nvPr/>
        </p:nvSpPr>
        <p:spPr bwMode="auto">
          <a:xfrm>
            <a:off x="1984376" y="4237038"/>
            <a:ext cx="76302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7A0045"/>
                </a:solidFill>
                <a:effectLst>
                  <a:glow rad="38100">
                    <a:schemeClr val="bg1"/>
                  </a:glow>
                </a:effectLst>
                <a:latin typeface="Arial" panose="020B0604020202020204" pitchFamily="34" charset="0"/>
              </a:rPr>
              <a:t>Northumbrian</a:t>
            </a:r>
            <a:endParaRPr kumimoji="0" lang="en-US" altLang="en-US" sz="1800" b="0" i="0" u="none" strike="noStrike" cap="none" normalizeH="0" baseline="0" dirty="0" smtClean="0">
              <a:ln>
                <a:noFill/>
              </a:ln>
              <a:solidFill>
                <a:schemeClr val="tx1"/>
              </a:solidFill>
              <a:effectLst>
                <a:glow rad="38100">
                  <a:schemeClr val="bg1"/>
                </a:glow>
              </a:effectLst>
              <a:latin typeface="Arial" panose="020B0604020202020204" pitchFamily="34" charset="0"/>
            </a:endParaRPr>
          </a:p>
        </p:txBody>
      </p:sp>
      <p:sp>
        <p:nvSpPr>
          <p:cNvPr id="441" name="Rectangle 188"/>
          <p:cNvSpPr>
            <a:spLocks noChangeArrowheads="1"/>
          </p:cNvSpPr>
          <p:nvPr/>
        </p:nvSpPr>
        <p:spPr bwMode="auto">
          <a:xfrm>
            <a:off x="2749551" y="5657850"/>
            <a:ext cx="42319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7A0045"/>
                </a:solidFill>
                <a:effectLst>
                  <a:glow rad="38100">
                    <a:schemeClr val="bg1"/>
                  </a:glow>
                </a:effectLst>
                <a:latin typeface="Arial" panose="020B0604020202020204" pitchFamily="34" charset="0"/>
              </a:rPr>
              <a:t>Kentish</a:t>
            </a:r>
            <a:endParaRPr kumimoji="0" lang="en-US" altLang="en-US" sz="1800" b="0" i="0" u="none" strike="noStrike" cap="none" normalizeH="0" baseline="0" smtClean="0">
              <a:ln>
                <a:noFill/>
              </a:ln>
              <a:solidFill>
                <a:schemeClr val="tx1"/>
              </a:solidFill>
              <a:effectLst>
                <a:glow rad="38100">
                  <a:schemeClr val="bg1"/>
                </a:glow>
              </a:effectLst>
              <a:latin typeface="Arial" panose="020B0604020202020204" pitchFamily="34" charset="0"/>
            </a:endParaRPr>
          </a:p>
        </p:txBody>
      </p:sp>
      <p:sp>
        <p:nvSpPr>
          <p:cNvPr id="448" name="Rectangle 195"/>
          <p:cNvSpPr>
            <a:spLocks noChangeArrowheads="1"/>
          </p:cNvSpPr>
          <p:nvPr/>
        </p:nvSpPr>
        <p:spPr bwMode="auto">
          <a:xfrm>
            <a:off x="4533901" y="3921125"/>
            <a:ext cx="5386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7A0045"/>
                </a:solidFill>
                <a:effectLst>
                  <a:glow rad="38100">
                    <a:schemeClr val="bg1"/>
                  </a:glow>
                </a:effectLst>
                <a:latin typeface="Arial" panose="020B0604020202020204" pitchFamily="34" charset="0"/>
              </a:rPr>
              <a:t>Northeast</a:t>
            </a:r>
            <a:endParaRPr kumimoji="0" lang="en-US" altLang="en-US" sz="1800" b="0" i="0" u="none" strike="noStrike" cap="none" normalizeH="0" baseline="0" dirty="0" smtClean="0">
              <a:ln>
                <a:noFill/>
              </a:ln>
              <a:solidFill>
                <a:schemeClr val="tx1"/>
              </a:solidFill>
              <a:effectLst>
                <a:glow rad="38100">
                  <a:schemeClr val="bg1"/>
                </a:glow>
              </a:effectLst>
              <a:latin typeface="Arial" panose="020B0604020202020204" pitchFamily="34" charset="0"/>
            </a:endParaRPr>
          </a:p>
        </p:txBody>
      </p:sp>
      <p:sp>
        <p:nvSpPr>
          <p:cNvPr id="457" name="Rectangle 204"/>
          <p:cNvSpPr>
            <a:spLocks noChangeArrowheads="1"/>
          </p:cNvSpPr>
          <p:nvPr/>
        </p:nvSpPr>
        <p:spPr bwMode="auto">
          <a:xfrm>
            <a:off x="5089526" y="5613400"/>
            <a:ext cx="55784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7A0045"/>
                </a:solidFill>
                <a:effectLst>
                  <a:glow rad="38100">
                    <a:schemeClr val="bg1"/>
                  </a:glow>
                </a:effectLst>
                <a:latin typeface="Arial" panose="020B0604020202020204" pitchFamily="34" charset="0"/>
              </a:rPr>
              <a:t>Southeast</a:t>
            </a:r>
            <a:endParaRPr kumimoji="0" lang="en-US" altLang="en-US" sz="1800" b="0" i="0" u="none" strike="noStrike" cap="none" normalizeH="0" baseline="0" dirty="0" smtClean="0">
              <a:ln>
                <a:noFill/>
              </a:ln>
              <a:solidFill>
                <a:schemeClr val="tx1"/>
              </a:solidFill>
              <a:effectLst>
                <a:glow rad="38100">
                  <a:schemeClr val="bg1"/>
                </a:glow>
              </a:effectLst>
              <a:latin typeface="Arial" panose="020B0604020202020204" pitchFamily="34" charset="0"/>
            </a:endParaRPr>
          </a:p>
        </p:txBody>
      </p:sp>
      <p:sp>
        <p:nvSpPr>
          <p:cNvPr id="66" name="Rectangle 214"/>
          <p:cNvSpPr>
            <a:spLocks noChangeArrowheads="1"/>
          </p:cNvSpPr>
          <p:nvPr/>
        </p:nvSpPr>
        <p:spPr bwMode="auto">
          <a:xfrm>
            <a:off x="4000501" y="5808663"/>
            <a:ext cx="58349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7A0045"/>
                </a:solidFill>
                <a:effectLst>
                  <a:glow rad="38100">
                    <a:schemeClr val="bg1"/>
                  </a:glow>
                </a:effectLst>
                <a:latin typeface="Arial" panose="020B0604020202020204" pitchFamily="34" charset="0"/>
              </a:rPr>
              <a:t>Southwest</a:t>
            </a:r>
            <a:endParaRPr kumimoji="0" lang="en-US" altLang="en-US" sz="1800" b="0" i="0" u="none" strike="noStrike" cap="none" normalizeH="0" baseline="0" smtClean="0">
              <a:ln>
                <a:noFill/>
              </a:ln>
              <a:solidFill>
                <a:schemeClr val="tx1"/>
              </a:solidFill>
              <a:effectLst>
                <a:glow rad="38100">
                  <a:schemeClr val="bg1"/>
                </a:glow>
              </a:effectLst>
              <a:latin typeface="Arial" panose="020B0604020202020204" pitchFamily="34" charset="0"/>
            </a:endParaRPr>
          </a:p>
        </p:txBody>
      </p:sp>
      <p:sp>
        <p:nvSpPr>
          <p:cNvPr id="75" name="Rectangle 223"/>
          <p:cNvSpPr>
            <a:spLocks noChangeArrowheads="1"/>
          </p:cNvSpPr>
          <p:nvPr/>
        </p:nvSpPr>
        <p:spPr bwMode="auto">
          <a:xfrm>
            <a:off x="4652964" y="5624513"/>
            <a:ext cx="3783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7A0045"/>
                </a:solidFill>
                <a:effectLst>
                  <a:glow rad="38100">
                    <a:schemeClr val="bg1"/>
                  </a:glow>
                </a:effectLst>
                <a:latin typeface="Arial" panose="020B0604020202020204" pitchFamily="34" charset="0"/>
              </a:rPr>
              <a:t>South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7A0045"/>
                </a:solidFill>
                <a:effectLst>
                  <a:glow rad="38100">
                    <a:schemeClr val="bg1"/>
                  </a:glow>
                </a:effectLst>
                <a:latin typeface="Arial" panose="020B0604020202020204" pitchFamily="34" charset="0"/>
              </a:rPr>
              <a:t>central</a:t>
            </a:r>
            <a:endParaRPr kumimoji="0" lang="en-US" altLang="en-US" sz="1800" b="0" i="0" u="none" strike="noStrike" cap="none" normalizeH="0" baseline="0" dirty="0" smtClean="0">
              <a:ln>
                <a:noFill/>
              </a:ln>
              <a:solidFill>
                <a:schemeClr val="tx1"/>
              </a:solidFill>
              <a:effectLst>
                <a:glow rad="38100">
                  <a:schemeClr val="bg1"/>
                </a:glow>
              </a:effectLst>
              <a:latin typeface="Arial" panose="020B0604020202020204" pitchFamily="34" charset="0"/>
            </a:endParaRPr>
          </a:p>
        </p:txBody>
      </p:sp>
      <p:sp>
        <p:nvSpPr>
          <p:cNvPr id="87" name="Rectangle 235"/>
          <p:cNvSpPr>
            <a:spLocks noChangeArrowheads="1"/>
          </p:cNvSpPr>
          <p:nvPr/>
        </p:nvSpPr>
        <p:spPr bwMode="auto">
          <a:xfrm>
            <a:off x="4618039" y="4302125"/>
            <a:ext cx="53219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7A0045"/>
                </a:solidFill>
                <a:effectLst>
                  <a:glow rad="38100">
                    <a:schemeClr val="bg1"/>
                  </a:glow>
                </a:effectLst>
                <a:latin typeface="Arial" panose="020B0604020202020204" pitchFamily="34" charset="0"/>
              </a:rPr>
              <a:t>Yorkshire</a:t>
            </a:r>
            <a:endParaRPr kumimoji="0" lang="en-US" altLang="en-US" sz="1800" b="0" i="0" u="none" strike="noStrike" cap="none" normalizeH="0" baseline="0" smtClean="0">
              <a:ln>
                <a:noFill/>
              </a:ln>
              <a:solidFill>
                <a:schemeClr val="tx1"/>
              </a:solidFill>
              <a:effectLst>
                <a:glow rad="38100">
                  <a:schemeClr val="bg1"/>
                </a:glow>
              </a:effectLst>
              <a:latin typeface="Arial" panose="020B0604020202020204" pitchFamily="34" charset="0"/>
            </a:endParaRPr>
          </a:p>
        </p:txBody>
      </p:sp>
      <p:sp>
        <p:nvSpPr>
          <p:cNvPr id="96" name="Rectangle 244"/>
          <p:cNvSpPr>
            <a:spLocks noChangeArrowheads="1"/>
          </p:cNvSpPr>
          <p:nvPr/>
        </p:nvSpPr>
        <p:spPr bwMode="auto">
          <a:xfrm>
            <a:off x="4673601" y="4516438"/>
            <a:ext cx="83997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7A0045"/>
                </a:solidFill>
                <a:effectLst>
                  <a:glow rad="38100">
                    <a:schemeClr val="bg1"/>
                  </a:glow>
                </a:effectLst>
                <a:latin typeface="Arial" panose="020B0604020202020204" pitchFamily="34" charset="0"/>
              </a:rPr>
              <a:t>West Yorkshire</a:t>
            </a:r>
            <a:endParaRPr kumimoji="0" lang="en-US" altLang="en-US" sz="1800" b="0" i="0" u="none" strike="noStrike" cap="none" normalizeH="0" baseline="0" smtClean="0">
              <a:ln>
                <a:noFill/>
              </a:ln>
              <a:solidFill>
                <a:schemeClr val="tx1"/>
              </a:solidFill>
              <a:effectLst>
                <a:glow rad="38100">
                  <a:schemeClr val="bg1"/>
                </a:glow>
              </a:effectLst>
              <a:latin typeface="Arial" panose="020B0604020202020204" pitchFamily="34" charset="0"/>
            </a:endParaRPr>
          </a:p>
        </p:txBody>
      </p:sp>
      <p:sp>
        <p:nvSpPr>
          <p:cNvPr id="109" name="Rectangle 257"/>
          <p:cNvSpPr>
            <a:spLocks noChangeArrowheads="1"/>
          </p:cNvSpPr>
          <p:nvPr/>
        </p:nvSpPr>
        <p:spPr bwMode="auto">
          <a:xfrm>
            <a:off x="4598989" y="4692651"/>
            <a:ext cx="64120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7A0045"/>
                </a:solidFill>
                <a:effectLst>
                  <a:glow rad="38100">
                    <a:schemeClr val="bg1"/>
                  </a:glow>
                </a:effectLst>
                <a:latin typeface="Arial" panose="020B0604020202020204" pitchFamily="34" charset="0"/>
              </a:rPr>
              <a:t>Manchester</a:t>
            </a:r>
            <a:endParaRPr kumimoji="0" lang="en-US" altLang="en-US" sz="1800" b="0" i="0" u="none" strike="noStrike" cap="none" normalizeH="0" baseline="0" dirty="0" smtClean="0">
              <a:ln>
                <a:noFill/>
              </a:ln>
              <a:solidFill>
                <a:schemeClr val="tx1"/>
              </a:solidFill>
              <a:effectLst>
                <a:glow rad="38100">
                  <a:schemeClr val="bg1"/>
                </a:glow>
              </a:effectLst>
              <a:latin typeface="Arial" panose="020B0604020202020204" pitchFamily="34" charset="0"/>
            </a:endParaRPr>
          </a:p>
        </p:txBody>
      </p:sp>
      <p:sp>
        <p:nvSpPr>
          <p:cNvPr id="119" name="Rectangle 267"/>
          <p:cNvSpPr>
            <a:spLocks noChangeArrowheads="1"/>
          </p:cNvSpPr>
          <p:nvPr/>
        </p:nvSpPr>
        <p:spPr bwMode="auto">
          <a:xfrm>
            <a:off x="5251451" y="5010151"/>
            <a:ext cx="3526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7A0045"/>
                </a:solidFill>
                <a:effectLst>
                  <a:glow rad="38100">
                    <a:schemeClr val="bg1"/>
                  </a:glow>
                </a:effectLst>
                <a:latin typeface="Arial" panose="020B0604020202020204" pitchFamily="34" charset="0"/>
              </a:rPr>
              <a:t>East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7A0045"/>
                </a:solidFill>
                <a:effectLst>
                  <a:glow rad="38100">
                    <a:schemeClr val="bg1"/>
                  </a:glow>
                </a:effectLst>
                <a:latin typeface="Arial" panose="020B0604020202020204" pitchFamily="34" charset="0"/>
              </a:rPr>
              <a:t>Anglia</a:t>
            </a:r>
            <a:endParaRPr kumimoji="0" lang="en-US" altLang="en-US" sz="1800" b="0" i="0" u="none" strike="noStrike" cap="none" normalizeH="0" baseline="0" dirty="0" smtClean="0">
              <a:ln>
                <a:noFill/>
              </a:ln>
              <a:solidFill>
                <a:schemeClr val="tx1"/>
              </a:solidFill>
              <a:effectLst>
                <a:glow rad="38100">
                  <a:schemeClr val="bg1"/>
                </a:glow>
              </a:effectLst>
              <a:latin typeface="Arial" panose="020B0604020202020204" pitchFamily="34" charset="0"/>
            </a:endParaRPr>
          </a:p>
        </p:txBody>
      </p:sp>
      <p:sp>
        <p:nvSpPr>
          <p:cNvPr id="129" name="Rectangle 277"/>
          <p:cNvSpPr>
            <a:spLocks noChangeArrowheads="1"/>
          </p:cNvSpPr>
          <p:nvPr/>
        </p:nvSpPr>
        <p:spPr bwMode="auto">
          <a:xfrm>
            <a:off x="4514851" y="4892676"/>
            <a:ext cx="50013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7A0045"/>
                </a:solidFill>
                <a:effectLst>
                  <a:glow rad="38100">
                    <a:schemeClr val="bg1"/>
                  </a:glow>
                </a:effectLst>
                <a:latin typeface="Arial" panose="020B0604020202020204" pitchFamily="34" charset="0"/>
              </a:rPr>
              <a:t>Midlands</a:t>
            </a:r>
            <a:endParaRPr kumimoji="0" lang="en-US" altLang="en-US" sz="1800" b="0" i="0" u="none" strike="noStrike" cap="none" normalizeH="0" baseline="0" smtClean="0">
              <a:ln>
                <a:noFill/>
              </a:ln>
              <a:solidFill>
                <a:schemeClr val="tx1"/>
              </a:solidFill>
              <a:effectLst>
                <a:glow rad="38100">
                  <a:schemeClr val="bg1"/>
                </a:glow>
              </a:effectLst>
              <a:latin typeface="Arial" panose="020B0604020202020204" pitchFamily="34" charset="0"/>
            </a:endParaRPr>
          </a:p>
        </p:txBody>
      </p:sp>
      <p:sp>
        <p:nvSpPr>
          <p:cNvPr id="137" name="Rectangle 285"/>
          <p:cNvSpPr>
            <a:spLocks noChangeArrowheads="1"/>
          </p:cNvSpPr>
          <p:nvPr/>
        </p:nvSpPr>
        <p:spPr bwMode="auto">
          <a:xfrm>
            <a:off x="4554539" y="5042536"/>
            <a:ext cx="5001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7A0045"/>
                </a:solidFill>
                <a:effectLst>
                  <a:glow rad="38100">
                    <a:schemeClr val="bg1"/>
                  </a:glow>
                </a:effectLst>
                <a:latin typeface="Arial" panose="020B0604020202020204" pitchFamily="34" charset="0"/>
              </a:rPr>
              <a:t>West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7A0045"/>
                </a:solidFill>
                <a:effectLst>
                  <a:glow rad="38100">
                    <a:schemeClr val="bg1"/>
                  </a:glow>
                </a:effectLst>
                <a:latin typeface="Arial" panose="020B0604020202020204" pitchFamily="34" charset="0"/>
              </a:rPr>
              <a:t>Midlands</a:t>
            </a:r>
            <a:endParaRPr kumimoji="0" lang="en-US" altLang="en-US" sz="1800" b="0" i="0" u="none" strike="noStrike" cap="none" normalizeH="0" baseline="0" dirty="0" smtClean="0">
              <a:ln>
                <a:noFill/>
              </a:ln>
              <a:solidFill>
                <a:schemeClr val="tx1"/>
              </a:solidFill>
              <a:effectLst>
                <a:glow rad="38100">
                  <a:schemeClr val="bg1"/>
                </a:glow>
              </a:effectLst>
              <a:latin typeface="Arial" panose="020B0604020202020204" pitchFamily="34" charset="0"/>
            </a:endParaRPr>
          </a:p>
        </p:txBody>
      </p:sp>
      <p:sp>
        <p:nvSpPr>
          <p:cNvPr id="149" name="Rectangle 297"/>
          <p:cNvSpPr>
            <a:spLocks noChangeArrowheads="1"/>
          </p:cNvSpPr>
          <p:nvPr/>
        </p:nvSpPr>
        <p:spPr bwMode="auto">
          <a:xfrm>
            <a:off x="4114801" y="4140200"/>
            <a:ext cx="46807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7A0045"/>
                </a:solidFill>
                <a:effectLst>
                  <a:glow rad="38100">
                    <a:schemeClr val="bg1"/>
                  </a:glow>
                </a:effectLst>
                <a:latin typeface="Arial" panose="020B0604020202020204" pitchFamily="34" charset="0"/>
              </a:rPr>
              <a:t>Cumbria</a:t>
            </a:r>
            <a:endParaRPr kumimoji="0" lang="en-US" altLang="en-US" sz="1800" b="0" i="0" u="none" strike="noStrike" cap="none" normalizeH="0" baseline="0" smtClean="0">
              <a:ln>
                <a:noFill/>
              </a:ln>
              <a:solidFill>
                <a:schemeClr val="tx1"/>
              </a:solidFill>
              <a:effectLst>
                <a:glow rad="38100">
                  <a:schemeClr val="bg1"/>
                </a:glow>
              </a:effectLst>
              <a:latin typeface="Arial" panose="020B0604020202020204" pitchFamily="34" charset="0"/>
            </a:endParaRPr>
          </a:p>
        </p:txBody>
      </p:sp>
      <p:sp>
        <p:nvSpPr>
          <p:cNvPr id="156" name="Rectangle 304"/>
          <p:cNvSpPr>
            <a:spLocks noChangeArrowheads="1"/>
          </p:cNvSpPr>
          <p:nvPr/>
        </p:nvSpPr>
        <p:spPr bwMode="auto">
          <a:xfrm>
            <a:off x="4037014" y="4468813"/>
            <a:ext cx="54502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err="1" smtClean="0">
                <a:ln>
                  <a:noFill/>
                </a:ln>
                <a:solidFill>
                  <a:srgbClr val="7A0045"/>
                </a:solidFill>
                <a:effectLst>
                  <a:glow rad="38100">
                    <a:schemeClr val="bg1"/>
                  </a:glow>
                </a:effectLst>
                <a:latin typeface="Arial" panose="020B0604020202020204" pitchFamily="34" charset="0"/>
              </a:rPr>
              <a:t>Lancashir</a:t>
            </a:r>
            <a:endParaRPr kumimoji="0" lang="en-US" altLang="en-US" sz="1800" b="0" i="0" u="none" strike="noStrike" cap="none" normalizeH="0" baseline="0" dirty="0" smtClean="0">
              <a:ln>
                <a:noFill/>
              </a:ln>
              <a:solidFill>
                <a:schemeClr val="tx1"/>
              </a:solidFill>
              <a:effectLst>
                <a:glow rad="38100">
                  <a:schemeClr val="bg1"/>
                </a:glow>
              </a:effectLst>
              <a:latin typeface="Arial" panose="020B0604020202020204" pitchFamily="34" charset="0"/>
            </a:endParaRPr>
          </a:p>
        </p:txBody>
      </p:sp>
      <p:sp>
        <p:nvSpPr>
          <p:cNvPr id="165" name="Rectangle 313"/>
          <p:cNvSpPr>
            <a:spLocks noChangeArrowheads="1"/>
          </p:cNvSpPr>
          <p:nvPr/>
        </p:nvSpPr>
        <p:spPr bwMode="auto">
          <a:xfrm>
            <a:off x="4562476" y="4468813"/>
            <a:ext cx="6412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7A0045"/>
                </a:solidFill>
                <a:effectLst>
                  <a:glow rad="38100">
                    <a:schemeClr val="bg1"/>
                  </a:glow>
                </a:effectLst>
                <a:latin typeface="Arial" panose="020B0604020202020204" pitchFamily="34" charset="0"/>
              </a:rPr>
              <a:t>e</a:t>
            </a:r>
            <a:endParaRPr kumimoji="0" lang="en-US" altLang="en-US" sz="1800" b="0" i="0" u="none" strike="noStrike" cap="none" normalizeH="0" baseline="0" smtClean="0">
              <a:ln>
                <a:noFill/>
              </a:ln>
              <a:solidFill>
                <a:schemeClr val="tx1"/>
              </a:solidFill>
              <a:effectLst>
                <a:glow rad="38100">
                  <a:schemeClr val="bg1"/>
                </a:glow>
              </a:effectLst>
              <a:latin typeface="Arial" panose="020B0604020202020204" pitchFamily="34" charset="0"/>
            </a:endParaRPr>
          </a:p>
        </p:txBody>
      </p:sp>
      <p:sp>
        <p:nvSpPr>
          <p:cNvPr id="166" name="Rectangle 314"/>
          <p:cNvSpPr>
            <a:spLocks noChangeArrowheads="1"/>
          </p:cNvSpPr>
          <p:nvPr/>
        </p:nvSpPr>
        <p:spPr bwMode="auto">
          <a:xfrm>
            <a:off x="3894139" y="4660901"/>
            <a:ext cx="51937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7A0045"/>
                </a:solidFill>
                <a:effectLst>
                  <a:glow rad="38100">
                    <a:schemeClr val="bg1"/>
                  </a:glow>
                </a:effectLst>
                <a:latin typeface="Arial" panose="020B0604020202020204" pitchFamily="34" charset="0"/>
              </a:rPr>
              <a:t>Liverpool</a:t>
            </a:r>
            <a:endParaRPr kumimoji="0" lang="en-US" altLang="en-US" sz="1800" b="0" i="0" u="none" strike="noStrike" cap="none" normalizeH="0" baseline="0" dirty="0" smtClean="0">
              <a:ln>
                <a:noFill/>
              </a:ln>
              <a:solidFill>
                <a:schemeClr val="tx1"/>
              </a:solidFill>
              <a:effectLst>
                <a:glow rad="38100">
                  <a:schemeClr val="bg1"/>
                </a:glow>
              </a:effectLst>
              <a:latin typeface="Arial" panose="020B0604020202020204" pitchFamily="34" charset="0"/>
            </a:endParaRPr>
          </a:p>
        </p:txBody>
      </p:sp>
      <p:sp>
        <p:nvSpPr>
          <p:cNvPr id="173" name="Rectangle 321"/>
          <p:cNvSpPr>
            <a:spLocks noChangeArrowheads="1"/>
          </p:cNvSpPr>
          <p:nvPr/>
        </p:nvSpPr>
        <p:spPr bwMode="auto">
          <a:xfrm>
            <a:off x="2339976" y="6230938"/>
            <a:ext cx="15709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Arial" panose="020B0604020202020204" pitchFamily="34" charset="0"/>
              </a:rPr>
              <a:t>(a)</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76" name="Rectangle 324"/>
          <p:cNvSpPr>
            <a:spLocks noChangeArrowheads="1"/>
          </p:cNvSpPr>
          <p:nvPr/>
        </p:nvSpPr>
        <p:spPr bwMode="auto">
          <a:xfrm>
            <a:off x="4843464" y="6230938"/>
            <a:ext cx="16511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Arial" panose="020B0604020202020204" pitchFamily="34" charset="0"/>
              </a:rPr>
              <a:t>(b)</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78" name="Rectangle 326"/>
          <p:cNvSpPr>
            <a:spLocks noChangeArrowheads="1"/>
          </p:cNvSpPr>
          <p:nvPr/>
        </p:nvSpPr>
        <p:spPr bwMode="auto">
          <a:xfrm>
            <a:off x="7343776" y="6230938"/>
            <a:ext cx="15709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Arial" panose="020B0604020202020204" pitchFamily="34" charset="0"/>
              </a:rPr>
              <a:t>(c)</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81" name="Rectangle 329"/>
          <p:cNvSpPr>
            <a:spLocks noChangeArrowheads="1"/>
          </p:cNvSpPr>
          <p:nvPr/>
        </p:nvSpPr>
        <p:spPr bwMode="auto">
          <a:xfrm>
            <a:off x="4992689" y="2765425"/>
            <a:ext cx="48731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Arial" panose="020B0604020202020204" pitchFamily="34" charset="0"/>
              </a:rPr>
              <a:t>Northern</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89" name="Rectangle 337"/>
          <p:cNvSpPr>
            <a:spLocks noChangeArrowheads="1"/>
          </p:cNvSpPr>
          <p:nvPr/>
        </p:nvSpPr>
        <p:spPr bwMode="auto">
          <a:xfrm>
            <a:off x="4992689" y="2922588"/>
            <a:ext cx="50013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Arial" panose="020B0604020202020204" pitchFamily="34" charset="0"/>
              </a:rPr>
              <a:t>Midlands</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97" name="Rectangle 345"/>
          <p:cNvSpPr>
            <a:spLocks noChangeArrowheads="1"/>
          </p:cNvSpPr>
          <p:nvPr/>
        </p:nvSpPr>
        <p:spPr bwMode="auto">
          <a:xfrm>
            <a:off x="4992689" y="3078163"/>
            <a:ext cx="50654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Arial" panose="020B0604020202020204" pitchFamily="34" charset="0"/>
              </a:rPr>
              <a:t>Southern</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05" name="Rectangle 353"/>
          <p:cNvSpPr>
            <a:spLocks noChangeArrowheads="1"/>
          </p:cNvSpPr>
          <p:nvPr/>
        </p:nvSpPr>
        <p:spPr bwMode="auto">
          <a:xfrm>
            <a:off x="4779964" y="2463165"/>
            <a:ext cx="83837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50" b="1" i="0" u="none" strike="noStrike" cap="none" normalizeH="0" baseline="0" dirty="0" smtClean="0">
                <a:ln>
                  <a:noFill/>
                </a:ln>
                <a:solidFill>
                  <a:srgbClr val="000000"/>
                </a:solidFill>
                <a:effectLst/>
                <a:latin typeface="Arial Black" panose="020B0A04020102020204" pitchFamily="34" charset="0"/>
              </a:rPr>
              <a:t>Contemporary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50" b="1" i="0" u="none" strike="noStrike" cap="none" normalizeH="0" baseline="0" dirty="0" smtClean="0">
                <a:ln>
                  <a:noFill/>
                </a:ln>
                <a:solidFill>
                  <a:srgbClr val="000000"/>
                </a:solidFill>
                <a:effectLst/>
                <a:latin typeface="Arial Black" panose="020B0A04020102020204" pitchFamily="34" charset="0"/>
              </a:rPr>
              <a:t>dialects</a:t>
            </a:r>
            <a:endParaRPr kumimoji="0" lang="en-US" altLang="en-US" sz="850" b="0" i="0" u="none" strike="noStrike" cap="none" normalizeH="0" baseline="0" dirty="0" smtClean="0">
              <a:ln>
                <a:noFill/>
              </a:ln>
              <a:solidFill>
                <a:schemeClr val="tx1"/>
              </a:solidFill>
              <a:effectLst/>
              <a:latin typeface="Arial Black" panose="020B0A04020102020204" pitchFamily="34" charset="0"/>
            </a:endParaRPr>
          </a:p>
        </p:txBody>
      </p:sp>
      <p:sp>
        <p:nvSpPr>
          <p:cNvPr id="225" name="Rectangle 373"/>
          <p:cNvSpPr>
            <a:spLocks noChangeArrowheads="1"/>
          </p:cNvSpPr>
          <p:nvPr/>
        </p:nvSpPr>
        <p:spPr bwMode="auto">
          <a:xfrm>
            <a:off x="7296151" y="2466340"/>
            <a:ext cx="86882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50" b="1" i="0" u="none" strike="noStrike" cap="none" normalizeH="0" baseline="0" dirty="0" smtClean="0">
                <a:ln>
                  <a:noFill/>
                </a:ln>
                <a:solidFill>
                  <a:srgbClr val="000000"/>
                </a:solidFill>
                <a:effectLst/>
                <a:latin typeface="Arial Black" panose="020B0A04020102020204" pitchFamily="34" charset="0"/>
              </a:rPr>
              <a:t>Projected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50" b="1" i="0" u="none" strike="noStrike" cap="none" normalizeH="0" baseline="0" dirty="0" smtClean="0">
                <a:ln>
                  <a:noFill/>
                </a:ln>
                <a:solidFill>
                  <a:srgbClr val="000000"/>
                </a:solidFill>
                <a:effectLst/>
                <a:latin typeface="Arial Black" panose="020B0A04020102020204" pitchFamily="34" charset="0"/>
              </a:rPr>
              <a:t>future dialects</a:t>
            </a:r>
            <a:endParaRPr kumimoji="0" lang="en-US" altLang="en-US" sz="850" b="0" i="0" u="none" strike="noStrike" cap="none" normalizeH="0" baseline="0" dirty="0" smtClean="0">
              <a:ln>
                <a:noFill/>
              </a:ln>
              <a:solidFill>
                <a:schemeClr val="tx1"/>
              </a:solidFill>
              <a:effectLst/>
              <a:latin typeface="Arial Black" panose="020B0A04020102020204" pitchFamily="34" charset="0"/>
            </a:endParaRPr>
          </a:p>
        </p:txBody>
      </p:sp>
      <p:sp>
        <p:nvSpPr>
          <p:cNvPr id="248" name="Rectangle 396"/>
          <p:cNvSpPr>
            <a:spLocks noChangeArrowheads="1"/>
          </p:cNvSpPr>
          <p:nvPr/>
        </p:nvSpPr>
        <p:spPr bwMode="auto">
          <a:xfrm>
            <a:off x="2520951" y="2757488"/>
            <a:ext cx="64120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Arial" panose="020B0604020202020204" pitchFamily="34" charset="0"/>
              </a:rPr>
              <a:t>Old English</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1" name="Rectangle 407"/>
          <p:cNvSpPr>
            <a:spLocks noChangeArrowheads="1"/>
          </p:cNvSpPr>
          <p:nvPr/>
        </p:nvSpPr>
        <p:spPr bwMode="auto">
          <a:xfrm>
            <a:off x="2520951" y="2913063"/>
            <a:ext cx="31418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Arial" panose="020B0604020202020204" pitchFamily="34" charset="0"/>
              </a:rPr>
              <a:t>Celtic</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7" name="Rectangle 413"/>
          <p:cNvSpPr>
            <a:spLocks noChangeArrowheads="1"/>
          </p:cNvSpPr>
          <p:nvPr/>
        </p:nvSpPr>
        <p:spPr bwMode="auto">
          <a:xfrm>
            <a:off x="2303463" y="2458402"/>
            <a:ext cx="60914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50" b="1" i="0" u="none" strike="noStrike" cap="none" normalizeH="0" baseline="0" dirty="0" smtClean="0">
                <a:ln>
                  <a:noFill/>
                </a:ln>
                <a:solidFill>
                  <a:srgbClr val="000000"/>
                </a:solidFill>
                <a:effectLst/>
                <a:latin typeface="Arial Black" panose="020B0A04020102020204" pitchFamily="34" charset="0"/>
              </a:rPr>
              <a:t>Medieval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50" b="1" i="0" u="none" strike="noStrike" cap="none" normalizeH="0" baseline="0" dirty="0" smtClean="0">
                <a:ln>
                  <a:noFill/>
                </a:ln>
                <a:solidFill>
                  <a:srgbClr val="000000"/>
                </a:solidFill>
                <a:effectLst/>
                <a:latin typeface="Arial Black" panose="020B0A04020102020204" pitchFamily="34" charset="0"/>
              </a:rPr>
              <a:t>languages</a:t>
            </a:r>
            <a:endParaRPr kumimoji="0" lang="en-US" altLang="en-US" sz="850" b="0" i="0" u="none" strike="noStrike" cap="none" normalizeH="0" baseline="0" dirty="0" smtClean="0">
              <a:ln>
                <a:noFill/>
              </a:ln>
              <a:solidFill>
                <a:schemeClr val="tx1"/>
              </a:solidFill>
              <a:effectLst/>
              <a:latin typeface="Arial Black" panose="020B0A04020102020204" pitchFamily="34" charset="0"/>
            </a:endParaRPr>
          </a:p>
        </p:txBody>
      </p:sp>
      <p:sp>
        <p:nvSpPr>
          <p:cNvPr id="34" name="Rectangle 430"/>
          <p:cNvSpPr>
            <a:spLocks noChangeArrowheads="1"/>
          </p:cNvSpPr>
          <p:nvPr/>
        </p:nvSpPr>
        <p:spPr bwMode="auto">
          <a:xfrm>
            <a:off x="7507288" y="2765425"/>
            <a:ext cx="48731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Arial" panose="020B0604020202020204" pitchFamily="34" charset="0"/>
              </a:rPr>
              <a:t>Northern</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42" name="Rectangle 438"/>
          <p:cNvSpPr>
            <a:spLocks noChangeArrowheads="1"/>
          </p:cNvSpPr>
          <p:nvPr/>
        </p:nvSpPr>
        <p:spPr bwMode="auto">
          <a:xfrm>
            <a:off x="7507288" y="2922588"/>
            <a:ext cx="50013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Arial" panose="020B0604020202020204" pitchFamily="34" charset="0"/>
              </a:rPr>
              <a:t>Midlands</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50" name="Rectangle 446"/>
          <p:cNvSpPr>
            <a:spLocks noChangeArrowheads="1"/>
          </p:cNvSpPr>
          <p:nvPr/>
        </p:nvSpPr>
        <p:spPr bwMode="auto">
          <a:xfrm>
            <a:off x="7507288" y="3078163"/>
            <a:ext cx="50654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Arial" panose="020B0604020202020204" pitchFamily="34" charset="0"/>
              </a:rPr>
              <a:t>Southern</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458" name="Rectangle 137"/>
          <p:cNvSpPr>
            <a:spLocks noChangeArrowheads="1"/>
          </p:cNvSpPr>
          <p:nvPr/>
        </p:nvSpPr>
        <p:spPr bwMode="auto">
          <a:xfrm>
            <a:off x="1870459" y="3605019"/>
            <a:ext cx="484107"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50" b="1" dirty="0">
                <a:solidFill>
                  <a:srgbClr val="000000"/>
                </a:solidFill>
                <a:effectLst>
                  <a:glow rad="38100">
                    <a:schemeClr val="bg1"/>
                  </a:glow>
                </a:effectLst>
              </a:rPr>
              <a:t>Edinburgh</a:t>
            </a:r>
            <a:endParaRPr kumimoji="0" lang="en-US" altLang="en-US" sz="750" b="0" i="0" u="none" strike="noStrike" cap="none" normalizeH="0" baseline="0" dirty="0" smtClean="0">
              <a:ln>
                <a:noFill/>
              </a:ln>
              <a:solidFill>
                <a:schemeClr val="tx1"/>
              </a:solidFill>
              <a:effectLst>
                <a:glow rad="38100">
                  <a:schemeClr val="bg1"/>
                </a:glow>
              </a:effectLst>
            </a:endParaRPr>
          </a:p>
        </p:txBody>
      </p:sp>
      <p:sp>
        <p:nvSpPr>
          <p:cNvPr id="460" name="Rectangle 137"/>
          <p:cNvSpPr>
            <a:spLocks noChangeArrowheads="1"/>
          </p:cNvSpPr>
          <p:nvPr/>
        </p:nvSpPr>
        <p:spPr bwMode="auto">
          <a:xfrm>
            <a:off x="2141366" y="4475034"/>
            <a:ext cx="213200"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50" b="1" dirty="0">
                <a:solidFill>
                  <a:srgbClr val="000000"/>
                </a:solidFill>
                <a:effectLst>
                  <a:glow rad="38100">
                    <a:schemeClr val="bg1"/>
                  </a:glow>
                </a:effectLst>
              </a:rPr>
              <a:t>York</a:t>
            </a:r>
            <a:endParaRPr kumimoji="0" lang="en-US" altLang="en-US" sz="750" b="0" i="0" u="none" strike="noStrike" cap="none" normalizeH="0" baseline="0" dirty="0" smtClean="0">
              <a:ln>
                <a:noFill/>
              </a:ln>
              <a:solidFill>
                <a:schemeClr val="tx1"/>
              </a:solidFill>
              <a:effectLst>
                <a:glow rad="38100">
                  <a:schemeClr val="bg1"/>
                </a:glow>
              </a:effectLst>
            </a:endParaRPr>
          </a:p>
        </p:txBody>
      </p:sp>
      <p:sp>
        <p:nvSpPr>
          <p:cNvPr id="461" name="Rectangle 137"/>
          <p:cNvSpPr>
            <a:spLocks noChangeArrowheads="1"/>
          </p:cNvSpPr>
          <p:nvPr/>
        </p:nvSpPr>
        <p:spPr bwMode="auto">
          <a:xfrm>
            <a:off x="1950177" y="4831150"/>
            <a:ext cx="355867"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50" b="1" dirty="0">
                <a:solidFill>
                  <a:srgbClr val="000000"/>
                </a:solidFill>
                <a:effectLst>
                  <a:glow rad="38100">
                    <a:schemeClr val="bg1"/>
                  </a:glow>
                </a:effectLst>
              </a:rPr>
              <a:t>Chester</a:t>
            </a:r>
            <a:endParaRPr kumimoji="0" lang="en-US" altLang="en-US" sz="750" b="0" i="0" u="none" strike="noStrike" cap="none" normalizeH="0" baseline="0" dirty="0" smtClean="0">
              <a:ln>
                <a:noFill/>
              </a:ln>
              <a:solidFill>
                <a:schemeClr val="tx1"/>
              </a:solidFill>
              <a:effectLst>
                <a:glow rad="38100">
                  <a:schemeClr val="bg1"/>
                </a:glow>
              </a:effectLst>
            </a:endParaRPr>
          </a:p>
        </p:txBody>
      </p:sp>
      <p:sp>
        <p:nvSpPr>
          <p:cNvPr id="462" name="Rectangle 137"/>
          <p:cNvSpPr>
            <a:spLocks noChangeArrowheads="1"/>
          </p:cNvSpPr>
          <p:nvPr/>
        </p:nvSpPr>
        <p:spPr bwMode="auto">
          <a:xfrm>
            <a:off x="2701272" y="5026493"/>
            <a:ext cx="631583"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50" b="1" dirty="0">
                <a:solidFill>
                  <a:srgbClr val="000000"/>
                </a:solidFill>
                <a:effectLst>
                  <a:glow rad="38100">
                    <a:schemeClr val="bg1"/>
                  </a:glow>
                </a:effectLst>
              </a:rPr>
              <a:t>Peterborough</a:t>
            </a:r>
            <a:endParaRPr kumimoji="0" lang="en-US" altLang="en-US" sz="750" b="0" i="0" u="none" strike="noStrike" cap="none" normalizeH="0" baseline="0" dirty="0" smtClean="0">
              <a:ln>
                <a:noFill/>
              </a:ln>
              <a:solidFill>
                <a:schemeClr val="tx1"/>
              </a:solidFill>
              <a:effectLst>
                <a:glow rad="38100">
                  <a:schemeClr val="bg1"/>
                </a:glow>
              </a:effectLst>
            </a:endParaRPr>
          </a:p>
        </p:txBody>
      </p:sp>
      <p:sp>
        <p:nvSpPr>
          <p:cNvPr id="463" name="Rectangle 137"/>
          <p:cNvSpPr>
            <a:spLocks noChangeArrowheads="1"/>
          </p:cNvSpPr>
          <p:nvPr/>
        </p:nvSpPr>
        <p:spPr bwMode="auto">
          <a:xfrm>
            <a:off x="2870499" y="5229612"/>
            <a:ext cx="501740"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50" b="1" dirty="0">
                <a:solidFill>
                  <a:srgbClr val="000000"/>
                </a:solidFill>
                <a:effectLst>
                  <a:glow rad="38100">
                    <a:schemeClr val="bg1"/>
                  </a:glow>
                </a:effectLst>
              </a:rPr>
              <a:t>Cambridge</a:t>
            </a:r>
            <a:endParaRPr kumimoji="0" lang="en-US" altLang="en-US" sz="750" b="0" i="0" u="none" strike="noStrike" cap="none" normalizeH="0" baseline="0" dirty="0" smtClean="0">
              <a:ln>
                <a:noFill/>
              </a:ln>
              <a:solidFill>
                <a:schemeClr val="tx1"/>
              </a:solidFill>
              <a:effectLst>
                <a:glow rad="38100">
                  <a:schemeClr val="bg1"/>
                </a:glow>
              </a:effectLst>
            </a:endParaRPr>
          </a:p>
        </p:txBody>
      </p:sp>
      <p:sp>
        <p:nvSpPr>
          <p:cNvPr id="464" name="Rectangle 137"/>
          <p:cNvSpPr>
            <a:spLocks noChangeArrowheads="1"/>
          </p:cNvSpPr>
          <p:nvPr/>
        </p:nvSpPr>
        <p:spPr bwMode="auto">
          <a:xfrm>
            <a:off x="2541588" y="5467081"/>
            <a:ext cx="355867"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50" b="1" dirty="0">
                <a:solidFill>
                  <a:srgbClr val="000000"/>
                </a:solidFill>
                <a:effectLst>
                  <a:glow rad="38100">
                    <a:schemeClr val="bg1"/>
                  </a:glow>
                </a:effectLst>
              </a:rPr>
              <a:t>London</a:t>
            </a:r>
            <a:endParaRPr kumimoji="0" lang="en-US" altLang="en-US" sz="750" b="0" i="0" u="none" strike="noStrike" cap="none" normalizeH="0" baseline="0" dirty="0" smtClean="0">
              <a:ln>
                <a:noFill/>
              </a:ln>
              <a:solidFill>
                <a:schemeClr val="tx1"/>
              </a:solidFill>
              <a:effectLst>
                <a:glow rad="38100">
                  <a:schemeClr val="bg1"/>
                </a:glow>
              </a:effectLst>
            </a:endParaRPr>
          </a:p>
        </p:txBody>
      </p:sp>
      <p:sp>
        <p:nvSpPr>
          <p:cNvPr id="465" name="Rectangle 137"/>
          <p:cNvSpPr>
            <a:spLocks noChangeArrowheads="1"/>
          </p:cNvSpPr>
          <p:nvPr/>
        </p:nvSpPr>
        <p:spPr bwMode="auto">
          <a:xfrm>
            <a:off x="2062284" y="5370836"/>
            <a:ext cx="315792"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50" b="1" dirty="0">
                <a:solidFill>
                  <a:srgbClr val="000000"/>
                </a:solidFill>
                <a:effectLst>
                  <a:glow rad="38100">
                    <a:schemeClr val="bg1"/>
                  </a:glow>
                </a:effectLst>
              </a:rPr>
              <a:t>Oxford</a:t>
            </a:r>
            <a:endParaRPr kumimoji="0" lang="en-US" altLang="en-US" sz="750" b="0" i="0" u="none" strike="noStrike" cap="none" normalizeH="0" baseline="0" dirty="0" smtClean="0">
              <a:ln>
                <a:noFill/>
              </a:ln>
              <a:solidFill>
                <a:schemeClr val="tx1"/>
              </a:solidFill>
              <a:effectLst>
                <a:glow rad="38100">
                  <a:schemeClr val="bg1"/>
                </a:glow>
              </a:effectLst>
            </a:endParaRPr>
          </a:p>
        </p:txBody>
      </p:sp>
      <p:sp>
        <p:nvSpPr>
          <p:cNvPr id="466" name="Rectangle 137"/>
          <p:cNvSpPr>
            <a:spLocks noChangeArrowheads="1"/>
          </p:cNvSpPr>
          <p:nvPr/>
        </p:nvSpPr>
        <p:spPr bwMode="auto">
          <a:xfrm>
            <a:off x="3070346" y="5547843"/>
            <a:ext cx="511358"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50" b="1" dirty="0">
                <a:solidFill>
                  <a:srgbClr val="000000"/>
                </a:solidFill>
                <a:effectLst>
                  <a:glow rad="38100">
                    <a:schemeClr val="bg1"/>
                  </a:glow>
                </a:effectLst>
              </a:rPr>
              <a:t>Canterbury</a:t>
            </a:r>
            <a:endParaRPr kumimoji="0" lang="en-US" altLang="en-US" sz="750" b="0" i="0" u="none" strike="noStrike" cap="none" normalizeH="0" baseline="0" dirty="0" smtClean="0">
              <a:ln>
                <a:noFill/>
              </a:ln>
              <a:solidFill>
                <a:schemeClr val="tx1"/>
              </a:solidFill>
              <a:effectLst>
                <a:glow rad="38100">
                  <a:schemeClr val="bg1"/>
                </a:glow>
              </a:effectLst>
            </a:endParaRPr>
          </a:p>
        </p:txBody>
      </p:sp>
      <p:sp>
        <p:nvSpPr>
          <p:cNvPr id="467" name="Rectangle 137"/>
          <p:cNvSpPr>
            <a:spLocks noChangeArrowheads="1"/>
          </p:cNvSpPr>
          <p:nvPr/>
        </p:nvSpPr>
        <p:spPr bwMode="auto">
          <a:xfrm>
            <a:off x="1864925" y="5710044"/>
            <a:ext cx="517770"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50" b="1" dirty="0">
                <a:solidFill>
                  <a:srgbClr val="000000"/>
                </a:solidFill>
                <a:effectLst>
                  <a:glow rad="38100">
                    <a:schemeClr val="bg1"/>
                  </a:glow>
                </a:effectLst>
              </a:rPr>
              <a:t>Winchester</a:t>
            </a:r>
            <a:endParaRPr kumimoji="0" lang="en-US" altLang="en-US" sz="750" b="0" i="0" u="none" strike="noStrike" cap="none" normalizeH="0" baseline="0" dirty="0" smtClean="0">
              <a:ln>
                <a:noFill/>
              </a:ln>
              <a:solidFill>
                <a:schemeClr val="tx1"/>
              </a:solidFill>
              <a:effectLst>
                <a:glow rad="38100">
                  <a:schemeClr val="bg1"/>
                </a:glow>
              </a:effectLst>
            </a:endParaRPr>
          </a:p>
        </p:txBody>
      </p:sp>
    </p:spTree>
    <p:extLst>
      <p:ext uri="{BB962C8B-B14F-4D97-AF65-F5344CB8AC3E}">
        <p14:creationId xmlns:p14="http://schemas.microsoft.com/office/powerpoint/2010/main" val="31676989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B9245-9816-4024-A186-67904A4C3351}"/>
              </a:ext>
            </a:extLst>
          </p:cNvPr>
          <p:cNvSpPr>
            <a:spLocks noGrp="1"/>
          </p:cNvSpPr>
          <p:nvPr>
            <p:ph type="title"/>
          </p:nvPr>
        </p:nvSpPr>
        <p:spPr/>
        <p:txBody>
          <a:bodyPr/>
          <a:lstStyle/>
          <a:p>
            <a:r>
              <a:rPr lang="en-US" altLang="en-US" dirty="0"/>
              <a:t>5.3.3 U.S. Dialects </a:t>
            </a:r>
            <a:r>
              <a:rPr lang="en-US" altLang="en-US" sz="2000" b="0" dirty="0"/>
              <a:t>(1 of 5)</a:t>
            </a:r>
            <a:endParaRPr lang="en-US" dirty="0"/>
          </a:p>
        </p:txBody>
      </p:sp>
      <p:sp>
        <p:nvSpPr>
          <p:cNvPr id="3" name="Content Placeholder 2">
            <a:extLst>
              <a:ext uri="{FF2B5EF4-FFF2-40B4-BE49-F238E27FC236}">
                <a16:creationId xmlns:a16="http://schemas.microsoft.com/office/drawing/2014/main" id="{4537F589-6283-4210-9E91-E45CA5EA15EA}"/>
              </a:ext>
            </a:extLst>
          </p:cNvPr>
          <p:cNvSpPr>
            <a:spLocks noGrp="1"/>
          </p:cNvSpPr>
          <p:nvPr>
            <p:ph sz="quarter" idx="13"/>
          </p:nvPr>
        </p:nvSpPr>
        <p:spPr>
          <a:xfrm>
            <a:off x="457199" y="1556326"/>
            <a:ext cx="8389917" cy="4434275"/>
          </a:xfrm>
        </p:spPr>
        <p:txBody>
          <a:bodyPr/>
          <a:lstStyle/>
          <a:p>
            <a:r>
              <a:rPr lang="en-US" dirty="0"/>
              <a:t>An </a:t>
            </a:r>
            <a:r>
              <a:rPr lang="en-US" b="1" dirty="0"/>
              <a:t>isogloss </a:t>
            </a:r>
            <a:r>
              <a:rPr lang="en-US" dirty="0"/>
              <a:t>is a word-use boundary with a degree of geographic extent</a:t>
            </a:r>
          </a:p>
          <a:p>
            <a:r>
              <a:rPr lang="en-US" altLang="en-US" dirty="0"/>
              <a:t>There are three primary dialects in the United States:</a:t>
            </a:r>
          </a:p>
          <a:p>
            <a:pPr marL="740664" lvl="1" indent="-429768">
              <a:buFont typeface="+mj-lt"/>
              <a:buAutoNum type="arabicPeriod"/>
            </a:pPr>
            <a:r>
              <a:rPr lang="en-US" altLang="en-US" dirty="0"/>
              <a:t>North—dialect originates in East Anglia and developed in New England</a:t>
            </a:r>
          </a:p>
          <a:p>
            <a:pPr marL="740664" lvl="1" indent="-429768">
              <a:buFont typeface="+mj-lt"/>
              <a:buAutoNum type="arabicPeriod"/>
            </a:pPr>
            <a:r>
              <a:rPr lang="en-US" altLang="en-US" dirty="0"/>
              <a:t>South—dialect originates in southeastern England and represented a diversity of social class backgrounds</a:t>
            </a:r>
          </a:p>
          <a:p>
            <a:pPr marL="740664" lvl="1" indent="-429768">
              <a:buFont typeface="+mj-lt"/>
              <a:buAutoNum type="arabicPeriod"/>
            </a:pPr>
            <a:r>
              <a:rPr lang="en-US" altLang="en-US" dirty="0"/>
              <a:t>Midland—dialect originates in northern England and developed in Pennsylvania</a:t>
            </a:r>
          </a:p>
        </p:txBody>
      </p:sp>
    </p:spTree>
    <p:extLst>
      <p:ext uri="{BB962C8B-B14F-4D97-AF65-F5344CB8AC3E}">
        <p14:creationId xmlns:p14="http://schemas.microsoft.com/office/powerpoint/2010/main" val="337501898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B9245-9816-4024-A186-67904A4C3351}"/>
              </a:ext>
            </a:extLst>
          </p:cNvPr>
          <p:cNvSpPr>
            <a:spLocks noGrp="1"/>
          </p:cNvSpPr>
          <p:nvPr>
            <p:ph type="title"/>
          </p:nvPr>
        </p:nvSpPr>
        <p:spPr/>
        <p:txBody>
          <a:bodyPr/>
          <a:lstStyle/>
          <a:p>
            <a:r>
              <a:rPr lang="en-US" altLang="en-US" dirty="0"/>
              <a:t>5.3.3 U.S. Dialects </a:t>
            </a:r>
            <a:r>
              <a:rPr lang="en-US" altLang="en-US" sz="2000" b="0" dirty="0"/>
              <a:t>(2 of 5)</a:t>
            </a:r>
            <a:endParaRPr lang="en-US" dirty="0"/>
          </a:p>
        </p:txBody>
      </p:sp>
      <p:sp>
        <p:nvSpPr>
          <p:cNvPr id="3" name="Content Placeholder 2">
            <a:extLst>
              <a:ext uri="{FF2B5EF4-FFF2-40B4-BE49-F238E27FC236}">
                <a16:creationId xmlns:a16="http://schemas.microsoft.com/office/drawing/2014/main" id="{4537F589-6283-4210-9E91-E45CA5EA15EA}"/>
              </a:ext>
            </a:extLst>
          </p:cNvPr>
          <p:cNvSpPr>
            <a:spLocks noGrp="1"/>
          </p:cNvSpPr>
          <p:nvPr>
            <p:ph sz="quarter" idx="13"/>
          </p:nvPr>
        </p:nvSpPr>
        <p:spPr/>
        <p:txBody>
          <a:bodyPr/>
          <a:lstStyle/>
          <a:p>
            <a:r>
              <a:rPr lang="en-US" dirty="0"/>
              <a:t>A </a:t>
            </a:r>
            <a:r>
              <a:rPr lang="en-US" b="1" dirty="0"/>
              <a:t>creole, </a:t>
            </a:r>
            <a:r>
              <a:rPr lang="en-US" dirty="0"/>
              <a:t>or </a:t>
            </a:r>
            <a:r>
              <a:rPr lang="en-US" b="1" dirty="0"/>
              <a:t>creolized language</a:t>
            </a:r>
            <a:r>
              <a:rPr lang="en-US" dirty="0"/>
              <a:t>, is a language that results from the mixing of a colonizer’s language with the indigenous language of the people being dominated. French Creole in Haiti is a prime example of a creolized language</a:t>
            </a:r>
            <a:endParaRPr lang="en-US" altLang="en-US" sz="3600" dirty="0"/>
          </a:p>
        </p:txBody>
      </p:sp>
    </p:spTree>
    <p:extLst>
      <p:ext uri="{BB962C8B-B14F-4D97-AF65-F5344CB8AC3E}">
        <p14:creationId xmlns:p14="http://schemas.microsoft.com/office/powerpoint/2010/main" val="32113530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p:txBody>
          <a:bodyPr/>
          <a:lstStyle/>
          <a:p>
            <a:r>
              <a:rPr lang="en-US" altLang="en-US" dirty="0"/>
              <a:t>5.3.3 U.S. Dialects </a:t>
            </a:r>
            <a:r>
              <a:rPr lang="en-US" altLang="en-US" sz="2000" b="0" dirty="0"/>
              <a:t>(3 of 5)</a:t>
            </a:r>
            <a:endParaRPr lang="en-US" sz="2000" b="0" dirty="0"/>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a:xfrm>
            <a:off x="457200" y="1556326"/>
            <a:ext cx="8229600" cy="438729"/>
          </a:xfrm>
        </p:spPr>
        <p:txBody>
          <a:bodyPr/>
          <a:lstStyle/>
          <a:p>
            <a:pPr marL="432" indent="0">
              <a:buNone/>
            </a:pPr>
            <a:r>
              <a:rPr lang="en-US" b="1" dirty="0"/>
              <a:t>Figure 5-31: </a:t>
            </a:r>
            <a:r>
              <a:rPr lang="en-US" dirty="0"/>
              <a:t>The United States has four major dialect regions and </a:t>
            </a:r>
            <a:r>
              <a:rPr lang="en-US" dirty="0" smtClean="0"/>
              <a:t>several </a:t>
            </a:r>
            <a:r>
              <a:rPr lang="en-US" dirty="0" err="1"/>
              <a:t>subdialects</a:t>
            </a:r>
            <a:r>
              <a:rPr lang="en-US" dirty="0"/>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4507" y="2342053"/>
            <a:ext cx="6634986" cy="4054447"/>
          </a:xfrm>
          <a:prstGeom prst="rect">
            <a:avLst/>
          </a:prstGeom>
        </p:spPr>
      </p:pic>
      <p:sp>
        <p:nvSpPr>
          <p:cNvPr id="9" name="Rectangle 5"/>
          <p:cNvSpPr>
            <a:spLocks noChangeArrowheads="1"/>
          </p:cNvSpPr>
          <p:nvPr/>
        </p:nvSpPr>
        <p:spPr bwMode="auto">
          <a:xfrm>
            <a:off x="4138250" y="2816703"/>
            <a:ext cx="81913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glow rad="38100">
                    <a:schemeClr val="bg1"/>
                  </a:glow>
                </a:effectLst>
                <a:latin typeface="Arial" panose="020B0604020202020204" pitchFamily="34" charset="0"/>
              </a:rPr>
              <a:t>North Central</a:t>
            </a:r>
            <a:endParaRPr kumimoji="0" lang="en-US" altLang="en-US" sz="1000" b="0" i="0" u="none" strike="noStrike" cap="none" normalizeH="0" baseline="0" smtClean="0">
              <a:ln>
                <a:noFill/>
              </a:ln>
              <a:solidFill>
                <a:schemeClr val="tx1"/>
              </a:solidFill>
              <a:effectLst>
                <a:glow rad="38100">
                  <a:schemeClr val="bg1"/>
                </a:glow>
              </a:effectLst>
              <a:latin typeface="Arial" panose="020B0604020202020204" pitchFamily="34" charset="0"/>
            </a:endParaRPr>
          </a:p>
        </p:txBody>
      </p:sp>
      <p:sp>
        <p:nvSpPr>
          <p:cNvPr id="10" name="Rectangle 6"/>
          <p:cNvSpPr>
            <a:spLocks noChangeArrowheads="1"/>
          </p:cNvSpPr>
          <p:nvPr/>
        </p:nvSpPr>
        <p:spPr bwMode="auto">
          <a:xfrm>
            <a:off x="4690993" y="3297716"/>
            <a:ext cx="60593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glow rad="38100">
                    <a:schemeClr val="bg1"/>
                  </a:glow>
                </a:effectLst>
                <a:latin typeface="Arial" panose="020B0604020202020204" pitchFamily="34" charset="0"/>
              </a:rPr>
              <a:t>The North</a:t>
            </a:r>
            <a:endParaRPr kumimoji="0" lang="en-US" altLang="en-US" sz="1000" b="0" i="0" u="none" strike="noStrike" cap="none" normalizeH="0" baseline="0" dirty="0" smtClean="0">
              <a:ln>
                <a:noFill/>
              </a:ln>
              <a:solidFill>
                <a:schemeClr val="tx1"/>
              </a:solidFill>
              <a:effectLst>
                <a:glow rad="38100">
                  <a:schemeClr val="bg1"/>
                </a:glow>
              </a:effectLst>
              <a:latin typeface="Arial" panose="020B0604020202020204" pitchFamily="34" charset="0"/>
            </a:endParaRPr>
          </a:p>
        </p:txBody>
      </p:sp>
      <p:sp>
        <p:nvSpPr>
          <p:cNvPr id="11" name="Rectangle 7"/>
          <p:cNvSpPr>
            <a:spLocks noChangeArrowheads="1"/>
          </p:cNvSpPr>
          <p:nvPr/>
        </p:nvSpPr>
        <p:spPr bwMode="auto">
          <a:xfrm>
            <a:off x="5351100" y="3504091"/>
            <a:ext cx="75501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glow rad="38100">
                    <a:schemeClr val="bg1"/>
                  </a:glow>
                </a:effectLst>
                <a:latin typeface="Arial" panose="020B0604020202020204" pitchFamily="34" charset="0"/>
              </a:rPr>
              <a:t>Inland North</a:t>
            </a:r>
            <a:endParaRPr kumimoji="0" lang="en-US" altLang="en-US" sz="1000" b="0" i="0" u="none" strike="noStrike" cap="none" normalizeH="0" baseline="0" smtClean="0">
              <a:ln>
                <a:noFill/>
              </a:ln>
              <a:solidFill>
                <a:schemeClr val="tx1"/>
              </a:solidFill>
              <a:effectLst>
                <a:glow rad="38100">
                  <a:schemeClr val="bg1"/>
                </a:glow>
              </a:effectLst>
              <a:latin typeface="Arial" panose="020B0604020202020204" pitchFamily="34" charset="0"/>
            </a:endParaRPr>
          </a:p>
        </p:txBody>
      </p:sp>
      <p:sp>
        <p:nvSpPr>
          <p:cNvPr id="12" name="Rectangle 8"/>
          <p:cNvSpPr>
            <a:spLocks noChangeArrowheads="1"/>
          </p:cNvSpPr>
          <p:nvPr/>
        </p:nvSpPr>
        <p:spPr bwMode="auto">
          <a:xfrm>
            <a:off x="6594500" y="3197388"/>
            <a:ext cx="3767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glow rad="38100">
                    <a:schemeClr val="bg1"/>
                  </a:glow>
                </a:effectLst>
                <a:latin typeface="Arial" panose="020B0604020202020204" pitchFamily="34" charset="0"/>
              </a:rPr>
              <a:t>Inland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glow rad="38100">
                    <a:schemeClr val="bg1"/>
                  </a:glow>
                </a:effectLst>
                <a:latin typeface="Arial" panose="020B0604020202020204" pitchFamily="34" charset="0"/>
              </a:rPr>
              <a:t>North</a:t>
            </a:r>
            <a:endParaRPr kumimoji="0" lang="en-US" altLang="en-US" sz="1000" b="0" i="0" u="none" strike="noStrike" cap="none" normalizeH="0" baseline="0" dirty="0" smtClean="0">
              <a:ln>
                <a:noFill/>
              </a:ln>
              <a:solidFill>
                <a:schemeClr val="tx1"/>
              </a:solidFill>
              <a:effectLst>
                <a:glow rad="38100">
                  <a:schemeClr val="bg1"/>
                </a:glow>
              </a:effectLst>
              <a:latin typeface="Arial" panose="020B0604020202020204" pitchFamily="34" charset="0"/>
            </a:endParaRPr>
          </a:p>
        </p:txBody>
      </p:sp>
      <p:sp>
        <p:nvSpPr>
          <p:cNvPr id="14" name="Rectangle 10"/>
          <p:cNvSpPr>
            <a:spLocks noChangeArrowheads="1"/>
          </p:cNvSpPr>
          <p:nvPr/>
        </p:nvSpPr>
        <p:spPr bwMode="auto">
          <a:xfrm>
            <a:off x="4452575" y="4145441"/>
            <a:ext cx="74699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glow rad="38100">
                    <a:schemeClr val="bg1"/>
                  </a:glow>
                </a:effectLst>
                <a:latin typeface="Arial" panose="020B0604020202020204" pitchFamily="34" charset="0"/>
              </a:rPr>
              <a:t>The Midland</a:t>
            </a:r>
            <a:endParaRPr kumimoji="0" lang="en-US" altLang="en-US" sz="1000" b="0" i="0" u="none" strike="noStrike" cap="none" normalizeH="0" baseline="0" smtClean="0">
              <a:ln>
                <a:noFill/>
              </a:ln>
              <a:solidFill>
                <a:schemeClr val="tx1"/>
              </a:solidFill>
              <a:effectLst>
                <a:glow rad="38100">
                  <a:schemeClr val="bg1"/>
                </a:glow>
              </a:effectLst>
              <a:latin typeface="Arial" panose="020B0604020202020204" pitchFamily="34" charset="0"/>
            </a:endParaRPr>
          </a:p>
        </p:txBody>
      </p:sp>
      <p:sp>
        <p:nvSpPr>
          <p:cNvPr id="15" name="Rectangle 11"/>
          <p:cNvSpPr>
            <a:spLocks noChangeArrowheads="1"/>
          </p:cNvSpPr>
          <p:nvPr/>
        </p:nvSpPr>
        <p:spPr bwMode="auto">
          <a:xfrm>
            <a:off x="4982800" y="4855053"/>
            <a:ext cx="62677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glow rad="38100">
                    <a:schemeClr val="bg1"/>
                  </a:glow>
                </a:effectLst>
                <a:latin typeface="Arial" panose="020B0604020202020204" pitchFamily="34" charset="0"/>
              </a:rPr>
              <a:t>The South</a:t>
            </a:r>
            <a:endParaRPr kumimoji="0" lang="en-US" altLang="en-US" sz="1000" b="0" i="0" u="none" strike="noStrike" cap="none" normalizeH="0" baseline="0" smtClean="0">
              <a:ln>
                <a:noFill/>
              </a:ln>
              <a:solidFill>
                <a:schemeClr val="tx1"/>
              </a:solidFill>
              <a:effectLst>
                <a:glow rad="38100">
                  <a:schemeClr val="bg1"/>
                </a:glow>
              </a:effectLst>
              <a:latin typeface="Arial" panose="020B0604020202020204" pitchFamily="34" charset="0"/>
            </a:endParaRPr>
          </a:p>
        </p:txBody>
      </p:sp>
      <p:sp>
        <p:nvSpPr>
          <p:cNvPr id="16" name="Rectangle 12"/>
          <p:cNvSpPr>
            <a:spLocks noChangeArrowheads="1"/>
          </p:cNvSpPr>
          <p:nvPr/>
        </p:nvSpPr>
        <p:spPr bwMode="auto">
          <a:xfrm>
            <a:off x="6103575" y="4483578"/>
            <a:ext cx="3767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glow rad="38100">
                    <a:schemeClr val="bg1"/>
                  </a:glow>
                </a:effectLst>
                <a:latin typeface="Arial" panose="020B0604020202020204" pitchFamily="34" charset="0"/>
              </a:rPr>
              <a:t>Inland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glow rad="38100">
                    <a:schemeClr val="bg1"/>
                  </a:glow>
                </a:effectLst>
                <a:latin typeface="Arial" panose="020B0604020202020204" pitchFamily="34" charset="0"/>
              </a:rPr>
              <a:t>South</a:t>
            </a:r>
            <a:endParaRPr kumimoji="0" lang="en-US" altLang="en-US" sz="1000" b="0" i="0" u="none" strike="noStrike" cap="none" normalizeH="0" baseline="0" dirty="0" smtClean="0">
              <a:ln>
                <a:noFill/>
              </a:ln>
              <a:solidFill>
                <a:schemeClr val="tx1"/>
              </a:solidFill>
              <a:effectLst>
                <a:glow rad="38100">
                  <a:schemeClr val="bg1"/>
                </a:glow>
              </a:effectLst>
              <a:latin typeface="Arial" panose="020B0604020202020204" pitchFamily="34" charset="0"/>
            </a:endParaRPr>
          </a:p>
        </p:txBody>
      </p:sp>
      <p:sp>
        <p:nvSpPr>
          <p:cNvPr id="18" name="Rectangle 14"/>
          <p:cNvSpPr>
            <a:spLocks noChangeArrowheads="1"/>
          </p:cNvSpPr>
          <p:nvPr/>
        </p:nvSpPr>
        <p:spPr bwMode="auto">
          <a:xfrm>
            <a:off x="6792550" y="4850291"/>
            <a:ext cx="66845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glow rad="38100">
                    <a:schemeClr val="bg1"/>
                  </a:glow>
                </a:effectLst>
                <a:latin typeface="Arial" panose="020B0604020202020204" pitchFamily="34" charset="0"/>
              </a:rPr>
              <a:t>Charleston</a:t>
            </a:r>
            <a:endParaRPr kumimoji="0" lang="en-US" altLang="en-US" sz="1000" b="0" i="0" u="none" strike="noStrike" cap="none" normalizeH="0" baseline="0" smtClean="0">
              <a:ln>
                <a:noFill/>
              </a:ln>
              <a:solidFill>
                <a:schemeClr val="tx1"/>
              </a:solidFill>
              <a:effectLst>
                <a:glow rad="38100">
                  <a:schemeClr val="bg1"/>
                </a:glow>
              </a:effectLst>
              <a:latin typeface="Arial" panose="020B0604020202020204" pitchFamily="34" charset="0"/>
            </a:endParaRPr>
          </a:p>
        </p:txBody>
      </p:sp>
      <p:sp>
        <p:nvSpPr>
          <p:cNvPr id="19" name="Rectangle 15"/>
          <p:cNvSpPr>
            <a:spLocks noChangeArrowheads="1"/>
          </p:cNvSpPr>
          <p:nvPr/>
        </p:nvSpPr>
        <p:spPr bwMode="auto">
          <a:xfrm>
            <a:off x="7226163" y="3879226"/>
            <a:ext cx="4696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glow rad="38100">
                    <a:schemeClr val="bg1"/>
                  </a:glow>
                </a:effectLst>
                <a:latin typeface="Arial" panose="020B0604020202020204" pitchFamily="34" charset="0"/>
              </a:rPr>
              <a:t>Mid-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glow rad="38100">
                    <a:schemeClr val="bg1"/>
                  </a:glow>
                </a:effectLst>
                <a:latin typeface="Arial" panose="020B0604020202020204" pitchFamily="34" charset="0"/>
              </a:rPr>
              <a:t>Atlantic</a:t>
            </a:r>
            <a:endParaRPr kumimoji="0" lang="en-US" altLang="en-US" sz="1000" b="0" i="0" u="none" strike="noStrike" cap="none" normalizeH="0" baseline="0" dirty="0" smtClean="0">
              <a:ln>
                <a:noFill/>
              </a:ln>
              <a:solidFill>
                <a:schemeClr val="tx1"/>
              </a:solidFill>
              <a:effectLst>
                <a:glow rad="38100">
                  <a:schemeClr val="bg1"/>
                </a:glow>
              </a:effectLst>
              <a:latin typeface="Arial" panose="020B0604020202020204" pitchFamily="34" charset="0"/>
            </a:endParaRPr>
          </a:p>
        </p:txBody>
      </p:sp>
      <p:sp>
        <p:nvSpPr>
          <p:cNvPr id="21" name="Rectangle 17"/>
          <p:cNvSpPr>
            <a:spLocks noChangeArrowheads="1"/>
          </p:cNvSpPr>
          <p:nvPr/>
        </p:nvSpPr>
        <p:spPr bwMode="auto">
          <a:xfrm>
            <a:off x="7262454" y="3490580"/>
            <a:ext cx="5818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R="0" lvl="0" algn="l" defTabSz="914400" rtl="0" eaLnBrk="0" fontAlgn="base" latinLnBrk="0" hangingPunct="0">
              <a:lnSpc>
                <a:spcPct val="100000"/>
              </a:lnSpc>
              <a:spcBef>
                <a:spcPct val="0"/>
              </a:spcBef>
              <a:spcAft>
                <a:spcPct val="0"/>
              </a:spcAft>
              <a:buClrTx/>
              <a:buSzTx/>
              <a:tabLst/>
            </a:pPr>
            <a:r>
              <a:rPr kumimoji="0" lang="en-US" altLang="en-US" sz="1000" b="1" i="0" u="none" strike="noStrike" cap="none" normalizeH="0" baseline="0" dirty="0" smtClean="0">
                <a:ln>
                  <a:noFill/>
                </a:ln>
                <a:solidFill>
                  <a:srgbClr val="000000"/>
                </a:solidFill>
                <a:effectLst>
                  <a:glow rad="38100">
                    <a:schemeClr val="bg1"/>
                  </a:glow>
                </a:effectLst>
                <a:latin typeface="Arial" panose="020B0604020202020204" pitchFamily="34" charset="0"/>
              </a:rPr>
              <a:t>New </a:t>
            </a:r>
            <a:r>
              <a:rPr kumimoji="0" lang="en-US" altLang="en-US" sz="1000" b="1" i="0" u="none" strike="noStrike" cap="none" normalizeH="0" baseline="0" dirty="0" smtClean="0">
                <a:ln>
                  <a:noFill/>
                </a:ln>
                <a:solidFill>
                  <a:srgbClr val="000000"/>
                </a:solidFill>
                <a:effectLst>
                  <a:glow rad="38100">
                    <a:schemeClr val="bg1"/>
                  </a:glow>
                </a:effectLst>
                <a:latin typeface="Arial" panose="020B0604020202020204" pitchFamily="34" charset="0"/>
              </a:rPr>
              <a:t>York</a:t>
            </a:r>
            <a:endParaRPr kumimoji="0" lang="en-US" altLang="en-US" sz="1000" b="1" i="0" u="none" strike="noStrike" cap="none" normalizeH="0" baseline="0" dirty="0" smtClean="0">
              <a:ln>
                <a:noFill/>
              </a:ln>
              <a:solidFill>
                <a:srgbClr val="000000"/>
              </a:solidFill>
              <a:effectLst>
                <a:glow rad="38100">
                  <a:schemeClr val="bg1"/>
                </a:glow>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kumimoji="0" lang="en-US" altLang="en-US" sz="1000" b="1" i="0" u="none" strike="noStrike" cap="none" normalizeH="0" baseline="0" dirty="0" smtClean="0">
                <a:ln>
                  <a:noFill/>
                </a:ln>
                <a:solidFill>
                  <a:srgbClr val="000000"/>
                </a:solidFill>
                <a:effectLst>
                  <a:glow rad="38100">
                    <a:schemeClr val="bg1"/>
                  </a:glow>
                </a:effectLst>
                <a:latin typeface="Arial" panose="020B0604020202020204" pitchFamily="34" charset="0"/>
              </a:rPr>
              <a:t>City</a:t>
            </a:r>
            <a:endParaRPr kumimoji="0" lang="en-US" altLang="en-US" sz="1000" b="0" i="0" u="none" strike="noStrike" cap="none" normalizeH="0" baseline="0" dirty="0" smtClean="0">
              <a:ln>
                <a:noFill/>
              </a:ln>
              <a:solidFill>
                <a:schemeClr val="tx1"/>
              </a:solidFill>
              <a:effectLst>
                <a:glow rad="38100">
                  <a:schemeClr val="bg1"/>
                </a:glow>
              </a:effectLst>
              <a:latin typeface="Arial" panose="020B0604020202020204" pitchFamily="34" charset="0"/>
            </a:endParaRPr>
          </a:p>
        </p:txBody>
      </p:sp>
      <p:sp>
        <p:nvSpPr>
          <p:cNvPr id="23" name="Rectangle 19"/>
          <p:cNvSpPr>
            <a:spLocks noChangeArrowheads="1"/>
          </p:cNvSpPr>
          <p:nvPr/>
        </p:nvSpPr>
        <p:spPr bwMode="auto">
          <a:xfrm>
            <a:off x="7358484" y="2826129"/>
            <a:ext cx="50494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glow rad="38100">
                    <a:schemeClr val="bg1"/>
                  </a:glow>
                </a:effectLst>
                <a:latin typeface="Arial" panose="020B0604020202020204" pitchFamily="34" charset="0"/>
              </a:rPr>
              <a:t>E. New</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glow rad="38100">
                    <a:schemeClr val="bg1"/>
                  </a:glow>
                </a:effectLst>
                <a:latin typeface="Arial" panose="020B0604020202020204" pitchFamily="34" charset="0"/>
              </a:rPr>
              <a:t>England</a:t>
            </a:r>
            <a:endParaRPr kumimoji="0" lang="en-US" altLang="en-US" sz="1000" b="0" i="0" u="none" strike="noStrike" cap="none" normalizeH="0" baseline="0" dirty="0" smtClean="0">
              <a:ln>
                <a:noFill/>
              </a:ln>
              <a:solidFill>
                <a:schemeClr val="tx1"/>
              </a:solidFill>
              <a:effectLst>
                <a:glow rad="38100">
                  <a:schemeClr val="bg1"/>
                </a:glow>
              </a:effectLst>
              <a:latin typeface="Arial" panose="020B0604020202020204" pitchFamily="34" charset="0"/>
            </a:endParaRPr>
          </a:p>
        </p:txBody>
      </p:sp>
      <p:sp>
        <p:nvSpPr>
          <p:cNvPr id="25" name="Rectangle 21"/>
          <p:cNvSpPr>
            <a:spLocks noChangeArrowheads="1"/>
          </p:cNvSpPr>
          <p:nvPr/>
        </p:nvSpPr>
        <p:spPr bwMode="auto">
          <a:xfrm>
            <a:off x="6740912" y="2774220"/>
            <a:ext cx="50494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glow rad="38100">
                    <a:schemeClr val="bg1"/>
                  </a:glow>
                </a:effectLst>
                <a:latin typeface="Arial" panose="020B0604020202020204" pitchFamily="34" charset="0"/>
              </a:rPr>
              <a:t>W. New</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glow rad="38100">
                    <a:schemeClr val="bg1"/>
                  </a:glow>
                </a:effectLst>
                <a:latin typeface="Arial" panose="020B0604020202020204" pitchFamily="34" charset="0"/>
              </a:rPr>
              <a:t>England</a:t>
            </a:r>
            <a:endParaRPr kumimoji="0" lang="en-US" altLang="en-US" sz="1000" b="0" i="0" u="none" strike="noStrike" cap="none" normalizeH="0" baseline="0" dirty="0" smtClean="0">
              <a:ln>
                <a:noFill/>
              </a:ln>
              <a:solidFill>
                <a:schemeClr val="tx1"/>
              </a:solidFill>
              <a:effectLst>
                <a:glow rad="38100">
                  <a:schemeClr val="bg1"/>
                </a:glow>
              </a:effectLst>
              <a:latin typeface="Arial" panose="020B0604020202020204" pitchFamily="34" charset="0"/>
            </a:endParaRPr>
          </a:p>
        </p:txBody>
      </p:sp>
      <p:sp>
        <p:nvSpPr>
          <p:cNvPr id="27" name="Rectangle 23"/>
          <p:cNvSpPr>
            <a:spLocks noChangeArrowheads="1"/>
          </p:cNvSpPr>
          <p:nvPr/>
        </p:nvSpPr>
        <p:spPr bwMode="auto">
          <a:xfrm>
            <a:off x="6490246" y="3626328"/>
            <a:ext cx="38311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glow rad="38100">
                    <a:schemeClr val="bg1"/>
                  </a:glow>
                </a:effectLst>
                <a:latin typeface="Arial" panose="020B0604020202020204" pitchFamily="34" charset="0"/>
              </a:rPr>
              <a:t>W. Pa.</a:t>
            </a:r>
            <a:endParaRPr kumimoji="0" lang="en-US" altLang="en-US" sz="1000" b="0" i="0" u="none" strike="noStrike" cap="none" normalizeH="0" baseline="0" dirty="0" smtClean="0">
              <a:ln>
                <a:noFill/>
              </a:ln>
              <a:solidFill>
                <a:schemeClr val="tx1"/>
              </a:solidFill>
              <a:effectLst>
                <a:glow rad="38100">
                  <a:schemeClr val="bg1"/>
                </a:glow>
              </a:effectLst>
              <a:latin typeface="Arial" panose="020B0604020202020204" pitchFamily="34" charset="0"/>
            </a:endParaRPr>
          </a:p>
        </p:txBody>
      </p:sp>
      <p:sp>
        <p:nvSpPr>
          <p:cNvPr id="28" name="Rectangle 24"/>
          <p:cNvSpPr>
            <a:spLocks noChangeArrowheads="1"/>
          </p:cNvSpPr>
          <p:nvPr/>
        </p:nvSpPr>
        <p:spPr bwMode="auto">
          <a:xfrm>
            <a:off x="6429122" y="5632216"/>
            <a:ext cx="42639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glow rad="38100">
                    <a:schemeClr val="bg1"/>
                  </a:glow>
                </a:effectLst>
                <a:latin typeface="Arial" panose="020B0604020202020204" pitchFamily="34" charset="0"/>
              </a:rPr>
              <a:t>Florida</a:t>
            </a:r>
            <a:endParaRPr kumimoji="0" lang="en-US" altLang="en-US" sz="1000" b="0" i="0" u="none" strike="noStrike" cap="none" normalizeH="0" baseline="0" smtClean="0">
              <a:ln>
                <a:noFill/>
              </a:ln>
              <a:solidFill>
                <a:schemeClr val="tx1"/>
              </a:solidFill>
              <a:effectLst>
                <a:glow rad="38100">
                  <a:schemeClr val="bg1"/>
                </a:glow>
              </a:effectLst>
              <a:latin typeface="Arial" panose="020B0604020202020204" pitchFamily="34" charset="0"/>
            </a:endParaRPr>
          </a:p>
        </p:txBody>
      </p:sp>
      <p:sp>
        <p:nvSpPr>
          <p:cNvPr id="29" name="Rectangle 25"/>
          <p:cNvSpPr>
            <a:spLocks noChangeArrowheads="1"/>
          </p:cNvSpPr>
          <p:nvPr/>
        </p:nvSpPr>
        <p:spPr bwMode="auto">
          <a:xfrm>
            <a:off x="3895362" y="5147153"/>
            <a:ext cx="75982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glow rad="38100">
                    <a:schemeClr val="bg1"/>
                  </a:glow>
                </a:effectLst>
                <a:latin typeface="Arial" panose="020B0604020202020204" pitchFamily="34" charset="0"/>
              </a:rPr>
              <a:t>Texas South</a:t>
            </a:r>
            <a:endParaRPr kumimoji="0" lang="en-US" altLang="en-US" sz="1000" b="0" i="0" u="none" strike="noStrike" cap="none" normalizeH="0" baseline="0" smtClean="0">
              <a:ln>
                <a:noFill/>
              </a:ln>
              <a:solidFill>
                <a:schemeClr val="tx1"/>
              </a:solidFill>
              <a:effectLst>
                <a:glow rad="38100">
                  <a:schemeClr val="bg1"/>
                </a:glow>
              </a:effectLst>
              <a:latin typeface="Arial" panose="020B0604020202020204" pitchFamily="34" charset="0"/>
            </a:endParaRPr>
          </a:p>
        </p:txBody>
      </p:sp>
      <p:sp>
        <p:nvSpPr>
          <p:cNvPr id="30" name="Rectangle 26"/>
          <p:cNvSpPr>
            <a:spLocks noChangeArrowheads="1"/>
          </p:cNvSpPr>
          <p:nvPr/>
        </p:nvSpPr>
        <p:spPr bwMode="auto">
          <a:xfrm>
            <a:off x="2598107" y="4028865"/>
            <a:ext cx="62677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38100">
                    <a:schemeClr val="bg1"/>
                  </a:glow>
                </a:effectLst>
                <a:latin typeface="Arial" panose="020B0604020202020204" pitchFamily="34" charset="0"/>
              </a:rPr>
              <a:t>The West</a:t>
            </a:r>
            <a:endParaRPr kumimoji="0" lang="en-US" altLang="en-US" sz="1100" b="0" i="0" u="none" strike="noStrike" cap="none" normalizeH="0" baseline="0" smtClean="0">
              <a:ln>
                <a:noFill/>
              </a:ln>
              <a:solidFill>
                <a:schemeClr val="tx1"/>
              </a:solidFill>
              <a:effectLst>
                <a:glow rad="38100">
                  <a:schemeClr val="bg1"/>
                </a:glow>
              </a:effectLst>
              <a:latin typeface="Arial" panose="020B0604020202020204" pitchFamily="34" charset="0"/>
            </a:endParaRPr>
          </a:p>
        </p:txBody>
      </p:sp>
      <p:sp>
        <p:nvSpPr>
          <p:cNvPr id="31" name="Rectangle 27"/>
          <p:cNvSpPr>
            <a:spLocks noChangeArrowheads="1"/>
          </p:cNvSpPr>
          <p:nvPr/>
        </p:nvSpPr>
        <p:spPr bwMode="auto">
          <a:xfrm>
            <a:off x="5353094" y="3966053"/>
            <a:ext cx="5402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glow rad="38100">
                    <a:schemeClr val="bg1"/>
                  </a:glow>
                </a:effectLst>
                <a:latin typeface="Arial" panose="020B0604020202020204" pitchFamily="34" charset="0"/>
              </a:rPr>
              <a:t>St. Louis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glow rad="38100">
                    <a:schemeClr val="bg1"/>
                  </a:glow>
                </a:effectLst>
                <a:latin typeface="Arial" panose="020B0604020202020204" pitchFamily="34" charset="0"/>
              </a:rPr>
              <a:t>Corridor</a:t>
            </a:r>
            <a:endParaRPr kumimoji="0" lang="en-US" altLang="en-US" sz="1000" b="0" i="0" u="none" strike="noStrike" cap="none" normalizeH="0" baseline="0" dirty="0" smtClean="0">
              <a:ln>
                <a:noFill/>
              </a:ln>
              <a:solidFill>
                <a:schemeClr val="tx1"/>
              </a:solidFill>
              <a:effectLst>
                <a:glow rad="38100">
                  <a:schemeClr val="bg1"/>
                </a:glow>
              </a:effectLst>
              <a:latin typeface="Arial" panose="020B0604020202020204" pitchFamily="34" charset="0"/>
            </a:endParaRPr>
          </a:p>
        </p:txBody>
      </p:sp>
      <p:sp>
        <p:nvSpPr>
          <p:cNvPr id="33" name="Rectangle 29"/>
          <p:cNvSpPr>
            <a:spLocks noChangeArrowheads="1"/>
          </p:cNvSpPr>
          <p:nvPr/>
        </p:nvSpPr>
        <p:spPr bwMode="auto">
          <a:xfrm>
            <a:off x="1594537" y="5904391"/>
            <a:ext cx="59631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Arial" panose="020B0604020202020204" pitchFamily="34" charset="0"/>
              </a:rPr>
              <a:t>Northern</a:t>
            </a:r>
            <a:endParaRPr kumimoji="0" lang="en-US" altLang="en-US" sz="1100" b="0" i="0" u="none" strike="noStrike" cap="none" normalizeH="0" baseline="0" smtClean="0">
              <a:ln>
                <a:noFill/>
              </a:ln>
              <a:solidFill>
                <a:schemeClr val="tx1"/>
              </a:solidFill>
              <a:effectLst/>
              <a:latin typeface="Arial" panose="020B0604020202020204" pitchFamily="34" charset="0"/>
            </a:endParaRPr>
          </a:p>
        </p:txBody>
      </p:sp>
      <p:sp>
        <p:nvSpPr>
          <p:cNvPr id="34" name="Rectangle 30"/>
          <p:cNvSpPr>
            <a:spLocks noChangeArrowheads="1"/>
          </p:cNvSpPr>
          <p:nvPr/>
        </p:nvSpPr>
        <p:spPr bwMode="auto">
          <a:xfrm>
            <a:off x="1594537" y="6125053"/>
            <a:ext cx="55624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Arial" panose="020B0604020202020204" pitchFamily="34" charset="0"/>
              </a:rPr>
              <a:t>Western</a:t>
            </a:r>
            <a:endParaRPr kumimoji="0" lang="en-US" altLang="en-US" sz="1100" b="0" i="0" u="none" strike="noStrike" cap="none" normalizeH="0" baseline="0" smtClean="0">
              <a:ln>
                <a:noFill/>
              </a:ln>
              <a:solidFill>
                <a:schemeClr val="tx1"/>
              </a:solidFill>
              <a:effectLst/>
              <a:latin typeface="Arial" panose="020B0604020202020204" pitchFamily="34" charset="0"/>
            </a:endParaRPr>
          </a:p>
        </p:txBody>
      </p:sp>
      <p:sp>
        <p:nvSpPr>
          <p:cNvPr id="35" name="Rectangle 31"/>
          <p:cNvSpPr>
            <a:spLocks noChangeArrowheads="1"/>
          </p:cNvSpPr>
          <p:nvPr/>
        </p:nvSpPr>
        <p:spPr bwMode="auto">
          <a:xfrm>
            <a:off x="1289737" y="5699603"/>
            <a:ext cx="172643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Arial Black" panose="020B0A04020102020204" pitchFamily="34" charset="0"/>
              </a:rPr>
              <a:t>United States dialects</a:t>
            </a:r>
            <a:endParaRPr kumimoji="0" lang="en-US" altLang="en-US" sz="1100" b="0" i="0" u="none" strike="noStrike" cap="none" normalizeH="0" baseline="0" smtClean="0">
              <a:ln>
                <a:noFill/>
              </a:ln>
              <a:solidFill>
                <a:schemeClr val="tx1"/>
              </a:solidFill>
              <a:effectLst/>
              <a:latin typeface="Arial Black" panose="020B0A04020102020204" pitchFamily="34" charset="0"/>
            </a:endParaRPr>
          </a:p>
        </p:txBody>
      </p:sp>
      <p:sp>
        <p:nvSpPr>
          <p:cNvPr id="36" name="Rectangle 32"/>
          <p:cNvSpPr>
            <a:spLocks noChangeArrowheads="1"/>
          </p:cNvSpPr>
          <p:nvPr/>
        </p:nvSpPr>
        <p:spPr bwMode="auto">
          <a:xfrm>
            <a:off x="2615299" y="5904391"/>
            <a:ext cx="61074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Arial" panose="020B0604020202020204" pitchFamily="34" charset="0"/>
              </a:rPr>
              <a:t>Midlands</a:t>
            </a:r>
            <a:endParaRPr kumimoji="0" lang="en-US" altLang="en-US" sz="1100" b="0" i="0" u="none" strike="noStrike" cap="none" normalizeH="0" baseline="0" smtClean="0">
              <a:ln>
                <a:noFill/>
              </a:ln>
              <a:solidFill>
                <a:schemeClr val="tx1"/>
              </a:solidFill>
              <a:effectLst/>
              <a:latin typeface="Arial" panose="020B0604020202020204" pitchFamily="34" charset="0"/>
            </a:endParaRPr>
          </a:p>
        </p:txBody>
      </p:sp>
      <p:sp>
        <p:nvSpPr>
          <p:cNvPr id="37" name="Rectangle 33"/>
          <p:cNvSpPr>
            <a:spLocks noChangeArrowheads="1"/>
          </p:cNvSpPr>
          <p:nvPr/>
        </p:nvSpPr>
        <p:spPr bwMode="auto">
          <a:xfrm>
            <a:off x="2615299" y="6125053"/>
            <a:ext cx="90249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Arial" panose="020B0604020202020204" pitchFamily="34" charset="0"/>
              </a:rPr>
              <a:t>Southeastern</a:t>
            </a:r>
            <a:endParaRPr kumimoji="0" lang="en-US" altLang="en-US" sz="1100" b="0" i="0" u="none" strike="noStrike" cap="none" normalizeH="0" baseline="0" smtClean="0">
              <a:ln>
                <a:noFill/>
              </a:ln>
              <a:solidFill>
                <a:schemeClr val="tx1"/>
              </a:solidFill>
              <a:effectLst/>
              <a:latin typeface="Arial" panose="020B0604020202020204" pitchFamily="34" charset="0"/>
            </a:endParaRPr>
          </a:p>
        </p:txBody>
      </p:sp>
      <p:cxnSp>
        <p:nvCxnSpPr>
          <p:cNvPr id="39" name="Straight Connector 38"/>
          <p:cNvCxnSpPr/>
          <p:nvPr/>
        </p:nvCxnSpPr>
        <p:spPr>
          <a:xfrm>
            <a:off x="7152154" y="3754881"/>
            <a:ext cx="137646" cy="1186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11366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p:txBody>
          <a:bodyPr/>
          <a:lstStyle/>
          <a:p>
            <a:r>
              <a:rPr lang="en-US" altLang="en-US" dirty="0"/>
              <a:t>5.3.3 U.S. Dialects </a:t>
            </a:r>
            <a:r>
              <a:rPr lang="en-US" altLang="en-US" sz="2000" b="0" dirty="0"/>
              <a:t>(4 of 5)</a:t>
            </a:r>
            <a:endParaRPr lang="en-US" sz="2000" b="0" dirty="0"/>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a:xfrm>
            <a:off x="457200" y="1556326"/>
            <a:ext cx="8229600" cy="705991"/>
          </a:xfrm>
        </p:spPr>
        <p:txBody>
          <a:bodyPr/>
          <a:lstStyle/>
          <a:p>
            <a:pPr marL="432" indent="0">
              <a:buNone/>
            </a:pPr>
            <a:r>
              <a:rPr lang="en-US" b="1" dirty="0"/>
              <a:t>Figure 5-32: </a:t>
            </a:r>
            <a:r>
              <a:rPr lang="en-US" dirty="0"/>
              <a:t>The names used for soft drinks represent regional dialectical differences in the United States.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6250" y="2396730"/>
            <a:ext cx="6311500" cy="3912391"/>
          </a:xfrm>
          <a:prstGeom prst="rect">
            <a:avLst/>
          </a:prstGeom>
        </p:spPr>
      </p:pic>
      <p:sp>
        <p:nvSpPr>
          <p:cNvPr id="6" name="TextBox 5"/>
          <p:cNvSpPr txBox="1"/>
          <p:nvPr/>
        </p:nvSpPr>
        <p:spPr>
          <a:xfrm>
            <a:off x="1666875" y="5445125"/>
            <a:ext cx="561372" cy="276999"/>
          </a:xfrm>
          <a:prstGeom prst="rect">
            <a:avLst/>
          </a:prstGeom>
          <a:noFill/>
        </p:spPr>
        <p:txBody>
          <a:bodyPr wrap="none" rtlCol="0">
            <a:spAutoFit/>
          </a:bodyPr>
          <a:lstStyle/>
          <a:p>
            <a:r>
              <a:rPr lang="en-IN" sz="1200" b="1" dirty="0"/>
              <a:t>Soda</a:t>
            </a:r>
          </a:p>
        </p:txBody>
      </p:sp>
      <p:sp>
        <p:nvSpPr>
          <p:cNvPr id="8" name="TextBox 7"/>
          <p:cNvSpPr txBox="1"/>
          <p:nvPr/>
        </p:nvSpPr>
        <p:spPr>
          <a:xfrm>
            <a:off x="1666875" y="5648325"/>
            <a:ext cx="476412" cy="276999"/>
          </a:xfrm>
          <a:prstGeom prst="rect">
            <a:avLst/>
          </a:prstGeom>
          <a:noFill/>
        </p:spPr>
        <p:txBody>
          <a:bodyPr wrap="none" rtlCol="0">
            <a:spAutoFit/>
          </a:bodyPr>
          <a:lstStyle/>
          <a:p>
            <a:r>
              <a:rPr lang="en-IN" sz="1200" b="1" dirty="0"/>
              <a:t>Pop</a:t>
            </a:r>
          </a:p>
        </p:txBody>
      </p:sp>
      <p:sp>
        <p:nvSpPr>
          <p:cNvPr id="9" name="TextBox 8"/>
          <p:cNvSpPr txBox="1"/>
          <p:nvPr/>
        </p:nvSpPr>
        <p:spPr>
          <a:xfrm>
            <a:off x="1666875" y="5857311"/>
            <a:ext cx="561372" cy="276999"/>
          </a:xfrm>
          <a:prstGeom prst="rect">
            <a:avLst/>
          </a:prstGeom>
          <a:noFill/>
        </p:spPr>
        <p:txBody>
          <a:bodyPr wrap="none" rtlCol="0">
            <a:spAutoFit/>
          </a:bodyPr>
          <a:lstStyle/>
          <a:p>
            <a:r>
              <a:rPr lang="en-IN" sz="1200" b="1" dirty="0"/>
              <a:t>Coke</a:t>
            </a:r>
          </a:p>
        </p:txBody>
      </p:sp>
    </p:spTree>
    <p:extLst>
      <p:ext uri="{BB962C8B-B14F-4D97-AF65-F5344CB8AC3E}">
        <p14:creationId xmlns:p14="http://schemas.microsoft.com/office/powerpoint/2010/main" val="353198922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p:txBody>
          <a:bodyPr/>
          <a:lstStyle/>
          <a:p>
            <a:r>
              <a:rPr lang="en-US" altLang="en-US" dirty="0"/>
              <a:t>5.3.3 U.S. Dialects </a:t>
            </a:r>
            <a:r>
              <a:rPr lang="en-US" altLang="en-US" sz="2000" b="0" dirty="0"/>
              <a:t>(5 of 5)</a:t>
            </a:r>
            <a:endParaRPr lang="en-US" sz="2000" b="0" dirty="0"/>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a:xfrm>
            <a:off x="457200" y="1556325"/>
            <a:ext cx="8229600" cy="846905"/>
          </a:xfrm>
        </p:spPr>
        <p:txBody>
          <a:bodyPr/>
          <a:lstStyle/>
          <a:p>
            <a:pPr marL="432" indent="0">
              <a:buNone/>
            </a:pPr>
            <a:r>
              <a:rPr lang="en-US" b="1" dirty="0"/>
              <a:t>Figure 5-33: </a:t>
            </a:r>
            <a:r>
              <a:rPr lang="en-US" dirty="0"/>
              <a:t>Sign on the right, displayed at a march in Miami, Florida, is in Haitian French Creole. </a:t>
            </a:r>
          </a:p>
        </p:txBody>
      </p:sp>
      <p:pic>
        <p:nvPicPr>
          <p:cNvPr id="10" name="Picture 9" descr="Two women holding a sign saying science not silence.">
            <a:extLst>
              <a:ext uri="{FF2B5EF4-FFF2-40B4-BE49-F238E27FC236}">
                <a16:creationId xmlns:a16="http://schemas.microsoft.com/office/drawing/2014/main" id="{2D5E3699-1F2A-4C06-B700-6A4CCA2FAF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3362" y="2512065"/>
            <a:ext cx="4297276" cy="3729980"/>
          </a:xfrm>
          <a:prstGeom prst="rect">
            <a:avLst/>
          </a:prstGeom>
        </p:spPr>
      </p:pic>
    </p:spTree>
    <p:extLst>
      <p:ext uri="{BB962C8B-B14F-4D97-AF65-F5344CB8AC3E}">
        <p14:creationId xmlns:p14="http://schemas.microsoft.com/office/powerpoint/2010/main" val="223584316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764CF-6857-43E7-9DD5-E87EBFDC2888}"/>
              </a:ext>
            </a:extLst>
          </p:cNvPr>
          <p:cNvSpPr>
            <a:spLocks noGrp="1"/>
          </p:cNvSpPr>
          <p:nvPr>
            <p:ph type="title"/>
          </p:nvPr>
        </p:nvSpPr>
        <p:spPr/>
        <p:txBody>
          <a:bodyPr/>
          <a:lstStyle/>
          <a:p>
            <a:r>
              <a:rPr lang="en-US" altLang="en-US" dirty="0"/>
              <a:t>5.3.4 Dialect or Language? </a:t>
            </a:r>
            <a:r>
              <a:rPr lang="en-US" altLang="en-US" sz="2000" b="0" dirty="0"/>
              <a:t>(1 of 2)</a:t>
            </a:r>
            <a:endParaRPr lang="en-US" dirty="0"/>
          </a:p>
        </p:txBody>
      </p:sp>
      <p:sp>
        <p:nvSpPr>
          <p:cNvPr id="3" name="Content Placeholder 2">
            <a:extLst>
              <a:ext uri="{FF2B5EF4-FFF2-40B4-BE49-F238E27FC236}">
                <a16:creationId xmlns:a16="http://schemas.microsoft.com/office/drawing/2014/main" id="{59E63D7F-7560-428D-8692-CED60AC61774}"/>
              </a:ext>
            </a:extLst>
          </p:cNvPr>
          <p:cNvSpPr>
            <a:spLocks noGrp="1"/>
          </p:cNvSpPr>
          <p:nvPr>
            <p:ph sz="quarter" idx="13"/>
          </p:nvPr>
        </p:nvSpPr>
        <p:spPr/>
        <p:txBody>
          <a:bodyPr/>
          <a:lstStyle/>
          <a:p>
            <a:r>
              <a:rPr lang="en-US" dirty="0"/>
              <a:t>It is sometimes difficult to distinguish between a language and a dialect</a:t>
            </a:r>
          </a:p>
          <a:p>
            <a:r>
              <a:rPr lang="en-US" altLang="en-US" dirty="0"/>
              <a:t>Dialects may become distinct languages over time (e.g., Catalan, Galician, Sicilian)</a:t>
            </a:r>
          </a:p>
          <a:p>
            <a:r>
              <a:rPr lang="en-US" altLang="en-US" dirty="0"/>
              <a:t>Cultural identity plays a role</a:t>
            </a:r>
          </a:p>
          <a:p>
            <a:r>
              <a:rPr lang="en-US" altLang="en-US" dirty="0"/>
              <a:t>Some governments standardize language for unity</a:t>
            </a:r>
          </a:p>
        </p:txBody>
      </p:sp>
    </p:spTree>
    <p:extLst>
      <p:ext uri="{BB962C8B-B14F-4D97-AF65-F5344CB8AC3E}">
        <p14:creationId xmlns:p14="http://schemas.microsoft.com/office/powerpoint/2010/main" val="4648700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p:txBody>
          <a:bodyPr/>
          <a:lstStyle/>
          <a:p>
            <a:r>
              <a:rPr lang="en-US" altLang="en-US" dirty="0"/>
              <a:t>5.1.1 Languages</a:t>
            </a:r>
            <a:r>
              <a:rPr lang="en-US" dirty="0"/>
              <a:t> </a:t>
            </a:r>
            <a:r>
              <a:rPr lang="en-US" dirty="0" smtClean="0"/>
              <a:t>and </a:t>
            </a:r>
            <a:r>
              <a:rPr lang="en-US" dirty="0"/>
              <a:t>Geography </a:t>
            </a:r>
            <a:r>
              <a:rPr lang="en-US" sz="2000" b="0" dirty="0"/>
              <a:t>(2 of 6)</a:t>
            </a:r>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a:xfrm>
            <a:off x="457200" y="1556326"/>
            <a:ext cx="7950530" cy="4530438"/>
          </a:xfrm>
        </p:spPr>
        <p:txBody>
          <a:bodyPr/>
          <a:lstStyle/>
          <a:p>
            <a:r>
              <a:rPr lang="en-US" dirty="0"/>
              <a:t>An </a:t>
            </a:r>
            <a:r>
              <a:rPr lang="en-US" b="1" dirty="0"/>
              <a:t>institutional language </a:t>
            </a:r>
            <a:r>
              <a:rPr lang="en-US" dirty="0"/>
              <a:t>is used in work, education, mass media, and government</a:t>
            </a:r>
          </a:p>
          <a:p>
            <a:r>
              <a:rPr lang="en-US" dirty="0"/>
              <a:t>A</a:t>
            </a:r>
            <a:r>
              <a:rPr lang="en-US" b="1" dirty="0"/>
              <a:t> developing language </a:t>
            </a:r>
            <a:r>
              <a:rPr lang="en-US" dirty="0"/>
              <a:t>is in daily use by people of all ages</a:t>
            </a:r>
          </a:p>
          <a:p>
            <a:r>
              <a:rPr lang="en-US" dirty="0"/>
              <a:t>A </a:t>
            </a:r>
            <a:r>
              <a:rPr lang="en-US" b="1" dirty="0"/>
              <a:t>vigorous language </a:t>
            </a:r>
            <a:r>
              <a:rPr lang="en-US" dirty="0"/>
              <a:t>is in daily use by people of all ages, but it lacks a literary tradition</a:t>
            </a:r>
          </a:p>
          <a:p>
            <a:r>
              <a:rPr lang="en-US" dirty="0"/>
              <a:t>A </a:t>
            </a:r>
            <a:r>
              <a:rPr lang="en-US" b="1" dirty="0"/>
              <a:t>threatened language </a:t>
            </a:r>
            <a:r>
              <a:rPr lang="en-US" dirty="0"/>
              <a:t>is used for face-to-face communication, but is losing users</a:t>
            </a:r>
          </a:p>
          <a:p>
            <a:r>
              <a:rPr lang="en-US" dirty="0"/>
              <a:t>A </a:t>
            </a:r>
            <a:r>
              <a:rPr lang="en-US" b="1" dirty="0"/>
              <a:t>dying language </a:t>
            </a:r>
            <a:r>
              <a:rPr lang="en-US" dirty="0"/>
              <a:t>is used by older people, but is not being transmitted to children</a:t>
            </a:r>
          </a:p>
        </p:txBody>
      </p:sp>
    </p:spTree>
    <p:extLst>
      <p:ext uri="{BB962C8B-B14F-4D97-AF65-F5344CB8AC3E}">
        <p14:creationId xmlns:p14="http://schemas.microsoft.com/office/powerpoint/2010/main" val="218964912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p:txBody>
          <a:bodyPr/>
          <a:lstStyle/>
          <a:p>
            <a:r>
              <a:rPr lang="en-US" altLang="en-US" dirty="0"/>
              <a:t>5.3.4 Dialect or Language? </a:t>
            </a:r>
            <a:r>
              <a:rPr lang="en-US" altLang="en-US" sz="2000" b="0" dirty="0"/>
              <a:t>(2 of 2)</a:t>
            </a:r>
            <a:endParaRPr lang="en-US" sz="2000" b="0" dirty="0"/>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a:xfrm>
            <a:off x="457200" y="1556326"/>
            <a:ext cx="8229600" cy="741397"/>
          </a:xfrm>
        </p:spPr>
        <p:txBody>
          <a:bodyPr/>
          <a:lstStyle/>
          <a:p>
            <a:pPr marL="432" indent="0">
              <a:buNone/>
            </a:pPr>
            <a:r>
              <a:rPr lang="en-US" b="1" dirty="0"/>
              <a:t>Figure 5-34: </a:t>
            </a:r>
            <a:r>
              <a:rPr lang="en-US" dirty="0"/>
              <a:t>Protest sign in Catalonian and flag of </a:t>
            </a:r>
            <a:r>
              <a:rPr lang="en-US" dirty="0" smtClean="0"/>
              <a:t>Catalonia</a:t>
            </a:r>
            <a:r>
              <a:rPr lang="en-US" dirty="0"/>
              <a:t>.</a:t>
            </a:r>
          </a:p>
        </p:txBody>
      </p:sp>
      <p:pic>
        <p:nvPicPr>
          <p:cNvPr id="6" name="Picture 5" descr="A protest sign in Catalonian and flag of Catalonia.">
            <a:extLst>
              <a:ext uri="{FF2B5EF4-FFF2-40B4-BE49-F238E27FC236}">
                <a16:creationId xmlns:a16="http://schemas.microsoft.com/office/drawing/2014/main" id="{4D8A3CCF-AEE0-4B03-B9E1-D549102805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5171" y="2145258"/>
            <a:ext cx="5193657" cy="3989880"/>
          </a:xfrm>
          <a:prstGeom prst="rect">
            <a:avLst/>
          </a:prstGeom>
        </p:spPr>
      </p:pic>
    </p:spTree>
    <p:extLst>
      <p:ext uri="{BB962C8B-B14F-4D97-AF65-F5344CB8AC3E}">
        <p14:creationId xmlns:p14="http://schemas.microsoft.com/office/powerpoint/2010/main" val="4570496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EDD83-14F3-4C76-8E32-6D7DCA60DECD}"/>
              </a:ext>
            </a:extLst>
          </p:cNvPr>
          <p:cNvSpPr>
            <a:spLocks noGrp="1"/>
          </p:cNvSpPr>
          <p:nvPr>
            <p:ph type="title"/>
          </p:nvPr>
        </p:nvSpPr>
        <p:spPr/>
        <p:txBody>
          <a:bodyPr/>
          <a:lstStyle/>
          <a:p>
            <a:r>
              <a:rPr lang="en-US" altLang="en-US" dirty="0"/>
              <a:t>5.3.5 Multilingual Places </a:t>
            </a:r>
            <a:r>
              <a:rPr lang="en-US" altLang="en-US" sz="2000" b="0" dirty="0"/>
              <a:t>(1 of 5)</a:t>
            </a:r>
          </a:p>
        </p:txBody>
      </p:sp>
      <p:sp>
        <p:nvSpPr>
          <p:cNvPr id="3" name="Content Placeholder 2">
            <a:extLst>
              <a:ext uri="{FF2B5EF4-FFF2-40B4-BE49-F238E27FC236}">
                <a16:creationId xmlns:a16="http://schemas.microsoft.com/office/drawing/2014/main" id="{5EE08800-9810-4908-AE25-0433683B96AB}"/>
              </a:ext>
            </a:extLst>
          </p:cNvPr>
          <p:cNvSpPr>
            <a:spLocks noGrp="1"/>
          </p:cNvSpPr>
          <p:nvPr>
            <p:ph sz="quarter" idx="13"/>
          </p:nvPr>
        </p:nvSpPr>
        <p:spPr>
          <a:xfrm>
            <a:off x="457199" y="1556326"/>
            <a:ext cx="8425543" cy="4434275"/>
          </a:xfrm>
        </p:spPr>
        <p:txBody>
          <a:bodyPr/>
          <a:lstStyle/>
          <a:p>
            <a:r>
              <a:rPr lang="en-US" dirty="0"/>
              <a:t>Switzerland peacefully co-exists with multiple languages found in distinctive geographic regions</a:t>
            </a:r>
          </a:p>
          <a:p>
            <a:r>
              <a:rPr lang="en-US" dirty="0"/>
              <a:t>Belgium has a sharp linguistic divide between its two regions</a:t>
            </a:r>
          </a:p>
          <a:p>
            <a:r>
              <a:rPr lang="en-US" dirty="0"/>
              <a:t>Nigeria moved its capital to the center of the country where none of the three major languages dominates</a:t>
            </a:r>
          </a:p>
          <a:p>
            <a:r>
              <a:rPr lang="en-US" dirty="0"/>
              <a:t>Canada has recently forged more unity between its English majority and French minority</a:t>
            </a:r>
          </a:p>
        </p:txBody>
      </p:sp>
    </p:spTree>
    <p:extLst>
      <p:ext uri="{BB962C8B-B14F-4D97-AF65-F5344CB8AC3E}">
        <p14:creationId xmlns:p14="http://schemas.microsoft.com/office/powerpoint/2010/main" val="4937877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2715" y="2032616"/>
            <a:ext cx="5023330" cy="4415828"/>
          </a:xfrm>
          <a:prstGeom prst="rect">
            <a:avLst/>
          </a:prstGeom>
        </p:spPr>
      </p:pic>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p:txBody>
          <a:bodyPr/>
          <a:lstStyle/>
          <a:p>
            <a:r>
              <a:rPr lang="en-US" altLang="en-US" dirty="0"/>
              <a:t>5.3.5 Multilingual Places </a:t>
            </a:r>
            <a:r>
              <a:rPr lang="en-US" altLang="en-US" sz="2000" b="0" dirty="0"/>
              <a:t>(2 of 5)</a:t>
            </a:r>
            <a:endParaRPr lang="en-US" sz="2000" b="0" dirty="0"/>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a:xfrm>
            <a:off x="457200" y="1556326"/>
            <a:ext cx="8229600" cy="462479"/>
          </a:xfrm>
        </p:spPr>
        <p:txBody>
          <a:bodyPr/>
          <a:lstStyle/>
          <a:p>
            <a:pPr marL="432" indent="0">
              <a:buNone/>
            </a:pPr>
            <a:r>
              <a:rPr lang="en-US" b="1" dirty="0"/>
              <a:t>Figure 5-36: </a:t>
            </a:r>
            <a:r>
              <a:rPr lang="en-US" dirty="0"/>
              <a:t>Switzerland has four official languages.</a:t>
            </a:r>
          </a:p>
        </p:txBody>
      </p:sp>
      <p:sp>
        <p:nvSpPr>
          <p:cNvPr id="7" name="TextBox 6"/>
          <p:cNvSpPr txBox="1"/>
          <p:nvPr/>
        </p:nvSpPr>
        <p:spPr>
          <a:xfrm>
            <a:off x="6496056" y="2131776"/>
            <a:ext cx="535724" cy="200055"/>
          </a:xfrm>
          <a:prstGeom prst="rect">
            <a:avLst/>
          </a:prstGeom>
          <a:noFill/>
        </p:spPr>
        <p:txBody>
          <a:bodyPr wrap="none" rtlCol="0">
            <a:spAutoFit/>
          </a:bodyPr>
          <a:lstStyle/>
          <a:p>
            <a:r>
              <a:rPr lang="en-IN" sz="700" b="1" dirty="0" smtClean="0">
                <a:solidFill>
                  <a:schemeClr val="tx1"/>
                </a:solidFill>
              </a:rPr>
              <a:t>40 </a:t>
            </a:r>
            <a:r>
              <a:rPr lang="en-IN" sz="700" b="1" dirty="0">
                <a:solidFill>
                  <a:schemeClr val="tx1"/>
                </a:solidFill>
              </a:rPr>
              <a:t>Miles</a:t>
            </a:r>
          </a:p>
        </p:txBody>
      </p:sp>
      <p:sp>
        <p:nvSpPr>
          <p:cNvPr id="8" name="TextBox 7"/>
          <p:cNvSpPr txBox="1"/>
          <p:nvPr/>
        </p:nvSpPr>
        <p:spPr>
          <a:xfrm>
            <a:off x="6176222" y="2321858"/>
            <a:ext cx="774571" cy="200055"/>
          </a:xfrm>
          <a:prstGeom prst="rect">
            <a:avLst/>
          </a:prstGeom>
          <a:noFill/>
        </p:spPr>
        <p:txBody>
          <a:bodyPr wrap="none" rtlCol="0">
            <a:spAutoFit/>
          </a:bodyPr>
          <a:lstStyle/>
          <a:p>
            <a:r>
              <a:rPr lang="en-IN" sz="700" b="1" dirty="0" smtClean="0">
                <a:solidFill>
                  <a:schemeClr val="tx1"/>
                </a:solidFill>
              </a:rPr>
              <a:t>40 </a:t>
            </a:r>
            <a:r>
              <a:rPr lang="en-IN" sz="700" b="1" dirty="0" err="1">
                <a:solidFill>
                  <a:schemeClr val="tx1"/>
                </a:solidFill>
              </a:rPr>
              <a:t>Kilometers</a:t>
            </a:r>
            <a:endParaRPr lang="en-IN" sz="700" b="1" dirty="0">
              <a:solidFill>
                <a:schemeClr val="tx1"/>
              </a:solidFill>
            </a:endParaRPr>
          </a:p>
        </p:txBody>
      </p:sp>
      <p:sp>
        <p:nvSpPr>
          <p:cNvPr id="9" name="TextBox 8"/>
          <p:cNvSpPr txBox="1"/>
          <p:nvPr/>
        </p:nvSpPr>
        <p:spPr>
          <a:xfrm>
            <a:off x="6069649" y="2131488"/>
            <a:ext cx="284052" cy="200055"/>
          </a:xfrm>
          <a:prstGeom prst="rect">
            <a:avLst/>
          </a:prstGeom>
          <a:noFill/>
        </p:spPr>
        <p:txBody>
          <a:bodyPr wrap="none" rtlCol="0">
            <a:spAutoFit/>
          </a:bodyPr>
          <a:lstStyle/>
          <a:p>
            <a:r>
              <a:rPr lang="en-IN" sz="700" b="1" dirty="0" smtClean="0">
                <a:solidFill>
                  <a:schemeClr val="tx1"/>
                </a:solidFill>
              </a:rPr>
              <a:t>20</a:t>
            </a:r>
            <a:endParaRPr lang="en-IN" sz="700" b="1" dirty="0">
              <a:solidFill>
                <a:schemeClr val="tx1"/>
              </a:solidFill>
            </a:endParaRPr>
          </a:p>
        </p:txBody>
      </p:sp>
      <p:sp>
        <p:nvSpPr>
          <p:cNvPr id="11" name="TextBox 10"/>
          <p:cNvSpPr txBox="1"/>
          <p:nvPr/>
        </p:nvSpPr>
        <p:spPr>
          <a:xfrm>
            <a:off x="5648318" y="2131488"/>
            <a:ext cx="234360" cy="200055"/>
          </a:xfrm>
          <a:prstGeom prst="rect">
            <a:avLst/>
          </a:prstGeom>
          <a:noFill/>
        </p:spPr>
        <p:txBody>
          <a:bodyPr wrap="none" rtlCol="0">
            <a:spAutoFit/>
          </a:bodyPr>
          <a:lstStyle/>
          <a:p>
            <a:r>
              <a:rPr lang="en-IN" sz="700" b="1" dirty="0" smtClean="0">
                <a:solidFill>
                  <a:schemeClr val="tx1"/>
                </a:solidFill>
              </a:rPr>
              <a:t>0</a:t>
            </a:r>
            <a:endParaRPr lang="en-IN" sz="700" b="1" dirty="0">
              <a:solidFill>
                <a:schemeClr val="tx1"/>
              </a:solidFill>
            </a:endParaRPr>
          </a:p>
        </p:txBody>
      </p:sp>
      <p:sp>
        <p:nvSpPr>
          <p:cNvPr id="12" name="TextBox 11"/>
          <p:cNvSpPr txBox="1"/>
          <p:nvPr/>
        </p:nvSpPr>
        <p:spPr>
          <a:xfrm>
            <a:off x="5912330" y="2321858"/>
            <a:ext cx="284052" cy="200055"/>
          </a:xfrm>
          <a:prstGeom prst="rect">
            <a:avLst/>
          </a:prstGeom>
          <a:noFill/>
        </p:spPr>
        <p:txBody>
          <a:bodyPr wrap="none" rtlCol="0">
            <a:spAutoFit/>
          </a:bodyPr>
          <a:lstStyle/>
          <a:p>
            <a:r>
              <a:rPr lang="en-IN" sz="700" b="1" dirty="0" smtClean="0">
                <a:solidFill>
                  <a:schemeClr val="tx1"/>
                </a:solidFill>
              </a:rPr>
              <a:t>20</a:t>
            </a:r>
            <a:endParaRPr lang="en-IN" sz="700" b="1" dirty="0">
              <a:solidFill>
                <a:schemeClr val="tx1"/>
              </a:solidFill>
            </a:endParaRPr>
          </a:p>
        </p:txBody>
      </p:sp>
      <p:sp>
        <p:nvSpPr>
          <p:cNvPr id="13" name="TextBox 12"/>
          <p:cNvSpPr txBox="1"/>
          <p:nvPr/>
        </p:nvSpPr>
        <p:spPr>
          <a:xfrm>
            <a:off x="5648070" y="2321858"/>
            <a:ext cx="234360" cy="200055"/>
          </a:xfrm>
          <a:prstGeom prst="rect">
            <a:avLst/>
          </a:prstGeom>
          <a:noFill/>
        </p:spPr>
        <p:txBody>
          <a:bodyPr wrap="none" rtlCol="0">
            <a:spAutoFit/>
          </a:bodyPr>
          <a:lstStyle/>
          <a:p>
            <a:r>
              <a:rPr lang="en-IN" sz="700" b="1" dirty="0" smtClean="0">
                <a:solidFill>
                  <a:schemeClr val="tx1"/>
                </a:solidFill>
              </a:rPr>
              <a:t>0</a:t>
            </a:r>
            <a:endParaRPr lang="en-IN" sz="700" b="1" dirty="0">
              <a:solidFill>
                <a:schemeClr val="tx1"/>
              </a:solidFill>
            </a:endParaRPr>
          </a:p>
        </p:txBody>
      </p:sp>
      <p:sp>
        <p:nvSpPr>
          <p:cNvPr id="6" name="TextBox 5"/>
          <p:cNvSpPr txBox="1"/>
          <p:nvPr/>
        </p:nvSpPr>
        <p:spPr>
          <a:xfrm>
            <a:off x="4295270" y="2297862"/>
            <a:ext cx="1035861" cy="292388"/>
          </a:xfrm>
          <a:prstGeom prst="rect">
            <a:avLst/>
          </a:prstGeom>
          <a:noFill/>
        </p:spPr>
        <p:txBody>
          <a:bodyPr wrap="none" rtlCol="0">
            <a:spAutoFit/>
          </a:bodyPr>
          <a:lstStyle/>
          <a:p>
            <a:r>
              <a:rPr lang="en-IN" sz="1250" b="1" dirty="0">
                <a:solidFill>
                  <a:srgbClr val="6C6D71"/>
                </a:solidFill>
                <a:effectLst>
                  <a:glow rad="50800">
                    <a:schemeClr val="bg1"/>
                  </a:glow>
                </a:effectLst>
              </a:rPr>
              <a:t>GERMANY</a:t>
            </a:r>
          </a:p>
        </p:txBody>
      </p:sp>
      <p:sp>
        <p:nvSpPr>
          <p:cNvPr id="14" name="TextBox 13"/>
          <p:cNvSpPr txBox="1"/>
          <p:nvPr/>
        </p:nvSpPr>
        <p:spPr>
          <a:xfrm>
            <a:off x="2254201" y="2661599"/>
            <a:ext cx="851515" cy="284693"/>
          </a:xfrm>
          <a:prstGeom prst="rect">
            <a:avLst/>
          </a:prstGeom>
          <a:noFill/>
        </p:spPr>
        <p:txBody>
          <a:bodyPr wrap="none" rtlCol="0">
            <a:spAutoFit/>
          </a:bodyPr>
          <a:lstStyle/>
          <a:p>
            <a:r>
              <a:rPr lang="en-IN" sz="1200" b="1" dirty="0">
                <a:solidFill>
                  <a:srgbClr val="6C6D71"/>
                </a:solidFill>
                <a:effectLst>
                  <a:glow rad="50800">
                    <a:schemeClr val="bg1"/>
                  </a:glow>
                </a:effectLst>
              </a:rPr>
              <a:t>FRANCE</a:t>
            </a:r>
          </a:p>
        </p:txBody>
      </p:sp>
      <p:sp>
        <p:nvSpPr>
          <p:cNvPr id="15" name="TextBox 14"/>
          <p:cNvSpPr txBox="1"/>
          <p:nvPr/>
        </p:nvSpPr>
        <p:spPr>
          <a:xfrm>
            <a:off x="6114998" y="3570382"/>
            <a:ext cx="814647" cy="261610"/>
          </a:xfrm>
          <a:prstGeom prst="rect">
            <a:avLst/>
          </a:prstGeom>
          <a:noFill/>
        </p:spPr>
        <p:txBody>
          <a:bodyPr wrap="none" rtlCol="0">
            <a:spAutoFit/>
          </a:bodyPr>
          <a:lstStyle/>
          <a:p>
            <a:r>
              <a:rPr lang="en-IN" sz="1100" b="1" dirty="0">
                <a:solidFill>
                  <a:srgbClr val="6C6D71"/>
                </a:solidFill>
                <a:effectLst>
                  <a:glow rad="50800">
                    <a:schemeClr val="bg1"/>
                  </a:glow>
                </a:effectLst>
              </a:rPr>
              <a:t>AUSTRIA</a:t>
            </a:r>
          </a:p>
        </p:txBody>
      </p:sp>
      <p:sp>
        <p:nvSpPr>
          <p:cNvPr id="16" name="TextBox 15"/>
          <p:cNvSpPr txBox="1"/>
          <p:nvPr/>
        </p:nvSpPr>
        <p:spPr>
          <a:xfrm>
            <a:off x="5912330" y="3348588"/>
            <a:ext cx="1000595" cy="215444"/>
          </a:xfrm>
          <a:prstGeom prst="rect">
            <a:avLst/>
          </a:prstGeom>
          <a:noFill/>
        </p:spPr>
        <p:txBody>
          <a:bodyPr wrap="none" rtlCol="0">
            <a:spAutoFit/>
          </a:bodyPr>
          <a:lstStyle/>
          <a:p>
            <a:r>
              <a:rPr lang="en-IN" sz="800" b="1" dirty="0">
                <a:solidFill>
                  <a:srgbClr val="6C6D71"/>
                </a:solidFill>
                <a:effectLst>
                  <a:glow rad="38100">
                    <a:schemeClr val="bg1"/>
                  </a:glow>
                </a:effectLst>
              </a:rPr>
              <a:t>LIECHTENSTEIN</a:t>
            </a:r>
          </a:p>
        </p:txBody>
      </p:sp>
      <p:sp>
        <p:nvSpPr>
          <p:cNvPr id="17" name="TextBox 16"/>
          <p:cNvSpPr txBox="1"/>
          <p:nvPr/>
        </p:nvSpPr>
        <p:spPr>
          <a:xfrm>
            <a:off x="5866806" y="5322982"/>
            <a:ext cx="630301" cy="276999"/>
          </a:xfrm>
          <a:prstGeom prst="rect">
            <a:avLst/>
          </a:prstGeom>
          <a:noFill/>
        </p:spPr>
        <p:txBody>
          <a:bodyPr wrap="none" rtlCol="0">
            <a:spAutoFit/>
          </a:bodyPr>
          <a:lstStyle/>
          <a:p>
            <a:r>
              <a:rPr lang="en-IN" sz="1200" b="1" dirty="0">
                <a:solidFill>
                  <a:srgbClr val="6C6D71"/>
                </a:solidFill>
                <a:effectLst>
                  <a:glow rad="50800">
                    <a:schemeClr val="bg1"/>
                  </a:glow>
                </a:effectLst>
              </a:rPr>
              <a:t>ITALY</a:t>
            </a:r>
          </a:p>
        </p:txBody>
      </p:sp>
      <p:sp>
        <p:nvSpPr>
          <p:cNvPr id="18" name="TextBox 17"/>
          <p:cNvSpPr txBox="1"/>
          <p:nvPr/>
        </p:nvSpPr>
        <p:spPr>
          <a:xfrm>
            <a:off x="3348830" y="2847439"/>
            <a:ext cx="524503" cy="246221"/>
          </a:xfrm>
          <a:prstGeom prst="rect">
            <a:avLst/>
          </a:prstGeom>
          <a:noFill/>
        </p:spPr>
        <p:txBody>
          <a:bodyPr wrap="none" rtlCol="0">
            <a:spAutoFit/>
          </a:bodyPr>
          <a:lstStyle/>
          <a:p>
            <a:r>
              <a:rPr lang="en-IN" sz="1000" b="1" dirty="0">
                <a:effectLst>
                  <a:glow rad="38100">
                    <a:schemeClr val="bg1">
                      <a:lumMod val="95000"/>
                      <a:alpha val="73000"/>
                    </a:schemeClr>
                  </a:glow>
                </a:effectLst>
              </a:rPr>
              <a:t>Basel</a:t>
            </a:r>
          </a:p>
        </p:txBody>
      </p:sp>
      <p:sp>
        <p:nvSpPr>
          <p:cNvPr id="19" name="TextBox 18"/>
          <p:cNvSpPr txBox="1"/>
          <p:nvPr/>
        </p:nvSpPr>
        <p:spPr>
          <a:xfrm>
            <a:off x="4301620" y="3102367"/>
            <a:ext cx="575799" cy="246221"/>
          </a:xfrm>
          <a:prstGeom prst="rect">
            <a:avLst/>
          </a:prstGeom>
          <a:noFill/>
        </p:spPr>
        <p:txBody>
          <a:bodyPr wrap="none" rtlCol="0">
            <a:spAutoFit/>
          </a:bodyPr>
          <a:lstStyle/>
          <a:p>
            <a:r>
              <a:rPr lang="en-IN" sz="1000" b="1" dirty="0">
                <a:effectLst>
                  <a:glow rad="38100">
                    <a:schemeClr val="bg1">
                      <a:lumMod val="95000"/>
                      <a:alpha val="73000"/>
                    </a:schemeClr>
                  </a:glow>
                </a:effectLst>
              </a:rPr>
              <a:t>Zürich</a:t>
            </a:r>
          </a:p>
        </p:txBody>
      </p:sp>
      <p:sp>
        <p:nvSpPr>
          <p:cNvPr id="20" name="TextBox 19"/>
          <p:cNvSpPr txBox="1"/>
          <p:nvPr/>
        </p:nvSpPr>
        <p:spPr>
          <a:xfrm>
            <a:off x="3677508" y="3786996"/>
            <a:ext cx="476412" cy="246221"/>
          </a:xfrm>
          <a:prstGeom prst="rect">
            <a:avLst/>
          </a:prstGeom>
          <a:noFill/>
        </p:spPr>
        <p:txBody>
          <a:bodyPr wrap="none" rtlCol="0">
            <a:spAutoFit/>
          </a:bodyPr>
          <a:lstStyle/>
          <a:p>
            <a:r>
              <a:rPr lang="en-IN" sz="1000" b="1" dirty="0">
                <a:effectLst>
                  <a:glow rad="38100">
                    <a:schemeClr val="bg1">
                      <a:lumMod val="95000"/>
                      <a:alpha val="73000"/>
                    </a:schemeClr>
                  </a:glow>
                </a:effectLst>
              </a:rPr>
              <a:t>Bern</a:t>
            </a:r>
          </a:p>
        </p:txBody>
      </p:sp>
      <p:sp>
        <p:nvSpPr>
          <p:cNvPr id="21" name="TextBox 20"/>
          <p:cNvSpPr txBox="1"/>
          <p:nvPr/>
        </p:nvSpPr>
        <p:spPr>
          <a:xfrm>
            <a:off x="2769458" y="4378097"/>
            <a:ext cx="780983" cy="246221"/>
          </a:xfrm>
          <a:prstGeom prst="rect">
            <a:avLst/>
          </a:prstGeom>
          <a:noFill/>
        </p:spPr>
        <p:txBody>
          <a:bodyPr wrap="none" rtlCol="0">
            <a:spAutoFit/>
          </a:bodyPr>
          <a:lstStyle/>
          <a:p>
            <a:r>
              <a:rPr lang="en-IN" sz="1000" b="1" dirty="0">
                <a:effectLst>
                  <a:glow rad="38100">
                    <a:schemeClr val="bg1">
                      <a:lumMod val="95000"/>
                      <a:alpha val="73000"/>
                    </a:schemeClr>
                  </a:glow>
                </a:effectLst>
              </a:rPr>
              <a:t>Lausanne</a:t>
            </a:r>
          </a:p>
        </p:txBody>
      </p:sp>
      <p:sp>
        <p:nvSpPr>
          <p:cNvPr id="22" name="TextBox 21"/>
          <p:cNvSpPr txBox="1"/>
          <p:nvPr/>
        </p:nvSpPr>
        <p:spPr>
          <a:xfrm>
            <a:off x="2207483" y="5003096"/>
            <a:ext cx="644728" cy="246221"/>
          </a:xfrm>
          <a:prstGeom prst="rect">
            <a:avLst/>
          </a:prstGeom>
          <a:noFill/>
        </p:spPr>
        <p:txBody>
          <a:bodyPr wrap="none" rtlCol="0">
            <a:spAutoFit/>
          </a:bodyPr>
          <a:lstStyle/>
          <a:p>
            <a:r>
              <a:rPr lang="en-IN" sz="1000" b="1" dirty="0"/>
              <a:t>Geneva</a:t>
            </a:r>
          </a:p>
        </p:txBody>
      </p:sp>
      <p:sp>
        <p:nvSpPr>
          <p:cNvPr id="23" name="TextBox 22"/>
          <p:cNvSpPr txBox="1"/>
          <p:nvPr/>
        </p:nvSpPr>
        <p:spPr>
          <a:xfrm>
            <a:off x="4680053" y="5296942"/>
            <a:ext cx="644728" cy="246221"/>
          </a:xfrm>
          <a:prstGeom prst="rect">
            <a:avLst/>
          </a:prstGeom>
          <a:noFill/>
        </p:spPr>
        <p:txBody>
          <a:bodyPr wrap="none" rtlCol="0">
            <a:spAutoFit/>
          </a:bodyPr>
          <a:lstStyle/>
          <a:p>
            <a:r>
              <a:rPr lang="en-IN" sz="1000" b="1" dirty="0">
                <a:effectLst>
                  <a:glow rad="38100">
                    <a:schemeClr val="bg1">
                      <a:lumMod val="95000"/>
                      <a:alpha val="73000"/>
                    </a:schemeClr>
                  </a:glow>
                </a:effectLst>
              </a:rPr>
              <a:t>Lugano</a:t>
            </a:r>
          </a:p>
        </p:txBody>
      </p:sp>
      <p:sp>
        <p:nvSpPr>
          <p:cNvPr id="24" name="TextBox 23"/>
          <p:cNvSpPr txBox="1"/>
          <p:nvPr/>
        </p:nvSpPr>
        <p:spPr>
          <a:xfrm>
            <a:off x="4877419" y="4510128"/>
            <a:ext cx="761747" cy="246221"/>
          </a:xfrm>
          <a:prstGeom prst="rect">
            <a:avLst/>
          </a:prstGeom>
          <a:noFill/>
        </p:spPr>
        <p:txBody>
          <a:bodyPr wrap="none" rtlCol="0">
            <a:spAutoFit/>
          </a:bodyPr>
          <a:lstStyle/>
          <a:p>
            <a:r>
              <a:rPr lang="en-IN" sz="1000" b="1" dirty="0">
                <a:effectLst>
                  <a:glow rad="38100">
                    <a:schemeClr val="bg1">
                      <a:lumMod val="95000"/>
                      <a:alpha val="73000"/>
                    </a:schemeClr>
                  </a:glow>
                </a:effectLst>
              </a:rPr>
              <a:t>St. Moritz</a:t>
            </a:r>
          </a:p>
        </p:txBody>
      </p:sp>
      <p:sp>
        <p:nvSpPr>
          <p:cNvPr id="25" name="TextBox 24"/>
          <p:cNvSpPr txBox="1"/>
          <p:nvPr/>
        </p:nvSpPr>
        <p:spPr>
          <a:xfrm rot="537245">
            <a:off x="5295289" y="4124716"/>
            <a:ext cx="1237257" cy="246221"/>
          </a:xfrm>
          <a:prstGeom prst="rect">
            <a:avLst/>
          </a:prstGeom>
          <a:noFill/>
        </p:spPr>
        <p:txBody>
          <a:bodyPr wrap="none" rtlCol="0">
            <a:prstTxWarp prst="textArchDown">
              <a:avLst/>
            </a:prstTxWarp>
            <a:spAutoFit/>
          </a:bodyPr>
          <a:lstStyle/>
          <a:p>
            <a:pPr algn="ctr"/>
            <a:r>
              <a:rPr lang="pt-BR" sz="1100" b="1" dirty="0"/>
              <a:t>R O M A NS H</a:t>
            </a:r>
            <a:endParaRPr lang="en-IN" sz="1100" b="1" dirty="0"/>
          </a:p>
        </p:txBody>
      </p:sp>
      <p:sp>
        <p:nvSpPr>
          <p:cNvPr id="26" name="TextBox 25"/>
          <p:cNvSpPr txBox="1"/>
          <p:nvPr/>
        </p:nvSpPr>
        <p:spPr>
          <a:xfrm>
            <a:off x="4149157" y="3552062"/>
            <a:ext cx="1358065" cy="284693"/>
          </a:xfrm>
          <a:prstGeom prst="rect">
            <a:avLst/>
          </a:prstGeom>
          <a:noFill/>
        </p:spPr>
        <p:txBody>
          <a:bodyPr wrap="none" rtlCol="0">
            <a:spAutoFit/>
          </a:bodyPr>
          <a:lstStyle/>
          <a:p>
            <a:pPr algn="ctr"/>
            <a:r>
              <a:rPr lang="pt-BR" sz="1250" b="1" spc="600" dirty="0" smtClean="0"/>
              <a:t>GERMAN</a:t>
            </a:r>
            <a:endParaRPr lang="en-IN" sz="1250" b="1" spc="600" dirty="0"/>
          </a:p>
        </p:txBody>
      </p:sp>
      <p:sp>
        <p:nvSpPr>
          <p:cNvPr id="27" name="TextBox 26"/>
          <p:cNvSpPr txBox="1"/>
          <p:nvPr/>
        </p:nvSpPr>
        <p:spPr>
          <a:xfrm>
            <a:off x="2433911" y="4730379"/>
            <a:ext cx="601447" cy="369332"/>
          </a:xfrm>
          <a:prstGeom prst="rect">
            <a:avLst/>
          </a:prstGeom>
          <a:noFill/>
        </p:spPr>
        <p:txBody>
          <a:bodyPr wrap="none" rtlCol="0">
            <a:spAutoFit/>
          </a:bodyPr>
          <a:lstStyle/>
          <a:p>
            <a:pPr algn="ctr"/>
            <a:r>
              <a:rPr lang="en-IN" sz="900" b="1" i="1" dirty="0">
                <a:solidFill>
                  <a:srgbClr val="009EDA"/>
                </a:solidFill>
                <a:effectLst>
                  <a:glow rad="38100">
                    <a:schemeClr val="bg1"/>
                  </a:glow>
                </a:effectLst>
              </a:rPr>
              <a:t>Lake</a:t>
            </a:r>
          </a:p>
          <a:p>
            <a:pPr algn="ctr"/>
            <a:r>
              <a:rPr lang="en-IN" sz="900" b="1" i="1" dirty="0">
                <a:solidFill>
                  <a:srgbClr val="009EDA"/>
                </a:solidFill>
                <a:effectLst>
                  <a:glow rad="38100">
                    <a:schemeClr val="bg1"/>
                  </a:glow>
                </a:effectLst>
              </a:rPr>
              <a:t>Geneva</a:t>
            </a:r>
          </a:p>
        </p:txBody>
      </p:sp>
      <p:sp>
        <p:nvSpPr>
          <p:cNvPr id="28" name="TextBox 27"/>
          <p:cNvSpPr txBox="1"/>
          <p:nvPr/>
        </p:nvSpPr>
        <p:spPr>
          <a:xfrm>
            <a:off x="3051499" y="4926140"/>
            <a:ext cx="851515" cy="284693"/>
          </a:xfrm>
          <a:prstGeom prst="rect">
            <a:avLst/>
          </a:prstGeom>
          <a:noFill/>
        </p:spPr>
        <p:txBody>
          <a:bodyPr wrap="none" rtlCol="0">
            <a:spAutoFit/>
          </a:bodyPr>
          <a:lstStyle/>
          <a:p>
            <a:r>
              <a:rPr lang="en-IN" sz="1200" b="1" dirty="0">
                <a:solidFill>
                  <a:schemeClr val="tx1"/>
                </a:solidFill>
                <a:effectLst>
                  <a:glow rad="50800">
                    <a:schemeClr val="bg1"/>
                  </a:glow>
                </a:effectLst>
              </a:rPr>
              <a:t>FRENCH</a:t>
            </a:r>
          </a:p>
        </p:txBody>
      </p:sp>
      <p:sp>
        <p:nvSpPr>
          <p:cNvPr id="30" name="TextBox 29"/>
          <p:cNvSpPr txBox="1"/>
          <p:nvPr/>
        </p:nvSpPr>
        <p:spPr>
          <a:xfrm>
            <a:off x="4803674" y="4740120"/>
            <a:ext cx="764953" cy="269304"/>
          </a:xfrm>
          <a:prstGeom prst="rect">
            <a:avLst/>
          </a:prstGeom>
          <a:noFill/>
        </p:spPr>
        <p:txBody>
          <a:bodyPr wrap="none" rtlCol="0">
            <a:spAutoFit/>
          </a:bodyPr>
          <a:lstStyle/>
          <a:p>
            <a:r>
              <a:rPr lang="en-IN" sz="1150" b="1" dirty="0">
                <a:solidFill>
                  <a:schemeClr val="tx1"/>
                </a:solidFill>
                <a:effectLst>
                  <a:glow rad="50800">
                    <a:schemeClr val="bg1"/>
                  </a:glow>
                </a:effectLst>
              </a:rPr>
              <a:t>ITALIAN</a:t>
            </a:r>
          </a:p>
        </p:txBody>
      </p:sp>
      <p:sp>
        <p:nvSpPr>
          <p:cNvPr id="31" name="TextBox 30"/>
          <p:cNvSpPr txBox="1"/>
          <p:nvPr/>
        </p:nvSpPr>
        <p:spPr>
          <a:xfrm>
            <a:off x="5568627" y="2606714"/>
            <a:ext cx="736099" cy="230832"/>
          </a:xfrm>
          <a:prstGeom prst="rect">
            <a:avLst/>
          </a:prstGeom>
          <a:noFill/>
        </p:spPr>
        <p:txBody>
          <a:bodyPr wrap="none" rtlCol="0">
            <a:spAutoFit/>
          </a:bodyPr>
          <a:lstStyle/>
          <a:p>
            <a:pPr algn="ctr"/>
            <a:r>
              <a:rPr lang="en-IN" sz="900" b="1" i="1" dirty="0">
                <a:solidFill>
                  <a:srgbClr val="009EDA"/>
                </a:solidFill>
                <a:effectLst>
                  <a:glow rad="38100">
                    <a:schemeClr val="bg1"/>
                  </a:glow>
                </a:effectLst>
              </a:rPr>
              <a:t>Bodensee</a:t>
            </a:r>
          </a:p>
        </p:txBody>
      </p:sp>
      <p:cxnSp>
        <p:nvCxnSpPr>
          <p:cNvPr id="33" name="Straight Connector 32"/>
          <p:cNvCxnSpPr/>
          <p:nvPr/>
        </p:nvCxnSpPr>
        <p:spPr>
          <a:xfrm flipV="1">
            <a:off x="5907881" y="3529023"/>
            <a:ext cx="114681" cy="9524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5907881" y="3529023"/>
            <a:ext cx="114681" cy="95240"/>
          </a:xfrm>
          <a:prstGeom prst="line">
            <a:avLst/>
          </a:prstGeom>
          <a:ln w="6350">
            <a:solidFill>
              <a:srgbClr val="6C6D71"/>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5268426" y="5840499"/>
            <a:ext cx="1834156" cy="246221"/>
          </a:xfrm>
          <a:prstGeom prst="rect">
            <a:avLst/>
          </a:prstGeom>
          <a:noFill/>
        </p:spPr>
        <p:txBody>
          <a:bodyPr wrap="none" rtlCol="0">
            <a:spAutoFit/>
          </a:bodyPr>
          <a:lstStyle/>
          <a:p>
            <a:r>
              <a:rPr lang="en-IN" sz="1000" b="1" dirty="0">
                <a:latin typeface="Arial Black" panose="020B0A04020102020204" pitchFamily="34" charset="0"/>
              </a:rPr>
              <a:t>Predominant languages</a:t>
            </a:r>
          </a:p>
        </p:txBody>
      </p:sp>
      <p:sp>
        <p:nvSpPr>
          <p:cNvPr id="37" name="TextBox 36"/>
          <p:cNvSpPr txBox="1"/>
          <p:nvPr/>
        </p:nvSpPr>
        <p:spPr>
          <a:xfrm>
            <a:off x="5574296" y="6049176"/>
            <a:ext cx="667170" cy="246221"/>
          </a:xfrm>
          <a:prstGeom prst="rect">
            <a:avLst/>
          </a:prstGeom>
          <a:noFill/>
        </p:spPr>
        <p:txBody>
          <a:bodyPr wrap="none" rtlCol="0">
            <a:spAutoFit/>
          </a:bodyPr>
          <a:lstStyle/>
          <a:p>
            <a:r>
              <a:rPr lang="en-IN" sz="1000" b="1" dirty="0">
                <a:effectLst/>
              </a:rPr>
              <a:t>German</a:t>
            </a:r>
          </a:p>
        </p:txBody>
      </p:sp>
      <p:sp>
        <p:nvSpPr>
          <p:cNvPr id="38" name="TextBox 37"/>
          <p:cNvSpPr txBox="1"/>
          <p:nvPr/>
        </p:nvSpPr>
        <p:spPr>
          <a:xfrm>
            <a:off x="5574296" y="6271404"/>
            <a:ext cx="611065" cy="246221"/>
          </a:xfrm>
          <a:prstGeom prst="rect">
            <a:avLst/>
          </a:prstGeom>
          <a:noFill/>
        </p:spPr>
        <p:txBody>
          <a:bodyPr wrap="none" rtlCol="0">
            <a:spAutoFit/>
          </a:bodyPr>
          <a:lstStyle/>
          <a:p>
            <a:r>
              <a:rPr lang="en-IN" sz="1000" b="1" dirty="0">
                <a:effectLst/>
              </a:rPr>
              <a:t>French</a:t>
            </a:r>
          </a:p>
        </p:txBody>
      </p:sp>
      <p:sp>
        <p:nvSpPr>
          <p:cNvPr id="39" name="TextBox 38"/>
          <p:cNvSpPr txBox="1"/>
          <p:nvPr/>
        </p:nvSpPr>
        <p:spPr>
          <a:xfrm>
            <a:off x="6463465" y="6049176"/>
            <a:ext cx="553357" cy="246221"/>
          </a:xfrm>
          <a:prstGeom prst="rect">
            <a:avLst/>
          </a:prstGeom>
          <a:noFill/>
        </p:spPr>
        <p:txBody>
          <a:bodyPr wrap="none" rtlCol="0">
            <a:spAutoFit/>
          </a:bodyPr>
          <a:lstStyle/>
          <a:p>
            <a:r>
              <a:rPr lang="en-IN" sz="1000" b="1" dirty="0">
                <a:effectLst/>
              </a:rPr>
              <a:t>Italian</a:t>
            </a:r>
          </a:p>
        </p:txBody>
      </p:sp>
      <p:sp>
        <p:nvSpPr>
          <p:cNvPr id="40" name="TextBox 39"/>
          <p:cNvSpPr txBox="1"/>
          <p:nvPr/>
        </p:nvSpPr>
        <p:spPr>
          <a:xfrm>
            <a:off x="6463465" y="6271404"/>
            <a:ext cx="768159" cy="246221"/>
          </a:xfrm>
          <a:prstGeom prst="rect">
            <a:avLst/>
          </a:prstGeom>
          <a:noFill/>
        </p:spPr>
        <p:txBody>
          <a:bodyPr wrap="none" rtlCol="0">
            <a:spAutoFit/>
          </a:bodyPr>
          <a:lstStyle/>
          <a:p>
            <a:r>
              <a:rPr lang="en-IN" sz="1000" b="1" dirty="0">
                <a:effectLst/>
              </a:rPr>
              <a:t>Romansh</a:t>
            </a:r>
          </a:p>
        </p:txBody>
      </p:sp>
      <p:sp>
        <p:nvSpPr>
          <p:cNvPr id="41" name="TextBox 40"/>
          <p:cNvSpPr txBox="1"/>
          <p:nvPr/>
        </p:nvSpPr>
        <p:spPr>
          <a:xfrm>
            <a:off x="6701510" y="5403130"/>
            <a:ext cx="292068" cy="246221"/>
          </a:xfrm>
          <a:prstGeom prst="rect">
            <a:avLst/>
          </a:prstGeom>
          <a:noFill/>
        </p:spPr>
        <p:txBody>
          <a:bodyPr wrap="none" rtlCol="0">
            <a:spAutoFit/>
          </a:bodyPr>
          <a:lstStyle/>
          <a:p>
            <a:r>
              <a:rPr lang="en-IN" sz="1000" b="1" i="1" dirty="0" smtClean="0">
                <a:latin typeface="Arial Black" panose="020B0A04020102020204" pitchFamily="34" charset="0"/>
              </a:rPr>
              <a:t>N</a:t>
            </a:r>
            <a:endParaRPr lang="en-IN" sz="1000" b="1" i="1" dirty="0">
              <a:latin typeface="Arial Black" panose="020B0A04020102020204" pitchFamily="34" charset="0"/>
            </a:endParaRPr>
          </a:p>
        </p:txBody>
      </p:sp>
    </p:spTree>
    <p:extLst>
      <p:ext uri="{BB962C8B-B14F-4D97-AF65-F5344CB8AC3E}">
        <p14:creationId xmlns:p14="http://schemas.microsoft.com/office/powerpoint/2010/main" val="299659734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6967" y="2735631"/>
            <a:ext cx="3488149" cy="3793758"/>
          </a:xfrm>
          <a:prstGeom prst="rect">
            <a:avLst/>
          </a:prstGeom>
        </p:spPr>
      </p:pic>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p:txBody>
          <a:bodyPr/>
          <a:lstStyle/>
          <a:p>
            <a:r>
              <a:rPr lang="en-US" altLang="en-US" dirty="0"/>
              <a:t>5.3.5 Multilingual Places </a:t>
            </a:r>
            <a:r>
              <a:rPr lang="en-US" altLang="en-US" sz="2000" b="0" dirty="0"/>
              <a:t>(3 of 5)</a:t>
            </a:r>
            <a:endParaRPr lang="en-US" sz="2000" b="0" dirty="0"/>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a:xfrm>
            <a:off x="457200" y="1556326"/>
            <a:ext cx="8229600" cy="414978"/>
          </a:xfrm>
        </p:spPr>
        <p:txBody>
          <a:bodyPr/>
          <a:lstStyle/>
          <a:p>
            <a:pPr marL="432" indent="0">
              <a:buNone/>
            </a:pPr>
            <a:r>
              <a:rPr lang="en-US" b="1" dirty="0"/>
              <a:t>Figure 5-37: </a:t>
            </a:r>
            <a:r>
              <a:rPr lang="en-US" dirty="0"/>
              <a:t>Belgium is divided regionally between the Flemish north and French south, with protected minorities in border areas and a bilingual capital.</a:t>
            </a:r>
          </a:p>
        </p:txBody>
      </p:sp>
      <p:sp>
        <p:nvSpPr>
          <p:cNvPr id="8" name="TextBox 7"/>
          <p:cNvSpPr txBox="1"/>
          <p:nvPr/>
        </p:nvSpPr>
        <p:spPr>
          <a:xfrm>
            <a:off x="2825556" y="2794820"/>
            <a:ext cx="676788" cy="215444"/>
          </a:xfrm>
          <a:prstGeom prst="rect">
            <a:avLst/>
          </a:prstGeom>
          <a:noFill/>
        </p:spPr>
        <p:txBody>
          <a:bodyPr wrap="none" rtlCol="0">
            <a:spAutoFit/>
          </a:bodyPr>
          <a:lstStyle/>
          <a:p>
            <a:pPr algn="ctr"/>
            <a:r>
              <a:rPr lang="en-IN" sz="800" b="1" i="1" dirty="0">
                <a:solidFill>
                  <a:srgbClr val="009EDA"/>
                </a:solidFill>
                <a:effectLst/>
              </a:rPr>
              <a:t>North Sea</a:t>
            </a:r>
          </a:p>
        </p:txBody>
      </p:sp>
      <p:sp>
        <p:nvSpPr>
          <p:cNvPr id="35" name="Rectangle 28"/>
          <p:cNvSpPr>
            <a:spLocks noChangeArrowheads="1"/>
          </p:cNvSpPr>
          <p:nvPr/>
        </p:nvSpPr>
        <p:spPr bwMode="auto">
          <a:xfrm>
            <a:off x="3111501" y="3357563"/>
            <a:ext cx="25808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glow>
                </a:effectLst>
                <a:latin typeface="Arial" panose="020B0604020202020204" pitchFamily="34" charset="0"/>
              </a:rPr>
              <a:t>WEST</a:t>
            </a:r>
            <a:endParaRPr kumimoji="0" lang="en-US" altLang="en-US" sz="1600" b="0" i="0" u="none" strike="noStrike" cap="none" normalizeH="0" baseline="0" smtClean="0">
              <a:ln>
                <a:noFill/>
              </a:ln>
              <a:solidFill>
                <a:schemeClr val="tx1"/>
              </a:solidFill>
              <a:effectLst>
                <a:glow rad="50800">
                  <a:schemeClr val="bg1"/>
                </a:glow>
              </a:effectLst>
              <a:latin typeface="Arial" panose="020B0604020202020204" pitchFamily="34" charset="0"/>
            </a:endParaRPr>
          </a:p>
        </p:txBody>
      </p:sp>
      <p:sp>
        <p:nvSpPr>
          <p:cNvPr id="36" name="Rectangle 29"/>
          <p:cNvSpPr>
            <a:spLocks noChangeArrowheads="1"/>
          </p:cNvSpPr>
          <p:nvPr/>
        </p:nvSpPr>
        <p:spPr bwMode="auto">
          <a:xfrm>
            <a:off x="2992438" y="3449638"/>
            <a:ext cx="48410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glow>
                </a:effectLst>
                <a:latin typeface="Arial" panose="020B0604020202020204" pitchFamily="34" charset="0"/>
              </a:rPr>
              <a:t>FLANDERS</a:t>
            </a:r>
            <a:endParaRPr kumimoji="0" lang="en-US" altLang="en-US" sz="1600" b="0" i="0" u="none" strike="noStrike" cap="none" normalizeH="0" baseline="0" smtClean="0">
              <a:ln>
                <a:noFill/>
              </a:ln>
              <a:solidFill>
                <a:schemeClr val="tx1"/>
              </a:solidFill>
              <a:effectLst>
                <a:glow rad="50800">
                  <a:schemeClr val="bg1"/>
                </a:glow>
              </a:effectLst>
              <a:latin typeface="Arial" panose="020B0604020202020204" pitchFamily="34" charset="0"/>
            </a:endParaRPr>
          </a:p>
        </p:txBody>
      </p:sp>
      <p:sp>
        <p:nvSpPr>
          <p:cNvPr id="37" name="Rectangle 30"/>
          <p:cNvSpPr>
            <a:spLocks noChangeArrowheads="1"/>
          </p:cNvSpPr>
          <p:nvPr/>
        </p:nvSpPr>
        <p:spPr bwMode="auto">
          <a:xfrm>
            <a:off x="3743326" y="3355976"/>
            <a:ext cx="23724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glow>
                </a:effectLst>
                <a:latin typeface="Arial" panose="020B0604020202020204" pitchFamily="34" charset="0"/>
              </a:rPr>
              <a:t>EAST</a:t>
            </a:r>
            <a:endParaRPr kumimoji="0" lang="en-US" altLang="en-US" sz="1600" b="0" i="0" u="none" strike="noStrike" cap="none" normalizeH="0" baseline="0" smtClean="0">
              <a:ln>
                <a:noFill/>
              </a:ln>
              <a:solidFill>
                <a:schemeClr val="tx1"/>
              </a:solidFill>
              <a:effectLst>
                <a:glow rad="50800">
                  <a:schemeClr val="bg1"/>
                </a:glow>
              </a:effectLst>
              <a:latin typeface="Arial" panose="020B0604020202020204" pitchFamily="34" charset="0"/>
            </a:endParaRPr>
          </a:p>
        </p:txBody>
      </p:sp>
      <p:sp>
        <p:nvSpPr>
          <p:cNvPr id="38" name="Rectangle 31"/>
          <p:cNvSpPr>
            <a:spLocks noChangeArrowheads="1"/>
          </p:cNvSpPr>
          <p:nvPr/>
        </p:nvSpPr>
        <p:spPr bwMode="auto">
          <a:xfrm>
            <a:off x="3616326" y="3448051"/>
            <a:ext cx="48410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glow>
                </a:effectLst>
                <a:latin typeface="Arial" panose="020B0604020202020204" pitchFamily="34" charset="0"/>
              </a:rPr>
              <a:t>FLANDERS</a:t>
            </a:r>
            <a:endParaRPr kumimoji="0" lang="en-US" altLang="en-US" sz="1600" b="0" i="0" u="none" strike="noStrike" cap="none" normalizeH="0" baseline="0" smtClean="0">
              <a:ln>
                <a:noFill/>
              </a:ln>
              <a:solidFill>
                <a:schemeClr val="tx1"/>
              </a:solidFill>
              <a:effectLst>
                <a:glow rad="50800">
                  <a:schemeClr val="bg1"/>
                </a:glow>
              </a:effectLst>
              <a:latin typeface="Arial" panose="020B0604020202020204" pitchFamily="34" charset="0"/>
            </a:endParaRPr>
          </a:p>
        </p:txBody>
      </p:sp>
      <p:sp>
        <p:nvSpPr>
          <p:cNvPr id="39" name="Rectangle 32"/>
          <p:cNvSpPr>
            <a:spLocks noChangeArrowheads="1"/>
          </p:cNvSpPr>
          <p:nvPr/>
        </p:nvSpPr>
        <p:spPr bwMode="auto">
          <a:xfrm>
            <a:off x="3649663" y="3576638"/>
            <a:ext cx="53860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glow>
                </a:effectLst>
                <a:latin typeface="Arial" panose="020B0604020202020204" pitchFamily="34" charset="0"/>
              </a:rPr>
              <a:t>BRUXELLES</a:t>
            </a:r>
            <a:endParaRPr kumimoji="0" lang="en-US" altLang="en-US" sz="1600" b="0" i="0" u="none" strike="noStrike" cap="none" normalizeH="0" baseline="0" smtClean="0">
              <a:ln>
                <a:noFill/>
              </a:ln>
              <a:solidFill>
                <a:schemeClr val="tx1"/>
              </a:solidFill>
              <a:effectLst>
                <a:glow rad="50800">
                  <a:schemeClr val="bg1"/>
                </a:glow>
              </a:effectLst>
              <a:latin typeface="Arial" panose="020B0604020202020204" pitchFamily="34" charset="0"/>
            </a:endParaRPr>
          </a:p>
        </p:txBody>
      </p:sp>
      <p:sp>
        <p:nvSpPr>
          <p:cNvPr id="40" name="Rectangle 33"/>
          <p:cNvSpPr>
            <a:spLocks noChangeArrowheads="1"/>
          </p:cNvSpPr>
          <p:nvPr/>
        </p:nvSpPr>
        <p:spPr bwMode="auto">
          <a:xfrm>
            <a:off x="3852863" y="4011613"/>
            <a:ext cx="40075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glow>
                </a:effectLst>
                <a:latin typeface="Arial" panose="020B0604020202020204" pitchFamily="34" charset="0"/>
              </a:rPr>
              <a:t>HÄINAUT</a:t>
            </a:r>
            <a:endParaRPr kumimoji="0" lang="en-US" altLang="en-US" sz="1600" b="0" i="0" u="none" strike="noStrike" cap="none" normalizeH="0" baseline="0" smtClean="0">
              <a:ln>
                <a:noFill/>
              </a:ln>
              <a:solidFill>
                <a:schemeClr val="tx1"/>
              </a:solidFill>
              <a:effectLst>
                <a:glow rad="50800">
                  <a:schemeClr val="bg1"/>
                </a:glow>
              </a:effectLst>
              <a:latin typeface="Arial" panose="020B0604020202020204" pitchFamily="34" charset="0"/>
            </a:endParaRPr>
          </a:p>
        </p:txBody>
      </p:sp>
      <p:sp>
        <p:nvSpPr>
          <p:cNvPr id="41" name="Rectangle 34"/>
          <p:cNvSpPr>
            <a:spLocks noChangeArrowheads="1"/>
          </p:cNvSpPr>
          <p:nvPr/>
        </p:nvSpPr>
        <p:spPr bwMode="auto">
          <a:xfrm>
            <a:off x="4606926" y="4367213"/>
            <a:ext cx="33182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50800">
                    <a:schemeClr val="bg1"/>
                  </a:glow>
                </a:effectLst>
                <a:latin typeface="Arial" panose="020B0604020202020204" pitchFamily="34" charset="0"/>
              </a:rPr>
              <a:t>NAMUR</a:t>
            </a:r>
            <a:endParaRPr kumimoji="0" lang="en-US" altLang="en-US" sz="1600" b="0" i="0" u="none" strike="noStrike" cap="none" normalizeH="0" baseline="0" dirty="0" smtClean="0">
              <a:ln>
                <a:noFill/>
              </a:ln>
              <a:solidFill>
                <a:schemeClr val="tx1"/>
              </a:solidFill>
              <a:effectLst>
                <a:glow rad="50800">
                  <a:schemeClr val="bg1"/>
                </a:glow>
              </a:effectLst>
              <a:latin typeface="Arial" panose="020B0604020202020204" pitchFamily="34" charset="0"/>
            </a:endParaRPr>
          </a:p>
        </p:txBody>
      </p:sp>
      <p:sp>
        <p:nvSpPr>
          <p:cNvPr id="42" name="Rectangle 35"/>
          <p:cNvSpPr>
            <a:spLocks noChangeArrowheads="1"/>
          </p:cNvSpPr>
          <p:nvPr/>
        </p:nvSpPr>
        <p:spPr bwMode="auto">
          <a:xfrm>
            <a:off x="5362576" y="3971926"/>
            <a:ext cx="26930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glow>
                </a:effectLst>
                <a:latin typeface="Arial" panose="020B0604020202020204" pitchFamily="34" charset="0"/>
              </a:rPr>
              <a:t>LIÈGE</a:t>
            </a:r>
            <a:endParaRPr kumimoji="0" lang="en-US" altLang="en-US" sz="1600" b="0" i="0" u="none" strike="noStrike" cap="none" normalizeH="0" baseline="0" smtClean="0">
              <a:ln>
                <a:noFill/>
              </a:ln>
              <a:solidFill>
                <a:schemeClr val="tx1"/>
              </a:solidFill>
              <a:effectLst>
                <a:glow rad="50800">
                  <a:schemeClr val="bg1"/>
                </a:glow>
              </a:effectLst>
              <a:latin typeface="Arial" panose="020B0604020202020204" pitchFamily="34" charset="0"/>
            </a:endParaRPr>
          </a:p>
        </p:txBody>
      </p:sp>
      <p:sp>
        <p:nvSpPr>
          <p:cNvPr id="43" name="Rectangle 36"/>
          <p:cNvSpPr>
            <a:spLocks noChangeArrowheads="1"/>
          </p:cNvSpPr>
          <p:nvPr/>
        </p:nvSpPr>
        <p:spPr bwMode="auto">
          <a:xfrm>
            <a:off x="4940301" y="4730751"/>
            <a:ext cx="64601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glow>
                </a:effectLst>
                <a:latin typeface="Arial" panose="020B0604020202020204" pitchFamily="34" charset="0"/>
              </a:rPr>
              <a:t>LUXEMBOURG</a:t>
            </a:r>
            <a:endParaRPr kumimoji="0" lang="en-US" altLang="en-US" sz="1600" b="0" i="0" u="none" strike="noStrike" cap="none" normalizeH="0" baseline="0" smtClean="0">
              <a:ln>
                <a:noFill/>
              </a:ln>
              <a:solidFill>
                <a:schemeClr val="tx1"/>
              </a:solidFill>
              <a:effectLst>
                <a:glow rad="50800">
                  <a:schemeClr val="bg1"/>
                </a:glow>
              </a:effectLst>
              <a:latin typeface="Arial" panose="020B0604020202020204" pitchFamily="34" charset="0"/>
            </a:endParaRPr>
          </a:p>
        </p:txBody>
      </p:sp>
      <p:sp>
        <p:nvSpPr>
          <p:cNvPr id="44" name="Rectangle 37"/>
          <p:cNvSpPr>
            <a:spLocks noChangeArrowheads="1"/>
          </p:cNvSpPr>
          <p:nvPr/>
        </p:nvSpPr>
        <p:spPr bwMode="auto">
          <a:xfrm>
            <a:off x="4425951" y="3044826"/>
            <a:ext cx="45044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glow>
                </a:effectLst>
                <a:latin typeface="Arial" panose="020B0604020202020204" pitchFamily="34" charset="0"/>
              </a:rPr>
              <a:t>ANTWERP</a:t>
            </a:r>
            <a:endParaRPr kumimoji="0" lang="en-US" altLang="en-US" sz="1600" b="0" i="0" u="none" strike="noStrike" cap="none" normalizeH="0" baseline="0" smtClean="0">
              <a:ln>
                <a:noFill/>
              </a:ln>
              <a:solidFill>
                <a:schemeClr val="tx1"/>
              </a:solidFill>
              <a:effectLst>
                <a:glow rad="50800">
                  <a:schemeClr val="bg1"/>
                </a:glow>
              </a:effectLst>
              <a:latin typeface="Arial" panose="020B0604020202020204" pitchFamily="34" charset="0"/>
            </a:endParaRPr>
          </a:p>
        </p:txBody>
      </p:sp>
      <p:sp>
        <p:nvSpPr>
          <p:cNvPr id="45" name="Rectangle 38"/>
          <p:cNvSpPr>
            <a:spLocks noChangeArrowheads="1"/>
          </p:cNvSpPr>
          <p:nvPr/>
        </p:nvSpPr>
        <p:spPr bwMode="auto">
          <a:xfrm>
            <a:off x="5043488" y="3397251"/>
            <a:ext cx="41838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50800">
                    <a:schemeClr val="bg1"/>
                  </a:glow>
                </a:effectLst>
                <a:latin typeface="Arial" panose="020B0604020202020204" pitchFamily="34" charset="0"/>
              </a:rPr>
              <a:t>LIMBURG</a:t>
            </a:r>
            <a:endParaRPr kumimoji="0" lang="en-US" altLang="en-US" sz="1600" b="0" i="0" u="none" strike="noStrike" cap="none" normalizeH="0" baseline="0" dirty="0" smtClean="0">
              <a:ln>
                <a:noFill/>
              </a:ln>
              <a:solidFill>
                <a:schemeClr val="tx1"/>
              </a:solidFill>
              <a:effectLst>
                <a:glow rad="50800">
                  <a:schemeClr val="bg1"/>
                </a:glow>
              </a:effectLst>
              <a:latin typeface="Arial" panose="020B0604020202020204" pitchFamily="34" charset="0"/>
            </a:endParaRPr>
          </a:p>
        </p:txBody>
      </p:sp>
      <p:sp>
        <p:nvSpPr>
          <p:cNvPr id="46" name="Rectangle 39"/>
          <p:cNvSpPr>
            <a:spLocks noChangeArrowheads="1"/>
          </p:cNvSpPr>
          <p:nvPr/>
        </p:nvSpPr>
        <p:spPr bwMode="auto">
          <a:xfrm>
            <a:off x="4503738" y="3440113"/>
            <a:ext cx="39273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50800">
                    <a:schemeClr val="bg1"/>
                  </a:glow>
                </a:effectLst>
                <a:latin typeface="Arial" panose="020B0604020202020204" pitchFamily="34" charset="0"/>
              </a:rPr>
              <a:t>FLEMISH</a:t>
            </a:r>
            <a:endParaRPr kumimoji="0" lang="en-US" altLang="en-US" sz="1600" b="0" i="0" u="none" strike="noStrike" cap="none" normalizeH="0" baseline="0" dirty="0" smtClean="0">
              <a:ln>
                <a:noFill/>
              </a:ln>
              <a:solidFill>
                <a:schemeClr val="tx1"/>
              </a:solidFill>
              <a:effectLst>
                <a:glow rad="50800">
                  <a:schemeClr val="bg1"/>
                </a:glow>
              </a:effectLst>
              <a:latin typeface="Arial" panose="020B0604020202020204" pitchFamily="34" charset="0"/>
            </a:endParaRPr>
          </a:p>
        </p:txBody>
      </p:sp>
      <p:sp>
        <p:nvSpPr>
          <p:cNvPr id="47" name="Rectangle 40"/>
          <p:cNvSpPr>
            <a:spLocks noChangeArrowheads="1"/>
          </p:cNvSpPr>
          <p:nvPr/>
        </p:nvSpPr>
        <p:spPr bwMode="auto">
          <a:xfrm>
            <a:off x="4476751" y="3533776"/>
            <a:ext cx="43922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50800">
                    <a:schemeClr val="bg1"/>
                  </a:glow>
                </a:effectLst>
                <a:latin typeface="Arial" panose="020B0604020202020204" pitchFamily="34" charset="0"/>
              </a:rPr>
              <a:t>BRABANT</a:t>
            </a:r>
            <a:endParaRPr kumimoji="0" lang="en-US" altLang="en-US" sz="1600" b="0" i="0" u="none" strike="noStrike" cap="none" normalizeH="0" baseline="0" dirty="0" smtClean="0">
              <a:ln>
                <a:noFill/>
              </a:ln>
              <a:solidFill>
                <a:schemeClr val="tx1"/>
              </a:solidFill>
              <a:effectLst>
                <a:glow rad="50800">
                  <a:schemeClr val="bg1"/>
                </a:glow>
              </a:effectLst>
              <a:latin typeface="Arial" panose="020B0604020202020204" pitchFamily="34" charset="0"/>
            </a:endParaRPr>
          </a:p>
        </p:txBody>
      </p:sp>
      <p:sp>
        <p:nvSpPr>
          <p:cNvPr id="48" name="Rectangle 41"/>
          <p:cNvSpPr>
            <a:spLocks noChangeArrowheads="1"/>
          </p:cNvSpPr>
          <p:nvPr/>
        </p:nvSpPr>
        <p:spPr bwMode="auto">
          <a:xfrm>
            <a:off x="4308476" y="3811588"/>
            <a:ext cx="46326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glow>
                </a:effectLst>
                <a:latin typeface="Arial" panose="020B0604020202020204" pitchFamily="34" charset="0"/>
              </a:rPr>
              <a:t>WALLOON</a:t>
            </a:r>
            <a:endParaRPr kumimoji="0" lang="en-US" altLang="en-US" sz="1600" b="0" i="0" u="none" strike="noStrike" cap="none" normalizeH="0" baseline="0" smtClean="0">
              <a:ln>
                <a:noFill/>
              </a:ln>
              <a:solidFill>
                <a:schemeClr val="tx1"/>
              </a:solidFill>
              <a:effectLst>
                <a:glow rad="50800">
                  <a:schemeClr val="bg1"/>
                </a:glow>
              </a:effectLst>
              <a:latin typeface="Arial" panose="020B0604020202020204" pitchFamily="34" charset="0"/>
            </a:endParaRPr>
          </a:p>
        </p:txBody>
      </p:sp>
      <p:sp>
        <p:nvSpPr>
          <p:cNvPr id="49" name="Rectangle 42"/>
          <p:cNvSpPr>
            <a:spLocks noChangeArrowheads="1"/>
          </p:cNvSpPr>
          <p:nvPr/>
        </p:nvSpPr>
        <p:spPr bwMode="auto">
          <a:xfrm>
            <a:off x="4319588" y="3903663"/>
            <a:ext cx="43922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glow>
                </a:effectLst>
                <a:latin typeface="Arial" panose="020B0604020202020204" pitchFamily="34" charset="0"/>
              </a:rPr>
              <a:t>BRABANT</a:t>
            </a:r>
            <a:endParaRPr kumimoji="0" lang="en-US" altLang="en-US" sz="1600" b="0" i="0" u="none" strike="noStrike" cap="none" normalizeH="0" baseline="0" smtClean="0">
              <a:ln>
                <a:noFill/>
              </a:ln>
              <a:solidFill>
                <a:schemeClr val="tx1"/>
              </a:solidFill>
              <a:effectLst>
                <a:glow rad="50800">
                  <a:schemeClr val="bg1"/>
                </a:glow>
              </a:effectLst>
              <a:latin typeface="Arial" panose="020B0604020202020204" pitchFamily="34" charset="0"/>
            </a:endParaRPr>
          </a:p>
        </p:txBody>
      </p:sp>
      <p:sp>
        <p:nvSpPr>
          <p:cNvPr id="50" name="Rectangle 43"/>
          <p:cNvSpPr>
            <a:spLocks noChangeArrowheads="1"/>
          </p:cNvSpPr>
          <p:nvPr/>
        </p:nvSpPr>
        <p:spPr bwMode="auto">
          <a:xfrm>
            <a:off x="4193994" y="4206053"/>
            <a:ext cx="144398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spc="840" normalizeH="0" dirty="0" smtClean="0">
                <a:ln>
                  <a:noFill/>
                </a:ln>
                <a:solidFill>
                  <a:srgbClr val="000000"/>
                </a:solidFill>
                <a:effectLst>
                  <a:glow rad="50800">
                    <a:schemeClr val="bg1"/>
                  </a:glow>
                </a:effectLst>
                <a:latin typeface="Arial" panose="020B0604020202020204" pitchFamily="34" charset="0"/>
              </a:rPr>
              <a:t>WALLONIA</a:t>
            </a:r>
            <a:endParaRPr kumimoji="0" lang="en-US" altLang="en-US" sz="800" b="0" i="0" u="none" strike="noStrike" cap="none" spc="840" normalizeH="0" dirty="0" smtClean="0">
              <a:ln>
                <a:noFill/>
              </a:ln>
              <a:solidFill>
                <a:schemeClr val="tx1"/>
              </a:solidFill>
              <a:effectLst>
                <a:glow rad="50800">
                  <a:schemeClr val="bg1"/>
                </a:glow>
              </a:effectLst>
              <a:latin typeface="Arial" panose="020B0604020202020204" pitchFamily="34" charset="0"/>
            </a:endParaRPr>
          </a:p>
        </p:txBody>
      </p:sp>
      <p:sp>
        <p:nvSpPr>
          <p:cNvPr id="52" name="Rectangle 45"/>
          <p:cNvSpPr>
            <a:spLocks noChangeArrowheads="1"/>
          </p:cNvSpPr>
          <p:nvPr/>
        </p:nvSpPr>
        <p:spPr bwMode="auto">
          <a:xfrm>
            <a:off x="5030788" y="2813051"/>
            <a:ext cx="77425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6D6E71"/>
                </a:solidFill>
                <a:effectLst>
                  <a:glow rad="38100">
                    <a:schemeClr val="bg1">
                      <a:lumMod val="95000"/>
                    </a:schemeClr>
                  </a:glow>
                </a:effectLst>
                <a:latin typeface="Arial" panose="020B0604020202020204" pitchFamily="34" charset="0"/>
              </a:rPr>
              <a:t>NETHERLANDS</a:t>
            </a:r>
            <a:endParaRPr kumimoji="0" lang="en-US" altLang="en-US" sz="800" b="0" i="0" u="none" strike="noStrike" cap="none" normalizeH="0" baseline="0" dirty="0" smtClean="0">
              <a:ln>
                <a:noFill/>
              </a:ln>
              <a:solidFill>
                <a:schemeClr val="tx1"/>
              </a:solidFill>
              <a:effectLst>
                <a:glow rad="38100">
                  <a:schemeClr val="bg1">
                    <a:lumMod val="95000"/>
                  </a:schemeClr>
                </a:glow>
              </a:effectLst>
              <a:latin typeface="Arial" panose="020B0604020202020204" pitchFamily="34" charset="0"/>
            </a:endParaRPr>
          </a:p>
        </p:txBody>
      </p:sp>
      <p:sp>
        <p:nvSpPr>
          <p:cNvPr id="53" name="Rectangle 46"/>
          <p:cNvSpPr>
            <a:spLocks noChangeArrowheads="1"/>
          </p:cNvSpPr>
          <p:nvPr/>
        </p:nvSpPr>
        <p:spPr bwMode="auto">
          <a:xfrm>
            <a:off x="3423867" y="4810990"/>
            <a:ext cx="553037"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spc="200" normalizeH="0" dirty="0" smtClean="0">
                <a:ln>
                  <a:noFill/>
                </a:ln>
                <a:solidFill>
                  <a:srgbClr val="6D6E71"/>
                </a:solidFill>
                <a:effectLst>
                  <a:glow rad="38100">
                    <a:schemeClr val="bg1">
                      <a:lumMod val="95000"/>
                    </a:schemeClr>
                  </a:glow>
                </a:effectLst>
                <a:latin typeface="Arial" panose="020B0604020202020204" pitchFamily="34" charset="0"/>
              </a:rPr>
              <a:t>FRANCE</a:t>
            </a:r>
            <a:endParaRPr kumimoji="0" lang="en-US" altLang="en-US" sz="750" b="0" i="0" u="none" strike="noStrike" cap="none" spc="200" normalizeH="0" dirty="0" smtClean="0">
              <a:ln>
                <a:noFill/>
              </a:ln>
              <a:solidFill>
                <a:schemeClr val="tx1"/>
              </a:solidFill>
              <a:effectLst>
                <a:glow rad="38100">
                  <a:schemeClr val="bg1">
                    <a:lumMod val="95000"/>
                  </a:schemeClr>
                </a:glow>
              </a:effectLst>
              <a:latin typeface="Arial" panose="020B0604020202020204" pitchFamily="34" charset="0"/>
            </a:endParaRPr>
          </a:p>
        </p:txBody>
      </p:sp>
      <p:sp>
        <p:nvSpPr>
          <p:cNvPr id="54" name="Rectangle 47"/>
          <p:cNvSpPr>
            <a:spLocks noChangeArrowheads="1"/>
          </p:cNvSpPr>
          <p:nvPr/>
        </p:nvSpPr>
        <p:spPr bwMode="auto">
          <a:xfrm>
            <a:off x="5722938" y="3300413"/>
            <a:ext cx="52418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6D6E71"/>
                </a:solidFill>
                <a:effectLst>
                  <a:glow rad="38100">
                    <a:schemeClr val="bg1">
                      <a:lumMod val="95000"/>
                    </a:schemeClr>
                  </a:glow>
                </a:effectLst>
                <a:latin typeface="Arial" panose="020B0604020202020204" pitchFamily="34" charset="0"/>
              </a:rPr>
              <a:t>GERMANY</a:t>
            </a:r>
            <a:endParaRPr kumimoji="0" lang="en-US" altLang="en-US" sz="800" b="0" i="0" u="none" strike="noStrike" cap="none" normalizeH="0" baseline="0" smtClean="0">
              <a:ln>
                <a:noFill/>
              </a:ln>
              <a:solidFill>
                <a:schemeClr val="tx1"/>
              </a:solidFill>
              <a:effectLst>
                <a:glow rad="38100">
                  <a:schemeClr val="bg1">
                    <a:lumMod val="95000"/>
                  </a:schemeClr>
                </a:glow>
              </a:effectLst>
              <a:latin typeface="Arial" panose="020B0604020202020204" pitchFamily="34" charset="0"/>
            </a:endParaRPr>
          </a:p>
        </p:txBody>
      </p:sp>
      <p:sp>
        <p:nvSpPr>
          <p:cNvPr id="55" name="Rectangle 48"/>
          <p:cNvSpPr>
            <a:spLocks noChangeArrowheads="1"/>
          </p:cNvSpPr>
          <p:nvPr/>
        </p:nvSpPr>
        <p:spPr bwMode="auto">
          <a:xfrm>
            <a:off x="5746991" y="5010537"/>
            <a:ext cx="34304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6D6E71"/>
                </a:solidFill>
                <a:effectLst>
                  <a:glow rad="38100">
                    <a:schemeClr val="bg1">
                      <a:lumMod val="95000"/>
                    </a:schemeClr>
                  </a:glow>
                </a:effectLst>
                <a:latin typeface="Arial" panose="020B0604020202020204" pitchFamily="34" charset="0"/>
              </a:rPr>
              <a:t>LUXEM-</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6D6E71"/>
                </a:solidFill>
                <a:effectLst>
                  <a:glow rad="38100">
                    <a:schemeClr val="bg1">
                      <a:lumMod val="95000"/>
                    </a:schemeClr>
                  </a:glow>
                </a:effectLst>
                <a:latin typeface="Arial" panose="020B0604020202020204" pitchFamily="34" charset="0"/>
              </a:rPr>
              <a:t>BOURG</a:t>
            </a:r>
            <a:endParaRPr kumimoji="0" lang="en-US" altLang="en-US" sz="700" b="0" i="0" u="none" strike="noStrike" cap="none" normalizeH="0" baseline="0" dirty="0" smtClean="0">
              <a:ln>
                <a:noFill/>
              </a:ln>
              <a:solidFill>
                <a:schemeClr val="tx1"/>
              </a:solidFill>
              <a:effectLst>
                <a:glow rad="38100">
                  <a:schemeClr val="bg1">
                    <a:lumMod val="95000"/>
                  </a:schemeClr>
                </a:glow>
              </a:effectLst>
              <a:latin typeface="Arial" panose="020B0604020202020204" pitchFamily="34" charset="0"/>
            </a:endParaRPr>
          </a:p>
        </p:txBody>
      </p:sp>
      <p:sp>
        <p:nvSpPr>
          <p:cNvPr id="57" name="Rectangle 50"/>
          <p:cNvSpPr>
            <a:spLocks noChangeArrowheads="1"/>
          </p:cNvSpPr>
          <p:nvPr/>
        </p:nvSpPr>
        <p:spPr bwMode="auto">
          <a:xfrm>
            <a:off x="4543426" y="5657533"/>
            <a:ext cx="75341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smtClean="0">
                <a:ln>
                  <a:noFill/>
                </a:ln>
                <a:solidFill>
                  <a:srgbClr val="000000"/>
                </a:solidFill>
                <a:effectLst/>
                <a:latin typeface="Arial" panose="020B0604020202020204" pitchFamily="34" charset="0"/>
              </a:rPr>
              <a:t>Flemings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smtClean="0">
                <a:ln>
                  <a:noFill/>
                </a:ln>
                <a:solidFill>
                  <a:srgbClr val="000000"/>
                </a:solidFill>
                <a:effectLst/>
                <a:latin typeface="Arial" panose="020B0604020202020204" pitchFamily="34" charset="0"/>
              </a:rPr>
              <a:t>(speaking Flemish)</a:t>
            </a:r>
            <a:endParaRPr kumimoji="0" lang="en-US" altLang="en-US" sz="650" b="0" i="0" u="none" strike="noStrike" cap="none" normalizeH="0" baseline="0" dirty="0" smtClean="0">
              <a:ln>
                <a:noFill/>
              </a:ln>
              <a:solidFill>
                <a:schemeClr val="tx1"/>
              </a:solidFill>
              <a:effectLst/>
              <a:latin typeface="Arial" panose="020B0604020202020204" pitchFamily="34" charset="0"/>
            </a:endParaRPr>
          </a:p>
        </p:txBody>
      </p:sp>
      <p:sp>
        <p:nvSpPr>
          <p:cNvPr id="59" name="Rectangle 52"/>
          <p:cNvSpPr>
            <a:spLocks noChangeArrowheads="1"/>
          </p:cNvSpPr>
          <p:nvPr/>
        </p:nvSpPr>
        <p:spPr bwMode="auto">
          <a:xfrm>
            <a:off x="4543426" y="5905183"/>
            <a:ext cx="71814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smtClean="0">
                <a:ln>
                  <a:noFill/>
                </a:ln>
                <a:solidFill>
                  <a:srgbClr val="000000"/>
                </a:solidFill>
                <a:effectLst/>
                <a:latin typeface="Arial" panose="020B0604020202020204" pitchFamily="34" charset="0"/>
              </a:rPr>
              <a:t>Walloons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smtClean="0">
                <a:ln>
                  <a:noFill/>
                </a:ln>
                <a:solidFill>
                  <a:srgbClr val="000000"/>
                </a:solidFill>
                <a:effectLst/>
                <a:latin typeface="Arial" panose="020B0604020202020204" pitchFamily="34" charset="0"/>
              </a:rPr>
              <a:t>(speaking French)</a:t>
            </a:r>
            <a:endParaRPr kumimoji="0" lang="en-US" altLang="en-US" sz="650" b="0" i="0" u="none" strike="noStrike" cap="none" normalizeH="0" baseline="0" dirty="0" smtClean="0">
              <a:ln>
                <a:noFill/>
              </a:ln>
              <a:solidFill>
                <a:schemeClr val="tx1"/>
              </a:solidFill>
              <a:effectLst/>
              <a:latin typeface="Arial" panose="020B0604020202020204" pitchFamily="34" charset="0"/>
            </a:endParaRPr>
          </a:p>
        </p:txBody>
      </p:sp>
      <p:sp>
        <p:nvSpPr>
          <p:cNvPr id="61" name="Rectangle 54"/>
          <p:cNvSpPr>
            <a:spLocks noChangeArrowheads="1"/>
          </p:cNvSpPr>
          <p:nvPr/>
        </p:nvSpPr>
        <p:spPr bwMode="auto">
          <a:xfrm>
            <a:off x="4543426" y="6156008"/>
            <a:ext cx="360676"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smtClean="0">
                <a:ln>
                  <a:noFill/>
                </a:ln>
                <a:solidFill>
                  <a:srgbClr val="000000"/>
                </a:solidFill>
                <a:effectLst/>
                <a:latin typeface="Arial" panose="020B0604020202020204" pitchFamily="34" charset="0"/>
              </a:rPr>
              <a:t>Germans</a:t>
            </a:r>
            <a:endParaRPr kumimoji="0" lang="en-US" altLang="en-US" sz="650" b="0" i="0" u="none" strike="noStrike" cap="none" normalizeH="0" baseline="0" smtClean="0">
              <a:ln>
                <a:noFill/>
              </a:ln>
              <a:solidFill>
                <a:schemeClr val="tx1"/>
              </a:solidFill>
              <a:effectLst/>
              <a:latin typeface="Arial" panose="020B0604020202020204" pitchFamily="34" charset="0"/>
            </a:endParaRPr>
          </a:p>
        </p:txBody>
      </p:sp>
      <p:sp>
        <p:nvSpPr>
          <p:cNvPr id="62" name="Rectangle 55"/>
          <p:cNvSpPr>
            <a:spLocks noChangeArrowheads="1"/>
          </p:cNvSpPr>
          <p:nvPr/>
        </p:nvSpPr>
        <p:spPr bwMode="auto">
          <a:xfrm>
            <a:off x="4543426" y="6300471"/>
            <a:ext cx="92974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smtClean="0">
                <a:ln>
                  <a:noFill/>
                </a:ln>
                <a:solidFill>
                  <a:srgbClr val="000000"/>
                </a:solidFill>
                <a:effectLst/>
                <a:latin typeface="Arial" panose="020B0604020202020204" pitchFamily="34" charset="0"/>
              </a:rPr>
              <a:t>Flemings and Walloons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smtClean="0">
                <a:ln>
                  <a:noFill/>
                </a:ln>
                <a:solidFill>
                  <a:srgbClr val="000000"/>
                </a:solidFill>
                <a:effectLst/>
                <a:latin typeface="Arial" panose="020B0604020202020204" pitchFamily="34" charset="0"/>
              </a:rPr>
              <a:t>(legally bilingual)</a:t>
            </a:r>
            <a:endParaRPr kumimoji="0" lang="en-US" altLang="en-US" sz="650" b="0" i="0" u="none" strike="noStrike" cap="none" normalizeH="0" baseline="0" dirty="0" smtClean="0">
              <a:ln>
                <a:noFill/>
              </a:ln>
              <a:solidFill>
                <a:schemeClr val="tx1"/>
              </a:solidFill>
              <a:effectLst/>
              <a:latin typeface="Arial" panose="020B0604020202020204" pitchFamily="34" charset="0"/>
            </a:endParaRPr>
          </a:p>
        </p:txBody>
      </p:sp>
      <p:sp>
        <p:nvSpPr>
          <p:cNvPr id="64" name="Rectangle 57"/>
          <p:cNvSpPr>
            <a:spLocks noChangeArrowheads="1"/>
          </p:cNvSpPr>
          <p:nvPr/>
        </p:nvSpPr>
        <p:spPr bwMode="auto">
          <a:xfrm>
            <a:off x="5311776" y="5664203"/>
            <a:ext cx="937757"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smtClean="0">
                <a:ln>
                  <a:noFill/>
                </a:ln>
                <a:solidFill>
                  <a:srgbClr val="000000"/>
                </a:solidFill>
                <a:effectLst/>
                <a:latin typeface="Arial Black" panose="020B0A04020102020204" pitchFamily="34" charset="0"/>
              </a:rPr>
              <a:t>Protected minorities</a:t>
            </a:r>
            <a:endParaRPr kumimoji="0" lang="en-US" altLang="en-US" sz="650" b="0" i="0" u="none" strike="noStrike" cap="none" normalizeH="0" baseline="0" dirty="0" smtClean="0">
              <a:ln>
                <a:noFill/>
              </a:ln>
              <a:solidFill>
                <a:schemeClr val="tx1"/>
              </a:solidFill>
              <a:effectLst/>
              <a:latin typeface="Arial Black" panose="020B0A04020102020204" pitchFamily="34" charset="0"/>
            </a:endParaRPr>
          </a:p>
        </p:txBody>
      </p:sp>
      <p:sp>
        <p:nvSpPr>
          <p:cNvPr id="65" name="Rectangle 58"/>
          <p:cNvSpPr>
            <a:spLocks noChangeArrowheads="1"/>
          </p:cNvSpPr>
          <p:nvPr/>
        </p:nvSpPr>
        <p:spPr bwMode="auto">
          <a:xfrm>
            <a:off x="5507038" y="5784533"/>
            <a:ext cx="836768"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smtClean="0">
                <a:ln>
                  <a:noFill/>
                </a:ln>
                <a:solidFill>
                  <a:srgbClr val="000000"/>
                </a:solidFill>
                <a:effectLst/>
                <a:latin typeface="Arial" panose="020B0604020202020204" pitchFamily="34" charset="0"/>
              </a:rPr>
              <a:t>Walloons in Flanders</a:t>
            </a:r>
            <a:endParaRPr kumimoji="0" lang="en-US" altLang="en-US" sz="650" b="0" i="0" u="none" strike="noStrike" cap="none" normalizeH="0" baseline="0" smtClean="0">
              <a:ln>
                <a:noFill/>
              </a:ln>
              <a:solidFill>
                <a:schemeClr val="tx1"/>
              </a:solidFill>
              <a:effectLst/>
              <a:latin typeface="Arial" panose="020B0604020202020204" pitchFamily="34" charset="0"/>
            </a:endParaRPr>
          </a:p>
        </p:txBody>
      </p:sp>
      <p:sp>
        <p:nvSpPr>
          <p:cNvPr id="66" name="Rectangle 59"/>
          <p:cNvSpPr>
            <a:spLocks noChangeArrowheads="1"/>
          </p:cNvSpPr>
          <p:nvPr/>
        </p:nvSpPr>
        <p:spPr bwMode="auto">
          <a:xfrm>
            <a:off x="5507038" y="5943283"/>
            <a:ext cx="825547"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smtClean="0">
                <a:ln>
                  <a:noFill/>
                </a:ln>
                <a:solidFill>
                  <a:srgbClr val="000000"/>
                </a:solidFill>
                <a:effectLst/>
                <a:latin typeface="Arial" panose="020B0604020202020204" pitchFamily="34" charset="0"/>
              </a:rPr>
              <a:t>Flemings in Wallonia</a:t>
            </a:r>
            <a:endParaRPr kumimoji="0" lang="en-US" altLang="en-US" sz="650" b="0" i="0" u="none" strike="noStrike" cap="none" normalizeH="0" baseline="0" dirty="0" smtClean="0">
              <a:ln>
                <a:noFill/>
              </a:ln>
              <a:solidFill>
                <a:schemeClr val="tx1"/>
              </a:solidFill>
              <a:effectLst/>
              <a:latin typeface="Arial" panose="020B0604020202020204" pitchFamily="34" charset="0"/>
            </a:endParaRPr>
          </a:p>
        </p:txBody>
      </p:sp>
      <p:sp>
        <p:nvSpPr>
          <p:cNvPr id="67" name="Rectangle 60"/>
          <p:cNvSpPr>
            <a:spLocks noChangeArrowheads="1"/>
          </p:cNvSpPr>
          <p:nvPr/>
        </p:nvSpPr>
        <p:spPr bwMode="auto">
          <a:xfrm>
            <a:off x="5507038" y="6087746"/>
            <a:ext cx="820738"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smtClean="0">
                <a:ln>
                  <a:noFill/>
                </a:ln>
                <a:solidFill>
                  <a:srgbClr val="000000"/>
                </a:solidFill>
                <a:effectLst/>
                <a:latin typeface="Arial" panose="020B0604020202020204" pitchFamily="34" charset="0"/>
              </a:rPr>
              <a:t>Germans in Wallonia</a:t>
            </a:r>
            <a:endParaRPr kumimoji="0" lang="en-US" altLang="en-US" sz="650" b="0" i="0" u="none" strike="noStrike" cap="none" normalizeH="0" baseline="0" dirty="0" smtClean="0">
              <a:ln>
                <a:noFill/>
              </a:ln>
              <a:solidFill>
                <a:schemeClr val="tx1"/>
              </a:solidFill>
              <a:effectLst/>
              <a:latin typeface="Arial" panose="020B0604020202020204" pitchFamily="34" charset="0"/>
            </a:endParaRPr>
          </a:p>
        </p:txBody>
      </p:sp>
      <p:sp>
        <p:nvSpPr>
          <p:cNvPr id="68" name="Rectangle 34"/>
          <p:cNvSpPr>
            <a:spLocks noChangeArrowheads="1"/>
          </p:cNvSpPr>
          <p:nvPr/>
        </p:nvSpPr>
        <p:spPr bwMode="auto">
          <a:xfrm>
            <a:off x="5586312" y="3543351"/>
            <a:ext cx="38311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err="1">
                <a:solidFill>
                  <a:srgbClr val="000000"/>
                </a:solidFill>
                <a:effectLst>
                  <a:glow rad="50800">
                    <a:schemeClr val="bg1"/>
                  </a:glow>
                </a:effectLst>
              </a:rPr>
              <a:t>Fourons</a:t>
            </a:r>
            <a:r>
              <a:rPr lang="en-US" altLang="en-US" sz="700" b="1" dirty="0">
                <a:solidFill>
                  <a:srgbClr val="000000"/>
                </a:solidFill>
                <a:effectLst>
                  <a:glow rad="50800">
                    <a:schemeClr val="bg1"/>
                  </a:glow>
                </a:effectLst>
              </a:rPr>
              <a:t>/</a:t>
            </a:r>
          </a:p>
          <a:p>
            <a:pPr lvl="0"/>
            <a:r>
              <a:rPr lang="en-US" altLang="en-US" sz="700" b="1" dirty="0" err="1" smtClean="0">
                <a:solidFill>
                  <a:srgbClr val="000000"/>
                </a:solidFill>
                <a:effectLst>
                  <a:glow rad="50800">
                    <a:schemeClr val="bg1"/>
                  </a:glow>
                </a:effectLst>
              </a:rPr>
              <a:t>Voeren</a:t>
            </a:r>
            <a:endParaRPr kumimoji="0" lang="en-US" altLang="en-US" sz="1600" b="0" i="0" u="none" strike="noStrike" cap="none" normalizeH="0" baseline="0" dirty="0" smtClean="0">
              <a:ln>
                <a:noFill/>
              </a:ln>
              <a:solidFill>
                <a:schemeClr val="tx1"/>
              </a:solidFill>
              <a:effectLst>
                <a:glow rad="50800">
                  <a:schemeClr val="bg1"/>
                </a:glow>
              </a:effectLst>
            </a:endParaRPr>
          </a:p>
        </p:txBody>
      </p:sp>
      <p:sp>
        <p:nvSpPr>
          <p:cNvPr id="71" name="Rectangle 34"/>
          <p:cNvSpPr>
            <a:spLocks noChangeArrowheads="1"/>
          </p:cNvSpPr>
          <p:nvPr/>
        </p:nvSpPr>
        <p:spPr bwMode="auto">
          <a:xfrm>
            <a:off x="4430714" y="3631408"/>
            <a:ext cx="352661"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50" b="1" dirty="0">
                <a:solidFill>
                  <a:srgbClr val="000000"/>
                </a:solidFill>
                <a:effectLst>
                  <a:glow rad="50800">
                    <a:schemeClr val="bg1"/>
                  </a:glow>
                </a:effectLst>
              </a:rPr>
              <a:t>Brussels</a:t>
            </a:r>
            <a:endParaRPr kumimoji="0" lang="en-US" altLang="en-US" sz="650" b="0" i="0" u="none" strike="noStrike" cap="none" normalizeH="0" baseline="0" dirty="0" smtClean="0">
              <a:ln>
                <a:noFill/>
              </a:ln>
              <a:solidFill>
                <a:schemeClr val="tx1"/>
              </a:solidFill>
              <a:effectLst>
                <a:glow rad="50800">
                  <a:schemeClr val="bg1"/>
                </a:glow>
              </a:effectLst>
            </a:endParaRPr>
          </a:p>
        </p:txBody>
      </p:sp>
      <p:sp>
        <p:nvSpPr>
          <p:cNvPr id="72" name="Rectangle 43"/>
          <p:cNvSpPr>
            <a:spLocks noChangeArrowheads="1"/>
          </p:cNvSpPr>
          <p:nvPr/>
        </p:nvSpPr>
        <p:spPr bwMode="auto">
          <a:xfrm>
            <a:off x="3776982" y="3206557"/>
            <a:ext cx="144398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spc="840" dirty="0">
                <a:solidFill>
                  <a:srgbClr val="000000"/>
                </a:solidFill>
                <a:effectLst>
                  <a:glow rad="50800">
                    <a:schemeClr val="bg1"/>
                  </a:glow>
                </a:effectLst>
              </a:rPr>
              <a:t>FLANDERS</a:t>
            </a:r>
          </a:p>
        </p:txBody>
      </p:sp>
      <p:sp>
        <p:nvSpPr>
          <p:cNvPr id="73" name="Rectangle 50"/>
          <p:cNvSpPr>
            <a:spLocks noChangeArrowheads="1"/>
          </p:cNvSpPr>
          <p:nvPr/>
        </p:nvSpPr>
        <p:spPr bwMode="auto">
          <a:xfrm>
            <a:off x="3054133" y="4872545"/>
            <a:ext cx="7534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0000"/>
                </a:solidFill>
                <a:effectLst/>
                <a:latin typeface="Arial Black" panose="020B0A04020102020204" pitchFamily="34" charset="0"/>
              </a:rPr>
              <a:t>N</a:t>
            </a:r>
            <a:endParaRPr kumimoji="0" lang="en-US" altLang="en-US" sz="1600" b="0" i="1" u="none" strike="noStrike" cap="none" normalizeH="0" baseline="0" dirty="0" smtClean="0">
              <a:ln>
                <a:noFill/>
              </a:ln>
              <a:solidFill>
                <a:schemeClr val="tx1"/>
              </a:solidFill>
              <a:effectLst/>
              <a:latin typeface="Arial Black" panose="020B0A04020102020204" pitchFamily="34" charset="0"/>
            </a:endParaRPr>
          </a:p>
        </p:txBody>
      </p:sp>
      <p:sp>
        <p:nvSpPr>
          <p:cNvPr id="74" name="TextBox 73"/>
          <p:cNvSpPr txBox="1"/>
          <p:nvPr/>
        </p:nvSpPr>
        <p:spPr>
          <a:xfrm>
            <a:off x="3812522" y="5104286"/>
            <a:ext cx="431528" cy="169277"/>
          </a:xfrm>
          <a:prstGeom prst="rect">
            <a:avLst/>
          </a:prstGeom>
          <a:noFill/>
        </p:spPr>
        <p:txBody>
          <a:bodyPr wrap="none" rtlCol="0">
            <a:spAutoFit/>
          </a:bodyPr>
          <a:lstStyle/>
          <a:p>
            <a:r>
              <a:rPr lang="en-IN" sz="500" b="1" dirty="0" smtClean="0">
                <a:solidFill>
                  <a:schemeClr val="tx1"/>
                </a:solidFill>
              </a:rPr>
              <a:t>50 </a:t>
            </a:r>
            <a:r>
              <a:rPr lang="en-IN" sz="500" b="1" dirty="0">
                <a:solidFill>
                  <a:schemeClr val="tx1"/>
                </a:solidFill>
              </a:rPr>
              <a:t>Miles</a:t>
            </a:r>
          </a:p>
        </p:txBody>
      </p:sp>
      <p:sp>
        <p:nvSpPr>
          <p:cNvPr id="75" name="TextBox 74"/>
          <p:cNvSpPr txBox="1"/>
          <p:nvPr/>
        </p:nvSpPr>
        <p:spPr>
          <a:xfrm>
            <a:off x="3469396" y="5270556"/>
            <a:ext cx="603050" cy="169277"/>
          </a:xfrm>
          <a:prstGeom prst="rect">
            <a:avLst/>
          </a:prstGeom>
          <a:noFill/>
        </p:spPr>
        <p:txBody>
          <a:bodyPr wrap="none" rtlCol="0">
            <a:spAutoFit/>
          </a:bodyPr>
          <a:lstStyle/>
          <a:p>
            <a:r>
              <a:rPr lang="en-IN" sz="500" b="1" dirty="0" smtClean="0">
                <a:solidFill>
                  <a:schemeClr val="tx1"/>
                </a:solidFill>
              </a:rPr>
              <a:t>50 </a:t>
            </a:r>
            <a:r>
              <a:rPr lang="en-IN" sz="500" b="1" dirty="0" err="1">
                <a:solidFill>
                  <a:schemeClr val="tx1"/>
                </a:solidFill>
              </a:rPr>
              <a:t>Kilometers</a:t>
            </a:r>
            <a:endParaRPr lang="en-IN" sz="500" b="1" dirty="0">
              <a:solidFill>
                <a:schemeClr val="tx1"/>
              </a:solidFill>
            </a:endParaRPr>
          </a:p>
        </p:txBody>
      </p:sp>
      <p:sp>
        <p:nvSpPr>
          <p:cNvPr id="76" name="TextBox 75"/>
          <p:cNvSpPr txBox="1"/>
          <p:nvPr/>
        </p:nvSpPr>
        <p:spPr>
          <a:xfrm>
            <a:off x="3356442" y="5103998"/>
            <a:ext cx="255198" cy="169277"/>
          </a:xfrm>
          <a:prstGeom prst="rect">
            <a:avLst/>
          </a:prstGeom>
          <a:noFill/>
        </p:spPr>
        <p:txBody>
          <a:bodyPr wrap="none" rtlCol="0">
            <a:spAutoFit/>
          </a:bodyPr>
          <a:lstStyle/>
          <a:p>
            <a:r>
              <a:rPr lang="en-IN" sz="500" b="1" dirty="0" smtClean="0">
                <a:solidFill>
                  <a:schemeClr val="tx1"/>
                </a:solidFill>
              </a:rPr>
              <a:t>25</a:t>
            </a:r>
            <a:endParaRPr lang="en-IN" sz="500" b="1" dirty="0">
              <a:solidFill>
                <a:schemeClr val="tx1"/>
              </a:solidFill>
            </a:endParaRPr>
          </a:p>
        </p:txBody>
      </p:sp>
      <p:sp>
        <p:nvSpPr>
          <p:cNvPr id="77" name="TextBox 76"/>
          <p:cNvSpPr txBox="1"/>
          <p:nvPr/>
        </p:nvSpPr>
        <p:spPr>
          <a:xfrm>
            <a:off x="2906537" y="5103998"/>
            <a:ext cx="219932" cy="169277"/>
          </a:xfrm>
          <a:prstGeom prst="rect">
            <a:avLst/>
          </a:prstGeom>
          <a:noFill/>
        </p:spPr>
        <p:txBody>
          <a:bodyPr wrap="none" rtlCol="0">
            <a:spAutoFit/>
          </a:bodyPr>
          <a:lstStyle/>
          <a:p>
            <a:r>
              <a:rPr lang="en-IN" sz="500" b="1" dirty="0" smtClean="0">
                <a:solidFill>
                  <a:schemeClr val="tx1"/>
                </a:solidFill>
              </a:rPr>
              <a:t>0</a:t>
            </a:r>
            <a:endParaRPr lang="en-IN" sz="500" b="1" dirty="0">
              <a:solidFill>
                <a:schemeClr val="tx1"/>
              </a:solidFill>
            </a:endParaRPr>
          </a:p>
        </p:txBody>
      </p:sp>
      <p:sp>
        <p:nvSpPr>
          <p:cNvPr id="78" name="TextBox 77"/>
          <p:cNvSpPr txBox="1"/>
          <p:nvPr/>
        </p:nvSpPr>
        <p:spPr>
          <a:xfrm>
            <a:off x="3188099" y="5270556"/>
            <a:ext cx="255198" cy="169277"/>
          </a:xfrm>
          <a:prstGeom prst="rect">
            <a:avLst/>
          </a:prstGeom>
          <a:noFill/>
        </p:spPr>
        <p:txBody>
          <a:bodyPr wrap="none" rtlCol="0">
            <a:spAutoFit/>
          </a:bodyPr>
          <a:lstStyle/>
          <a:p>
            <a:r>
              <a:rPr lang="en-IN" sz="500" b="1" dirty="0" smtClean="0">
                <a:solidFill>
                  <a:schemeClr val="tx1"/>
                </a:solidFill>
              </a:rPr>
              <a:t>25</a:t>
            </a:r>
            <a:endParaRPr lang="en-IN" sz="500" b="1" dirty="0">
              <a:solidFill>
                <a:schemeClr val="tx1"/>
              </a:solidFill>
            </a:endParaRPr>
          </a:p>
        </p:txBody>
      </p:sp>
      <p:sp>
        <p:nvSpPr>
          <p:cNvPr id="79" name="TextBox 78"/>
          <p:cNvSpPr txBox="1"/>
          <p:nvPr/>
        </p:nvSpPr>
        <p:spPr>
          <a:xfrm>
            <a:off x="2903908" y="5272937"/>
            <a:ext cx="219932" cy="169277"/>
          </a:xfrm>
          <a:prstGeom prst="rect">
            <a:avLst/>
          </a:prstGeom>
          <a:noFill/>
        </p:spPr>
        <p:txBody>
          <a:bodyPr wrap="none" rtlCol="0">
            <a:spAutoFit/>
          </a:bodyPr>
          <a:lstStyle/>
          <a:p>
            <a:r>
              <a:rPr lang="en-IN" sz="500" b="1" dirty="0" smtClean="0">
                <a:solidFill>
                  <a:schemeClr val="tx1"/>
                </a:solidFill>
              </a:rPr>
              <a:t>0</a:t>
            </a:r>
            <a:endParaRPr lang="en-IN" sz="500" b="1" dirty="0">
              <a:solidFill>
                <a:schemeClr val="tx1"/>
              </a:solidFill>
            </a:endParaRPr>
          </a:p>
        </p:txBody>
      </p:sp>
      <p:cxnSp>
        <p:nvCxnSpPr>
          <p:cNvPr id="81" name="Straight Connector 80"/>
          <p:cNvCxnSpPr/>
          <p:nvPr/>
        </p:nvCxnSpPr>
        <p:spPr>
          <a:xfrm>
            <a:off x="4210050" y="3629025"/>
            <a:ext cx="92903" cy="4286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4214813" y="3631406"/>
            <a:ext cx="85759" cy="4048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978102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p:txBody>
          <a:bodyPr/>
          <a:lstStyle/>
          <a:p>
            <a:r>
              <a:rPr lang="en-US" altLang="en-US" dirty="0"/>
              <a:t>5.3.5 Multilingual Places </a:t>
            </a:r>
            <a:r>
              <a:rPr lang="en-US" altLang="en-US" sz="2000" b="0" dirty="0"/>
              <a:t>(4 of 5)</a:t>
            </a:r>
            <a:endParaRPr lang="en-US" sz="2000" b="0" dirty="0"/>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a:xfrm>
            <a:off x="457200" y="1556325"/>
            <a:ext cx="8229600" cy="716091"/>
          </a:xfrm>
        </p:spPr>
        <p:txBody>
          <a:bodyPr/>
          <a:lstStyle/>
          <a:p>
            <a:pPr marL="432" indent="0">
              <a:buNone/>
            </a:pPr>
            <a:r>
              <a:rPr lang="en-US" b="1" dirty="0"/>
              <a:t>Figure 5-38: </a:t>
            </a:r>
            <a:r>
              <a:rPr lang="en-US" dirty="0"/>
              <a:t>Nigeria has 529 languages among several families. Hausa, Igbo, and Yoruba are the most common.</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339" y="2381350"/>
            <a:ext cx="3339322" cy="4131120"/>
          </a:xfrm>
          <a:prstGeom prst="rect">
            <a:avLst/>
          </a:prstGeom>
        </p:spPr>
      </p:pic>
      <p:sp>
        <p:nvSpPr>
          <p:cNvPr id="14" name="Rectangle 6"/>
          <p:cNvSpPr>
            <a:spLocks noChangeArrowheads="1"/>
          </p:cNvSpPr>
          <p:nvPr/>
        </p:nvSpPr>
        <p:spPr bwMode="auto">
          <a:xfrm>
            <a:off x="3097348" y="5670520"/>
            <a:ext cx="41678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smtClean="0">
                <a:ln>
                  <a:noFill/>
                </a:ln>
                <a:solidFill>
                  <a:srgbClr val="000000"/>
                </a:solidFill>
                <a:effectLst/>
                <a:latin typeface="+mj-lt"/>
              </a:rPr>
              <a:t>Adamawa-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smtClean="0">
                <a:ln>
                  <a:noFill/>
                </a:ln>
                <a:solidFill>
                  <a:srgbClr val="000000"/>
                </a:solidFill>
                <a:effectLst/>
                <a:latin typeface="+mj-lt"/>
              </a:rPr>
              <a:t>Fulfulde</a:t>
            </a:r>
            <a:endParaRPr kumimoji="0" lang="en-US" altLang="en-US" sz="650" b="1" i="0" u="none" strike="noStrike" cap="none" normalizeH="0" baseline="0" dirty="0" smtClean="0">
              <a:ln>
                <a:noFill/>
              </a:ln>
              <a:solidFill>
                <a:schemeClr val="tx1"/>
              </a:solidFill>
              <a:effectLst/>
              <a:latin typeface="+mj-lt"/>
            </a:endParaRPr>
          </a:p>
        </p:txBody>
      </p:sp>
      <p:sp>
        <p:nvSpPr>
          <p:cNvPr id="16" name="Rectangle 8"/>
          <p:cNvSpPr>
            <a:spLocks noChangeArrowheads="1"/>
          </p:cNvSpPr>
          <p:nvPr/>
        </p:nvSpPr>
        <p:spPr bwMode="auto">
          <a:xfrm>
            <a:off x="3097348" y="5895533"/>
            <a:ext cx="307777"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smtClean="0">
                <a:ln>
                  <a:noFill/>
                </a:ln>
                <a:solidFill>
                  <a:srgbClr val="000000"/>
                </a:solidFill>
                <a:effectLst/>
                <a:latin typeface="+mj-lt"/>
              </a:rPr>
              <a:t>Anaang</a:t>
            </a:r>
            <a:endParaRPr kumimoji="0" lang="en-US" altLang="en-US" sz="650" b="1" i="0" u="none" strike="noStrike" cap="none" normalizeH="0" baseline="0" smtClean="0">
              <a:ln>
                <a:noFill/>
              </a:ln>
              <a:solidFill>
                <a:schemeClr val="tx1"/>
              </a:solidFill>
              <a:effectLst/>
              <a:latin typeface="+mj-lt"/>
            </a:endParaRPr>
          </a:p>
        </p:txBody>
      </p:sp>
      <p:sp>
        <p:nvSpPr>
          <p:cNvPr id="17" name="Rectangle 9"/>
          <p:cNvSpPr>
            <a:spLocks noChangeArrowheads="1"/>
          </p:cNvSpPr>
          <p:nvPr/>
        </p:nvSpPr>
        <p:spPr bwMode="auto">
          <a:xfrm>
            <a:off x="3097348" y="6024746"/>
            <a:ext cx="264496"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smtClean="0">
                <a:ln>
                  <a:noFill/>
                </a:ln>
                <a:solidFill>
                  <a:srgbClr val="000000"/>
                </a:solidFill>
                <a:effectLst/>
                <a:latin typeface="+mj-lt"/>
              </a:rPr>
              <a:t>Berom</a:t>
            </a:r>
            <a:endParaRPr kumimoji="0" lang="en-US" altLang="en-US" sz="650" b="1" i="0" u="none" strike="noStrike" cap="none" normalizeH="0" baseline="0" smtClean="0">
              <a:ln>
                <a:noFill/>
              </a:ln>
              <a:solidFill>
                <a:schemeClr val="tx1"/>
              </a:solidFill>
              <a:effectLst/>
              <a:latin typeface="+mj-lt"/>
            </a:endParaRPr>
          </a:p>
        </p:txBody>
      </p:sp>
      <p:sp>
        <p:nvSpPr>
          <p:cNvPr id="18" name="Rectangle 10"/>
          <p:cNvSpPr>
            <a:spLocks noChangeArrowheads="1"/>
          </p:cNvSpPr>
          <p:nvPr/>
        </p:nvSpPr>
        <p:spPr bwMode="auto">
          <a:xfrm>
            <a:off x="3097348" y="6153961"/>
            <a:ext cx="208390"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smtClean="0">
                <a:ln>
                  <a:noFill/>
                </a:ln>
                <a:solidFill>
                  <a:srgbClr val="000000"/>
                </a:solidFill>
                <a:effectLst/>
                <a:latin typeface="+mj-lt"/>
              </a:rPr>
              <a:t>Ebira</a:t>
            </a:r>
            <a:endParaRPr kumimoji="0" lang="en-US" altLang="en-US" sz="650" b="1" i="0" u="none" strike="noStrike" cap="none" normalizeH="0" baseline="0" smtClean="0">
              <a:ln>
                <a:noFill/>
              </a:ln>
              <a:solidFill>
                <a:schemeClr val="tx1"/>
              </a:solidFill>
              <a:effectLst/>
              <a:latin typeface="+mj-lt"/>
            </a:endParaRPr>
          </a:p>
        </p:txBody>
      </p:sp>
      <p:sp>
        <p:nvSpPr>
          <p:cNvPr id="19" name="Rectangle 11"/>
          <p:cNvSpPr>
            <a:spLocks noChangeArrowheads="1"/>
          </p:cNvSpPr>
          <p:nvPr/>
        </p:nvSpPr>
        <p:spPr bwMode="auto">
          <a:xfrm>
            <a:off x="3097348" y="6283176"/>
            <a:ext cx="158698"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smtClean="0">
                <a:ln>
                  <a:noFill/>
                </a:ln>
                <a:solidFill>
                  <a:srgbClr val="000000"/>
                </a:solidFill>
                <a:effectLst/>
                <a:latin typeface="+mj-lt"/>
              </a:rPr>
              <a:t>Edo</a:t>
            </a:r>
            <a:endParaRPr kumimoji="0" lang="en-US" altLang="en-US" sz="650" b="1" i="0" u="none" strike="noStrike" cap="none" normalizeH="0" baseline="0" smtClean="0">
              <a:ln>
                <a:noFill/>
              </a:ln>
              <a:solidFill>
                <a:schemeClr val="tx1"/>
              </a:solidFill>
              <a:effectLst/>
              <a:latin typeface="+mj-lt"/>
            </a:endParaRPr>
          </a:p>
        </p:txBody>
      </p:sp>
      <p:sp>
        <p:nvSpPr>
          <p:cNvPr id="20" name="Rectangle 12"/>
          <p:cNvSpPr>
            <a:spLocks noChangeArrowheads="1"/>
          </p:cNvSpPr>
          <p:nvPr/>
        </p:nvSpPr>
        <p:spPr bwMode="auto">
          <a:xfrm>
            <a:off x="3097348" y="6414619"/>
            <a:ext cx="221214"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smtClean="0">
                <a:ln>
                  <a:noFill/>
                </a:ln>
                <a:solidFill>
                  <a:srgbClr val="000000"/>
                </a:solidFill>
                <a:effectLst/>
                <a:latin typeface="+mj-lt"/>
              </a:rPr>
              <a:t>Ibibio</a:t>
            </a:r>
            <a:endParaRPr kumimoji="0" lang="en-US" altLang="en-US" sz="650" b="1" i="0" u="none" strike="noStrike" cap="none" normalizeH="0" baseline="0" smtClean="0">
              <a:ln>
                <a:noFill/>
              </a:ln>
              <a:solidFill>
                <a:schemeClr val="tx1"/>
              </a:solidFill>
              <a:effectLst/>
              <a:latin typeface="+mj-lt"/>
            </a:endParaRPr>
          </a:p>
        </p:txBody>
      </p:sp>
      <p:sp>
        <p:nvSpPr>
          <p:cNvPr id="21" name="Rectangle 13"/>
          <p:cNvSpPr>
            <a:spLocks noChangeArrowheads="1"/>
          </p:cNvSpPr>
          <p:nvPr/>
        </p:nvSpPr>
        <p:spPr bwMode="auto">
          <a:xfrm>
            <a:off x="4520629" y="5544454"/>
            <a:ext cx="77585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Black" panose="020B0A04020102020204" pitchFamily="34" charset="0"/>
              </a:rPr>
              <a:t>Afro-Asiatic family</a:t>
            </a:r>
            <a:endParaRPr kumimoji="0" lang="en-US" altLang="en-US" sz="1000" b="1" i="0" u="none" strike="noStrike" cap="none" normalizeH="0" baseline="0" dirty="0" smtClean="0">
              <a:ln>
                <a:noFill/>
              </a:ln>
              <a:solidFill>
                <a:schemeClr val="tx1"/>
              </a:solidFill>
              <a:effectLst/>
              <a:latin typeface="Arial Black" panose="020B0A04020102020204" pitchFamily="34" charset="0"/>
            </a:endParaRPr>
          </a:p>
        </p:txBody>
      </p:sp>
      <p:sp>
        <p:nvSpPr>
          <p:cNvPr id="22" name="Rectangle 14"/>
          <p:cNvSpPr>
            <a:spLocks noChangeArrowheads="1"/>
          </p:cNvSpPr>
          <p:nvPr/>
        </p:nvSpPr>
        <p:spPr bwMode="auto">
          <a:xfrm>
            <a:off x="4696937" y="5672748"/>
            <a:ext cx="251672"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smtClean="0">
                <a:ln>
                  <a:noFill/>
                </a:ln>
                <a:solidFill>
                  <a:srgbClr val="000000"/>
                </a:solidFill>
                <a:effectLst/>
                <a:latin typeface="+mj-lt"/>
              </a:rPr>
              <a:t>Hausa</a:t>
            </a:r>
            <a:endParaRPr kumimoji="0" lang="en-US" altLang="en-US" sz="650" b="1" i="0" u="none" strike="noStrike" cap="none" normalizeH="0" baseline="0" smtClean="0">
              <a:ln>
                <a:noFill/>
              </a:ln>
              <a:solidFill>
                <a:schemeClr val="tx1"/>
              </a:solidFill>
              <a:effectLst/>
              <a:latin typeface="+mj-lt"/>
            </a:endParaRPr>
          </a:p>
        </p:txBody>
      </p:sp>
      <p:sp>
        <p:nvSpPr>
          <p:cNvPr id="23" name="Rectangle 15"/>
          <p:cNvSpPr>
            <a:spLocks noChangeArrowheads="1"/>
          </p:cNvSpPr>
          <p:nvPr/>
        </p:nvSpPr>
        <p:spPr bwMode="auto">
          <a:xfrm>
            <a:off x="4696937" y="5801963"/>
            <a:ext cx="559449"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smtClean="0">
                <a:ln>
                  <a:noFill/>
                </a:ln>
                <a:solidFill>
                  <a:srgbClr val="000000"/>
                </a:solidFill>
                <a:effectLst/>
                <a:latin typeface="+mj-lt"/>
              </a:rPr>
              <a:t>Other peoples</a:t>
            </a:r>
            <a:endParaRPr kumimoji="0" lang="en-US" altLang="en-US" sz="650" b="1" i="0" u="none" strike="noStrike" cap="none" normalizeH="0" baseline="0" smtClean="0">
              <a:ln>
                <a:noFill/>
              </a:ln>
              <a:solidFill>
                <a:schemeClr val="tx1"/>
              </a:solidFill>
              <a:effectLst/>
              <a:latin typeface="+mj-lt"/>
            </a:endParaRPr>
          </a:p>
        </p:txBody>
      </p:sp>
      <p:sp>
        <p:nvSpPr>
          <p:cNvPr id="24" name="Rectangle 16"/>
          <p:cNvSpPr>
            <a:spLocks noChangeArrowheads="1"/>
          </p:cNvSpPr>
          <p:nvPr/>
        </p:nvSpPr>
        <p:spPr bwMode="auto">
          <a:xfrm>
            <a:off x="4516482" y="5987795"/>
            <a:ext cx="82073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Black" panose="020B0A04020102020204" pitchFamily="34" charset="0"/>
              </a:rPr>
              <a:t>Nilo-Saharan family</a:t>
            </a:r>
            <a:endParaRPr kumimoji="0" lang="en-US" altLang="en-US" sz="600" b="1" i="0" u="none" strike="noStrike" cap="none" normalizeH="0" baseline="0" dirty="0" smtClean="0">
              <a:ln>
                <a:noFill/>
              </a:ln>
              <a:solidFill>
                <a:schemeClr val="tx1"/>
              </a:solidFill>
              <a:effectLst/>
              <a:latin typeface="Arial Black" panose="020B0A04020102020204" pitchFamily="34" charset="0"/>
            </a:endParaRPr>
          </a:p>
        </p:txBody>
      </p:sp>
      <p:sp>
        <p:nvSpPr>
          <p:cNvPr id="25" name="Rectangle 17"/>
          <p:cNvSpPr>
            <a:spLocks noChangeArrowheads="1"/>
          </p:cNvSpPr>
          <p:nvPr/>
        </p:nvSpPr>
        <p:spPr bwMode="auto">
          <a:xfrm>
            <a:off x="4692482" y="6109405"/>
            <a:ext cx="264496"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smtClean="0">
                <a:ln>
                  <a:noFill/>
                </a:ln>
                <a:solidFill>
                  <a:srgbClr val="000000"/>
                </a:solidFill>
                <a:effectLst/>
                <a:latin typeface="+mj-lt"/>
              </a:rPr>
              <a:t>Kanuri</a:t>
            </a:r>
            <a:endParaRPr kumimoji="0" lang="en-US" altLang="en-US" sz="650" b="1" i="0" u="none" strike="noStrike" cap="none" normalizeH="0" baseline="0" smtClean="0">
              <a:ln>
                <a:noFill/>
              </a:ln>
              <a:solidFill>
                <a:schemeClr val="tx1"/>
              </a:solidFill>
              <a:effectLst/>
              <a:latin typeface="+mj-lt"/>
            </a:endParaRPr>
          </a:p>
        </p:txBody>
      </p:sp>
      <p:sp>
        <p:nvSpPr>
          <p:cNvPr id="26" name="Rectangle 18"/>
          <p:cNvSpPr>
            <a:spLocks noChangeArrowheads="1"/>
          </p:cNvSpPr>
          <p:nvPr/>
        </p:nvSpPr>
        <p:spPr bwMode="auto">
          <a:xfrm>
            <a:off x="4692482" y="6238621"/>
            <a:ext cx="559449"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smtClean="0">
                <a:ln>
                  <a:noFill/>
                </a:ln>
                <a:solidFill>
                  <a:srgbClr val="000000"/>
                </a:solidFill>
                <a:effectLst/>
                <a:latin typeface="+mj-lt"/>
              </a:rPr>
              <a:t>Other peoples</a:t>
            </a:r>
            <a:endParaRPr kumimoji="0" lang="en-US" altLang="en-US" sz="650" b="1" i="0" u="none" strike="noStrike" cap="none" normalizeH="0" baseline="0" dirty="0" smtClean="0">
              <a:ln>
                <a:noFill/>
              </a:ln>
              <a:solidFill>
                <a:schemeClr val="tx1"/>
              </a:solidFill>
              <a:effectLst/>
              <a:latin typeface="+mj-lt"/>
            </a:endParaRPr>
          </a:p>
        </p:txBody>
      </p:sp>
      <p:sp>
        <p:nvSpPr>
          <p:cNvPr id="27" name="Rectangle 19"/>
          <p:cNvSpPr>
            <a:spLocks noChangeArrowheads="1"/>
          </p:cNvSpPr>
          <p:nvPr/>
        </p:nvSpPr>
        <p:spPr bwMode="auto">
          <a:xfrm>
            <a:off x="3721143" y="5670520"/>
            <a:ext cx="176330"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smtClean="0">
                <a:ln>
                  <a:noFill/>
                </a:ln>
                <a:solidFill>
                  <a:srgbClr val="000000"/>
                </a:solidFill>
                <a:effectLst/>
                <a:latin typeface="+mj-lt"/>
              </a:rPr>
              <a:t>Igbo</a:t>
            </a:r>
            <a:endParaRPr kumimoji="0" lang="en-US" altLang="en-US" sz="650" b="1" i="0" u="none" strike="noStrike" cap="none" normalizeH="0" baseline="0" smtClean="0">
              <a:ln>
                <a:noFill/>
              </a:ln>
              <a:solidFill>
                <a:schemeClr val="tx1"/>
              </a:solidFill>
              <a:effectLst/>
              <a:latin typeface="+mj-lt"/>
            </a:endParaRPr>
          </a:p>
        </p:txBody>
      </p:sp>
      <p:sp>
        <p:nvSpPr>
          <p:cNvPr id="28" name="Rectangle 20"/>
          <p:cNvSpPr>
            <a:spLocks noChangeArrowheads="1"/>
          </p:cNvSpPr>
          <p:nvPr/>
        </p:nvSpPr>
        <p:spPr bwMode="auto">
          <a:xfrm>
            <a:off x="3721143" y="5799735"/>
            <a:ext cx="166712"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smtClean="0">
                <a:ln>
                  <a:noFill/>
                </a:ln>
                <a:solidFill>
                  <a:srgbClr val="000000"/>
                </a:solidFill>
                <a:effectLst/>
                <a:latin typeface="+mj-lt"/>
              </a:rPr>
              <a:t>Izon</a:t>
            </a:r>
            <a:endParaRPr kumimoji="0" lang="en-US" altLang="en-US" sz="650" b="1" i="0" u="none" strike="noStrike" cap="none" normalizeH="0" baseline="0" smtClean="0">
              <a:ln>
                <a:noFill/>
              </a:ln>
              <a:solidFill>
                <a:schemeClr val="tx1"/>
              </a:solidFill>
              <a:effectLst/>
              <a:latin typeface="+mj-lt"/>
            </a:endParaRPr>
          </a:p>
        </p:txBody>
      </p:sp>
      <p:sp>
        <p:nvSpPr>
          <p:cNvPr id="29" name="Rectangle 21"/>
          <p:cNvSpPr>
            <a:spLocks noChangeArrowheads="1"/>
          </p:cNvSpPr>
          <p:nvPr/>
        </p:nvSpPr>
        <p:spPr bwMode="auto">
          <a:xfrm>
            <a:off x="3721143" y="5931177"/>
            <a:ext cx="679673"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smtClean="0">
                <a:ln>
                  <a:noFill/>
                </a:ln>
                <a:solidFill>
                  <a:srgbClr val="000000"/>
                </a:solidFill>
                <a:effectLst/>
                <a:latin typeface="+mj-lt"/>
              </a:rPr>
              <a:t>Nigerian Fulfulde</a:t>
            </a:r>
            <a:endParaRPr kumimoji="0" lang="en-US" altLang="en-US" sz="650" b="1" i="0" u="none" strike="noStrike" cap="none" normalizeH="0" baseline="0" dirty="0" smtClean="0">
              <a:ln>
                <a:noFill/>
              </a:ln>
              <a:solidFill>
                <a:schemeClr val="tx1"/>
              </a:solidFill>
              <a:effectLst/>
              <a:latin typeface="+mj-lt"/>
            </a:endParaRPr>
          </a:p>
        </p:txBody>
      </p:sp>
      <p:sp>
        <p:nvSpPr>
          <p:cNvPr id="30" name="Rectangle 22"/>
          <p:cNvSpPr>
            <a:spLocks noChangeArrowheads="1"/>
          </p:cNvSpPr>
          <p:nvPr/>
        </p:nvSpPr>
        <p:spPr bwMode="auto">
          <a:xfrm>
            <a:off x="3721143" y="6060392"/>
            <a:ext cx="120226"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smtClean="0">
                <a:ln>
                  <a:noFill/>
                </a:ln>
                <a:solidFill>
                  <a:srgbClr val="000000"/>
                </a:solidFill>
                <a:effectLst/>
                <a:latin typeface="+mj-lt"/>
              </a:rPr>
              <a:t>Tiv</a:t>
            </a:r>
            <a:endParaRPr kumimoji="0" lang="en-US" altLang="en-US" sz="650" b="1" i="0" u="none" strike="noStrike" cap="none" normalizeH="0" baseline="0" smtClean="0">
              <a:ln>
                <a:noFill/>
              </a:ln>
              <a:solidFill>
                <a:schemeClr val="tx1"/>
              </a:solidFill>
              <a:effectLst/>
              <a:latin typeface="+mj-lt"/>
            </a:endParaRPr>
          </a:p>
        </p:txBody>
      </p:sp>
      <p:sp>
        <p:nvSpPr>
          <p:cNvPr id="31" name="Rectangle 23"/>
          <p:cNvSpPr>
            <a:spLocks noChangeArrowheads="1"/>
          </p:cNvSpPr>
          <p:nvPr/>
        </p:nvSpPr>
        <p:spPr bwMode="auto">
          <a:xfrm>
            <a:off x="3721143" y="6189607"/>
            <a:ext cx="288541"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smtClean="0">
                <a:ln>
                  <a:noFill/>
                </a:ln>
                <a:solidFill>
                  <a:srgbClr val="000000"/>
                </a:solidFill>
                <a:effectLst/>
                <a:latin typeface="+mj-lt"/>
              </a:rPr>
              <a:t>Yoruba</a:t>
            </a:r>
            <a:endParaRPr kumimoji="0" lang="en-US" altLang="en-US" sz="650" b="1" i="0" u="none" strike="noStrike" cap="none" normalizeH="0" baseline="0" smtClean="0">
              <a:ln>
                <a:noFill/>
              </a:ln>
              <a:solidFill>
                <a:schemeClr val="tx1"/>
              </a:solidFill>
              <a:effectLst/>
              <a:latin typeface="+mj-lt"/>
            </a:endParaRPr>
          </a:p>
        </p:txBody>
      </p:sp>
      <p:sp>
        <p:nvSpPr>
          <p:cNvPr id="32" name="Rectangle 24"/>
          <p:cNvSpPr>
            <a:spLocks noChangeArrowheads="1"/>
          </p:cNvSpPr>
          <p:nvPr/>
        </p:nvSpPr>
        <p:spPr bwMode="auto">
          <a:xfrm>
            <a:off x="3721143" y="6318822"/>
            <a:ext cx="559449"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smtClean="0">
                <a:ln>
                  <a:noFill/>
                </a:ln>
                <a:solidFill>
                  <a:srgbClr val="000000"/>
                </a:solidFill>
                <a:effectLst/>
                <a:latin typeface="+mj-lt"/>
              </a:rPr>
              <a:t>Other peoples</a:t>
            </a:r>
            <a:endParaRPr kumimoji="0" lang="en-US" altLang="en-US" sz="650" b="1" i="0" u="none" strike="noStrike" cap="none" normalizeH="0" baseline="0" smtClean="0">
              <a:ln>
                <a:noFill/>
              </a:ln>
              <a:solidFill>
                <a:schemeClr val="tx1"/>
              </a:solidFill>
              <a:effectLst/>
              <a:latin typeface="+mj-lt"/>
            </a:endParaRPr>
          </a:p>
        </p:txBody>
      </p:sp>
      <p:sp>
        <p:nvSpPr>
          <p:cNvPr id="33" name="Rectangle 25"/>
          <p:cNvSpPr>
            <a:spLocks noChangeArrowheads="1"/>
          </p:cNvSpPr>
          <p:nvPr/>
        </p:nvSpPr>
        <p:spPr bwMode="auto">
          <a:xfrm>
            <a:off x="2911708" y="5447187"/>
            <a:ext cx="175368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0" u="none" strike="noStrike" cap="none" normalizeH="0" baseline="0" dirty="0" smtClean="0">
                <a:ln>
                  <a:noFill/>
                </a:ln>
                <a:solidFill>
                  <a:srgbClr val="000000"/>
                </a:solidFill>
                <a:effectLst/>
                <a:latin typeface="Arial Black" panose="020B0A04020102020204" pitchFamily="34" charset="0"/>
              </a:rPr>
              <a:t>Languages with more than 1 million speakers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0" u="none" strike="noStrike" cap="none" normalizeH="0" baseline="0" dirty="0" smtClean="0">
                <a:ln>
                  <a:noFill/>
                </a:ln>
                <a:solidFill>
                  <a:srgbClr val="000000"/>
                </a:solidFill>
                <a:effectLst/>
                <a:latin typeface="Arial Black" panose="020B0A04020102020204" pitchFamily="34" charset="0"/>
              </a:rPr>
              <a:t>Niger-Congo family</a:t>
            </a:r>
            <a:endParaRPr kumimoji="0" lang="en-US" altLang="en-US" sz="550" b="1" i="0" u="none" strike="noStrike" cap="none" normalizeH="0" baseline="0" dirty="0" smtClean="0">
              <a:ln>
                <a:noFill/>
              </a:ln>
              <a:solidFill>
                <a:schemeClr val="tx1"/>
              </a:solidFill>
              <a:effectLst/>
              <a:latin typeface="Arial Black" panose="020B0A04020102020204" pitchFamily="34" charset="0"/>
            </a:endParaRPr>
          </a:p>
        </p:txBody>
      </p:sp>
      <p:sp>
        <p:nvSpPr>
          <p:cNvPr id="45" name="TextBox 44"/>
          <p:cNvSpPr txBox="1"/>
          <p:nvPr/>
        </p:nvSpPr>
        <p:spPr>
          <a:xfrm>
            <a:off x="2952054" y="4611328"/>
            <a:ext cx="696024" cy="338554"/>
          </a:xfrm>
          <a:prstGeom prst="rect">
            <a:avLst/>
          </a:prstGeom>
          <a:noFill/>
        </p:spPr>
        <p:txBody>
          <a:bodyPr wrap="none" rtlCol="0">
            <a:spAutoFit/>
          </a:bodyPr>
          <a:lstStyle/>
          <a:p>
            <a:pPr algn="ctr"/>
            <a:r>
              <a:rPr lang="en-IN" sz="800" b="1" i="1" dirty="0">
                <a:solidFill>
                  <a:srgbClr val="009EDA"/>
                </a:solidFill>
                <a:effectLst/>
              </a:rPr>
              <a:t>ATLANTIC</a:t>
            </a:r>
          </a:p>
          <a:p>
            <a:pPr algn="ctr"/>
            <a:r>
              <a:rPr lang="en-IN" sz="800" b="1" i="1" dirty="0">
                <a:solidFill>
                  <a:srgbClr val="009EDA"/>
                </a:solidFill>
                <a:effectLst/>
              </a:rPr>
              <a:t>OCEAN</a:t>
            </a:r>
          </a:p>
        </p:txBody>
      </p:sp>
      <p:sp>
        <p:nvSpPr>
          <p:cNvPr id="46" name="Rectangle 28"/>
          <p:cNvSpPr>
            <a:spLocks noChangeArrowheads="1"/>
          </p:cNvSpPr>
          <p:nvPr/>
        </p:nvSpPr>
        <p:spPr bwMode="auto">
          <a:xfrm>
            <a:off x="3880082" y="3452478"/>
            <a:ext cx="727763"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pt-BR" altLang="en-US" sz="750" b="1" dirty="0" smtClean="0">
                <a:solidFill>
                  <a:srgbClr val="000000"/>
                </a:solidFill>
                <a:effectLst>
                  <a:glow rad="50800">
                    <a:schemeClr val="bg1"/>
                  </a:glow>
                </a:effectLst>
              </a:rPr>
              <a:t>N  I  G  E  R  I  A</a:t>
            </a:r>
            <a:endParaRPr kumimoji="0" lang="en-US" altLang="en-US" sz="750" b="0" i="0" u="none" strike="noStrike" cap="none" normalizeH="0" baseline="0" dirty="0" smtClean="0">
              <a:ln>
                <a:noFill/>
              </a:ln>
              <a:solidFill>
                <a:schemeClr val="tx1"/>
              </a:solidFill>
              <a:effectLst>
                <a:glow rad="50800">
                  <a:schemeClr val="bg1"/>
                </a:glow>
              </a:effectLst>
            </a:endParaRPr>
          </a:p>
        </p:txBody>
      </p:sp>
      <p:sp>
        <p:nvSpPr>
          <p:cNvPr id="47" name="Rectangle 46"/>
          <p:cNvSpPr>
            <a:spLocks noChangeArrowheads="1"/>
          </p:cNvSpPr>
          <p:nvPr/>
        </p:nvSpPr>
        <p:spPr bwMode="auto">
          <a:xfrm>
            <a:off x="5286667" y="4485157"/>
            <a:ext cx="570669"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50" b="1" dirty="0">
                <a:solidFill>
                  <a:srgbClr val="6D6E71"/>
                </a:solidFill>
                <a:effectLst>
                  <a:glow rad="38100">
                    <a:schemeClr val="bg1">
                      <a:lumMod val="95000"/>
                    </a:schemeClr>
                  </a:glow>
                </a:effectLst>
              </a:rPr>
              <a:t>CAMEROON</a:t>
            </a:r>
            <a:endParaRPr kumimoji="0" lang="en-US" altLang="en-US" sz="750" b="0" i="0" u="none" strike="noStrike" cap="none" normalizeH="0" dirty="0" smtClean="0">
              <a:ln>
                <a:noFill/>
              </a:ln>
              <a:solidFill>
                <a:schemeClr val="tx1"/>
              </a:solidFill>
              <a:effectLst>
                <a:glow rad="38100">
                  <a:schemeClr val="bg1">
                    <a:lumMod val="95000"/>
                  </a:schemeClr>
                </a:glow>
              </a:effectLst>
            </a:endParaRPr>
          </a:p>
        </p:txBody>
      </p:sp>
      <p:sp>
        <p:nvSpPr>
          <p:cNvPr id="48" name="Rectangle 50"/>
          <p:cNvSpPr>
            <a:spLocks noChangeArrowheads="1"/>
          </p:cNvSpPr>
          <p:nvPr/>
        </p:nvSpPr>
        <p:spPr bwMode="auto">
          <a:xfrm>
            <a:off x="6042925" y="4196077"/>
            <a:ext cx="7534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0000"/>
                </a:solidFill>
                <a:effectLst/>
                <a:latin typeface="Arial Black" panose="020B0A04020102020204" pitchFamily="34" charset="0"/>
              </a:rPr>
              <a:t>N</a:t>
            </a:r>
            <a:endParaRPr kumimoji="0" lang="en-US" altLang="en-US" sz="1600" b="0" i="1" u="none" strike="noStrike" cap="none" normalizeH="0" baseline="0" dirty="0" smtClean="0">
              <a:ln>
                <a:noFill/>
              </a:ln>
              <a:solidFill>
                <a:schemeClr val="tx1"/>
              </a:solidFill>
              <a:effectLst/>
              <a:latin typeface="Arial Black" panose="020B0A04020102020204" pitchFamily="34" charset="0"/>
            </a:endParaRPr>
          </a:p>
        </p:txBody>
      </p:sp>
      <p:sp>
        <p:nvSpPr>
          <p:cNvPr id="49" name="TextBox 48"/>
          <p:cNvSpPr txBox="1"/>
          <p:nvPr/>
        </p:nvSpPr>
        <p:spPr>
          <a:xfrm>
            <a:off x="5803386" y="4721873"/>
            <a:ext cx="441146" cy="161583"/>
          </a:xfrm>
          <a:prstGeom prst="rect">
            <a:avLst/>
          </a:prstGeom>
          <a:noFill/>
        </p:spPr>
        <p:txBody>
          <a:bodyPr wrap="none" rtlCol="0">
            <a:spAutoFit/>
          </a:bodyPr>
          <a:lstStyle/>
          <a:p>
            <a:r>
              <a:rPr lang="en-IN" sz="450" b="1" dirty="0" smtClean="0">
                <a:solidFill>
                  <a:schemeClr val="tx1"/>
                </a:solidFill>
              </a:rPr>
              <a:t>200 </a:t>
            </a:r>
            <a:r>
              <a:rPr lang="en-IN" sz="450" b="1" dirty="0">
                <a:solidFill>
                  <a:schemeClr val="tx1"/>
                </a:solidFill>
              </a:rPr>
              <a:t>Miles</a:t>
            </a:r>
          </a:p>
        </p:txBody>
      </p:sp>
      <p:sp>
        <p:nvSpPr>
          <p:cNvPr id="50" name="TextBox 49"/>
          <p:cNvSpPr txBox="1"/>
          <p:nvPr/>
        </p:nvSpPr>
        <p:spPr>
          <a:xfrm>
            <a:off x="5524307" y="4871474"/>
            <a:ext cx="595035" cy="161583"/>
          </a:xfrm>
          <a:prstGeom prst="rect">
            <a:avLst/>
          </a:prstGeom>
          <a:noFill/>
        </p:spPr>
        <p:txBody>
          <a:bodyPr wrap="none" rtlCol="0">
            <a:spAutoFit/>
          </a:bodyPr>
          <a:lstStyle/>
          <a:p>
            <a:r>
              <a:rPr lang="en-IN" sz="450" b="1" dirty="0" smtClean="0">
                <a:solidFill>
                  <a:schemeClr val="tx1"/>
                </a:solidFill>
              </a:rPr>
              <a:t>200 </a:t>
            </a:r>
            <a:r>
              <a:rPr lang="en-IN" sz="450" b="1" dirty="0" err="1">
                <a:solidFill>
                  <a:schemeClr val="tx1"/>
                </a:solidFill>
              </a:rPr>
              <a:t>Kilometers</a:t>
            </a:r>
            <a:endParaRPr lang="en-IN" sz="450" b="1" dirty="0">
              <a:solidFill>
                <a:schemeClr val="tx1"/>
              </a:solidFill>
            </a:endParaRPr>
          </a:p>
        </p:txBody>
      </p:sp>
      <p:sp>
        <p:nvSpPr>
          <p:cNvPr id="51" name="TextBox 50"/>
          <p:cNvSpPr txBox="1"/>
          <p:nvPr/>
        </p:nvSpPr>
        <p:spPr>
          <a:xfrm>
            <a:off x="5421127" y="4721585"/>
            <a:ext cx="280846" cy="161583"/>
          </a:xfrm>
          <a:prstGeom prst="rect">
            <a:avLst/>
          </a:prstGeom>
          <a:noFill/>
        </p:spPr>
        <p:txBody>
          <a:bodyPr wrap="none" rtlCol="0">
            <a:spAutoFit/>
          </a:bodyPr>
          <a:lstStyle/>
          <a:p>
            <a:r>
              <a:rPr lang="en-IN" sz="450" b="1" dirty="0" smtClean="0">
                <a:solidFill>
                  <a:schemeClr val="tx1"/>
                </a:solidFill>
              </a:rPr>
              <a:t>100</a:t>
            </a:r>
            <a:endParaRPr lang="en-IN" sz="450" b="1" dirty="0">
              <a:solidFill>
                <a:schemeClr val="tx1"/>
              </a:solidFill>
            </a:endParaRPr>
          </a:p>
        </p:txBody>
      </p:sp>
      <p:sp>
        <p:nvSpPr>
          <p:cNvPr id="52" name="TextBox 51"/>
          <p:cNvSpPr txBox="1"/>
          <p:nvPr/>
        </p:nvSpPr>
        <p:spPr>
          <a:xfrm>
            <a:off x="5087905" y="4721585"/>
            <a:ext cx="216726" cy="161583"/>
          </a:xfrm>
          <a:prstGeom prst="rect">
            <a:avLst/>
          </a:prstGeom>
          <a:noFill/>
        </p:spPr>
        <p:txBody>
          <a:bodyPr wrap="none" rtlCol="0">
            <a:spAutoFit/>
          </a:bodyPr>
          <a:lstStyle/>
          <a:p>
            <a:r>
              <a:rPr lang="en-IN" sz="450" b="1" dirty="0" smtClean="0">
                <a:solidFill>
                  <a:schemeClr val="tx1"/>
                </a:solidFill>
              </a:rPr>
              <a:t>0</a:t>
            </a:r>
            <a:endParaRPr lang="en-IN" sz="450" b="1" dirty="0">
              <a:solidFill>
                <a:schemeClr val="tx1"/>
              </a:solidFill>
            </a:endParaRPr>
          </a:p>
        </p:txBody>
      </p:sp>
      <p:sp>
        <p:nvSpPr>
          <p:cNvPr id="53" name="TextBox 52"/>
          <p:cNvSpPr txBox="1"/>
          <p:nvPr/>
        </p:nvSpPr>
        <p:spPr>
          <a:xfrm>
            <a:off x="5283493" y="4871474"/>
            <a:ext cx="280846" cy="161583"/>
          </a:xfrm>
          <a:prstGeom prst="rect">
            <a:avLst/>
          </a:prstGeom>
          <a:noFill/>
        </p:spPr>
        <p:txBody>
          <a:bodyPr wrap="none" rtlCol="0">
            <a:spAutoFit/>
          </a:bodyPr>
          <a:lstStyle/>
          <a:p>
            <a:r>
              <a:rPr lang="en-IN" sz="450" b="1" dirty="0" smtClean="0">
                <a:solidFill>
                  <a:schemeClr val="tx1"/>
                </a:solidFill>
              </a:rPr>
              <a:t>100</a:t>
            </a:r>
            <a:endParaRPr lang="en-IN" sz="450" b="1" dirty="0">
              <a:solidFill>
                <a:schemeClr val="tx1"/>
              </a:solidFill>
            </a:endParaRPr>
          </a:p>
        </p:txBody>
      </p:sp>
      <p:sp>
        <p:nvSpPr>
          <p:cNvPr id="54" name="TextBox 53"/>
          <p:cNvSpPr txBox="1"/>
          <p:nvPr/>
        </p:nvSpPr>
        <p:spPr>
          <a:xfrm>
            <a:off x="5087409" y="4873855"/>
            <a:ext cx="216726" cy="161583"/>
          </a:xfrm>
          <a:prstGeom prst="rect">
            <a:avLst/>
          </a:prstGeom>
          <a:noFill/>
        </p:spPr>
        <p:txBody>
          <a:bodyPr wrap="none" rtlCol="0">
            <a:spAutoFit/>
          </a:bodyPr>
          <a:lstStyle/>
          <a:p>
            <a:r>
              <a:rPr lang="en-IN" sz="450" b="1" dirty="0" smtClean="0">
                <a:solidFill>
                  <a:schemeClr val="tx1"/>
                </a:solidFill>
              </a:rPr>
              <a:t>0</a:t>
            </a:r>
            <a:endParaRPr lang="en-IN" sz="450" b="1" dirty="0">
              <a:solidFill>
                <a:schemeClr val="tx1"/>
              </a:solidFill>
            </a:endParaRPr>
          </a:p>
        </p:txBody>
      </p:sp>
      <p:sp>
        <p:nvSpPr>
          <p:cNvPr id="55" name="Rectangle 54"/>
          <p:cNvSpPr>
            <a:spLocks noChangeArrowheads="1"/>
          </p:cNvSpPr>
          <p:nvPr/>
        </p:nvSpPr>
        <p:spPr bwMode="auto">
          <a:xfrm>
            <a:off x="4450573" y="2516240"/>
            <a:ext cx="304571"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50" b="1" dirty="0">
                <a:solidFill>
                  <a:srgbClr val="6D6E71"/>
                </a:solidFill>
                <a:effectLst>
                  <a:glow rad="38100">
                    <a:schemeClr val="bg1">
                      <a:lumMod val="95000"/>
                    </a:schemeClr>
                  </a:glow>
                </a:effectLst>
              </a:rPr>
              <a:t>NIGER</a:t>
            </a:r>
            <a:endParaRPr kumimoji="0" lang="en-US" altLang="en-US" sz="750" b="0" i="0" u="none" strike="noStrike" cap="none" normalizeH="0" dirty="0" smtClean="0">
              <a:ln>
                <a:noFill/>
              </a:ln>
              <a:solidFill>
                <a:schemeClr val="tx1"/>
              </a:solidFill>
              <a:effectLst>
                <a:glow rad="38100">
                  <a:schemeClr val="bg1">
                    <a:lumMod val="95000"/>
                  </a:schemeClr>
                </a:glow>
              </a:effectLst>
            </a:endParaRPr>
          </a:p>
        </p:txBody>
      </p:sp>
      <p:sp>
        <p:nvSpPr>
          <p:cNvPr id="56" name="Rectangle 55"/>
          <p:cNvSpPr>
            <a:spLocks noChangeArrowheads="1"/>
          </p:cNvSpPr>
          <p:nvPr/>
        </p:nvSpPr>
        <p:spPr bwMode="auto">
          <a:xfrm>
            <a:off x="2966736" y="3271308"/>
            <a:ext cx="298159"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50" b="1" dirty="0">
                <a:solidFill>
                  <a:srgbClr val="6D6E71"/>
                </a:solidFill>
                <a:effectLst>
                  <a:glow rad="38100">
                    <a:schemeClr val="bg1">
                      <a:lumMod val="95000"/>
                    </a:schemeClr>
                  </a:glow>
                </a:effectLst>
              </a:rPr>
              <a:t>BENIN</a:t>
            </a:r>
            <a:endParaRPr kumimoji="0" lang="en-US" altLang="en-US" sz="750" b="0" i="0" u="none" strike="noStrike" cap="none" normalizeH="0" dirty="0" smtClean="0">
              <a:ln>
                <a:noFill/>
              </a:ln>
              <a:solidFill>
                <a:schemeClr val="tx1"/>
              </a:solidFill>
              <a:effectLst>
                <a:glow rad="38100">
                  <a:schemeClr val="bg1">
                    <a:lumMod val="95000"/>
                  </a:schemeClr>
                </a:glow>
              </a:effectLst>
            </a:endParaRPr>
          </a:p>
        </p:txBody>
      </p:sp>
      <p:sp>
        <p:nvSpPr>
          <p:cNvPr id="57" name="Rectangle 28"/>
          <p:cNvSpPr>
            <a:spLocks noChangeArrowheads="1"/>
          </p:cNvSpPr>
          <p:nvPr/>
        </p:nvSpPr>
        <p:spPr bwMode="auto">
          <a:xfrm>
            <a:off x="4550568" y="2859121"/>
            <a:ext cx="19236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pt-BR" altLang="en-US" sz="600" b="1" dirty="0">
                <a:solidFill>
                  <a:srgbClr val="000000"/>
                </a:solidFill>
                <a:effectLst>
                  <a:glow rad="50800">
                    <a:schemeClr val="bg1"/>
                  </a:glow>
                </a:effectLst>
              </a:rPr>
              <a:t>Kano</a:t>
            </a:r>
            <a:endParaRPr kumimoji="0" lang="en-US" altLang="en-US" sz="600" b="0" i="0" u="none" strike="noStrike" cap="none" normalizeH="0" baseline="0" dirty="0" smtClean="0">
              <a:ln>
                <a:noFill/>
              </a:ln>
              <a:solidFill>
                <a:schemeClr val="tx1"/>
              </a:solidFill>
              <a:effectLst>
                <a:glow rad="50800">
                  <a:schemeClr val="bg1"/>
                </a:glow>
              </a:effectLst>
            </a:endParaRPr>
          </a:p>
        </p:txBody>
      </p:sp>
      <p:sp>
        <p:nvSpPr>
          <p:cNvPr id="58" name="Rectangle 28"/>
          <p:cNvSpPr>
            <a:spLocks noChangeArrowheads="1"/>
          </p:cNvSpPr>
          <p:nvPr/>
        </p:nvSpPr>
        <p:spPr bwMode="auto">
          <a:xfrm>
            <a:off x="3883317" y="3682852"/>
            <a:ext cx="2132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pt-BR" altLang="en-US" sz="600" b="1" dirty="0">
                <a:solidFill>
                  <a:srgbClr val="000000"/>
                </a:solidFill>
                <a:effectLst>
                  <a:glow rad="50800">
                    <a:schemeClr val="bg1"/>
                  </a:glow>
                </a:effectLst>
              </a:rPr>
              <a:t>Abuja</a:t>
            </a:r>
            <a:endParaRPr kumimoji="0" lang="en-US" altLang="en-US" sz="600" b="0" i="0" u="none" strike="noStrike" cap="none" normalizeH="0" baseline="0" dirty="0" smtClean="0">
              <a:ln>
                <a:noFill/>
              </a:ln>
              <a:solidFill>
                <a:schemeClr val="tx1"/>
              </a:solidFill>
              <a:effectLst>
                <a:glow rad="50800">
                  <a:schemeClr val="bg1"/>
                </a:glow>
              </a:effectLst>
            </a:endParaRPr>
          </a:p>
        </p:txBody>
      </p:sp>
      <p:sp>
        <p:nvSpPr>
          <p:cNvPr id="59" name="Rectangle 28"/>
          <p:cNvSpPr>
            <a:spLocks noChangeArrowheads="1"/>
          </p:cNvSpPr>
          <p:nvPr/>
        </p:nvSpPr>
        <p:spPr bwMode="auto">
          <a:xfrm>
            <a:off x="3225495" y="4276683"/>
            <a:ext cx="22602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pt-BR" altLang="en-US" sz="600" b="1" dirty="0">
                <a:solidFill>
                  <a:srgbClr val="000000"/>
                </a:solidFill>
                <a:effectLst>
                  <a:glow rad="50800">
                    <a:schemeClr val="bg1"/>
                  </a:glow>
                </a:effectLst>
              </a:rPr>
              <a:t>Lagos</a:t>
            </a:r>
            <a:endParaRPr kumimoji="0" lang="en-US" altLang="en-US" sz="600" b="0" i="0" u="none" strike="noStrike" cap="none" normalizeH="0" baseline="0" dirty="0" smtClean="0">
              <a:ln>
                <a:noFill/>
              </a:ln>
              <a:solidFill>
                <a:schemeClr val="tx1"/>
              </a:solidFill>
              <a:effectLst>
                <a:glow rad="50800">
                  <a:schemeClr val="bg1"/>
                </a:glow>
              </a:effectLst>
            </a:endParaRPr>
          </a:p>
        </p:txBody>
      </p:sp>
      <p:sp>
        <p:nvSpPr>
          <p:cNvPr id="60" name="TextBox 59"/>
          <p:cNvSpPr txBox="1"/>
          <p:nvPr/>
        </p:nvSpPr>
        <p:spPr>
          <a:xfrm rot="20167738">
            <a:off x="4402228" y="3909578"/>
            <a:ext cx="633209" cy="111763"/>
          </a:xfrm>
          <a:prstGeom prst="rect">
            <a:avLst/>
          </a:prstGeom>
          <a:noFill/>
        </p:spPr>
        <p:txBody>
          <a:bodyPr wrap="none" rtlCol="0">
            <a:prstTxWarp prst="textArchDown">
              <a:avLst/>
            </a:prstTxWarp>
            <a:spAutoFit/>
          </a:bodyPr>
          <a:lstStyle/>
          <a:p>
            <a:pPr algn="ctr"/>
            <a:r>
              <a:rPr lang="en-IN" sz="500" b="1" i="1" dirty="0">
                <a:solidFill>
                  <a:srgbClr val="009EDA"/>
                </a:solidFill>
                <a:effectLst>
                  <a:glow rad="12700">
                    <a:schemeClr val="accent5">
                      <a:lumMod val="20000"/>
                      <a:lumOff val="80000"/>
                    </a:schemeClr>
                  </a:glow>
                </a:effectLst>
              </a:rPr>
              <a:t>Benue R.</a:t>
            </a:r>
          </a:p>
        </p:txBody>
      </p:sp>
      <p:sp>
        <p:nvSpPr>
          <p:cNvPr id="61" name="TextBox 60"/>
          <p:cNvSpPr txBox="1"/>
          <p:nvPr/>
        </p:nvSpPr>
        <p:spPr>
          <a:xfrm rot="16764181">
            <a:off x="3706431" y="4436417"/>
            <a:ext cx="633209" cy="111763"/>
          </a:xfrm>
          <a:prstGeom prst="rect">
            <a:avLst/>
          </a:prstGeom>
          <a:noFill/>
        </p:spPr>
        <p:txBody>
          <a:bodyPr wrap="none" rtlCol="0">
            <a:prstTxWarp prst="textArchDown">
              <a:avLst/>
            </a:prstTxWarp>
            <a:spAutoFit/>
          </a:bodyPr>
          <a:lstStyle/>
          <a:p>
            <a:pPr algn="ctr"/>
            <a:r>
              <a:rPr lang="en-IN" sz="500" b="1" i="1" dirty="0">
                <a:solidFill>
                  <a:srgbClr val="009EDA"/>
                </a:solidFill>
                <a:effectLst>
                  <a:glow rad="12700">
                    <a:schemeClr val="bg1"/>
                  </a:glow>
                </a:effectLst>
              </a:rPr>
              <a:t>Niger R.</a:t>
            </a:r>
          </a:p>
        </p:txBody>
      </p:sp>
      <p:sp>
        <p:nvSpPr>
          <p:cNvPr id="62" name="TextBox 61"/>
          <p:cNvSpPr txBox="1"/>
          <p:nvPr/>
        </p:nvSpPr>
        <p:spPr>
          <a:xfrm rot="2466040">
            <a:off x="3069011" y="2890406"/>
            <a:ext cx="633209" cy="111763"/>
          </a:xfrm>
          <a:prstGeom prst="rect">
            <a:avLst/>
          </a:prstGeom>
          <a:noFill/>
        </p:spPr>
        <p:txBody>
          <a:bodyPr wrap="none" rtlCol="0">
            <a:prstTxWarp prst="textArchDown">
              <a:avLst/>
            </a:prstTxWarp>
            <a:spAutoFit/>
          </a:bodyPr>
          <a:lstStyle/>
          <a:p>
            <a:pPr algn="ctr"/>
            <a:r>
              <a:rPr lang="en-IN" sz="500" b="1" i="1" dirty="0">
                <a:solidFill>
                  <a:srgbClr val="009EDA"/>
                </a:solidFill>
                <a:effectLst>
                  <a:glow rad="25400">
                    <a:schemeClr val="bg1"/>
                  </a:glow>
                </a:effectLst>
              </a:rPr>
              <a:t>Niger R.</a:t>
            </a:r>
          </a:p>
        </p:txBody>
      </p:sp>
    </p:spTree>
    <p:extLst>
      <p:ext uri="{BB962C8B-B14F-4D97-AF65-F5344CB8AC3E}">
        <p14:creationId xmlns:p14="http://schemas.microsoft.com/office/powerpoint/2010/main" val="284138000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1338" y="2325009"/>
            <a:ext cx="3759319" cy="4197339"/>
          </a:xfrm>
          <a:prstGeom prst="rect">
            <a:avLst/>
          </a:prstGeom>
        </p:spPr>
      </p:pic>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p:txBody>
          <a:bodyPr/>
          <a:lstStyle/>
          <a:p>
            <a:r>
              <a:rPr lang="en-US" altLang="en-US" dirty="0"/>
              <a:t>5.3.5 Multilingual Places </a:t>
            </a:r>
            <a:r>
              <a:rPr lang="en-US" altLang="en-US" sz="2000" b="0" dirty="0"/>
              <a:t>(5 of 5)</a:t>
            </a:r>
            <a:endParaRPr lang="en-US" sz="2000" b="0" dirty="0"/>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a:xfrm>
            <a:off x="457200" y="1556326"/>
            <a:ext cx="8229600" cy="753120"/>
          </a:xfrm>
        </p:spPr>
        <p:txBody>
          <a:bodyPr/>
          <a:lstStyle/>
          <a:p>
            <a:pPr marL="432" indent="0">
              <a:buNone/>
            </a:pPr>
            <a:r>
              <a:rPr lang="en-US" b="1" dirty="0"/>
              <a:t>Figure 5-39: </a:t>
            </a:r>
            <a:r>
              <a:rPr lang="en-US" dirty="0"/>
              <a:t>Canada’s French speakers are concentrated along the St. Lawrence and Great Lakes.</a:t>
            </a:r>
          </a:p>
        </p:txBody>
      </p:sp>
      <p:sp>
        <p:nvSpPr>
          <p:cNvPr id="8" name="Rectangle 19"/>
          <p:cNvSpPr>
            <a:spLocks noChangeArrowheads="1"/>
          </p:cNvSpPr>
          <p:nvPr/>
        </p:nvSpPr>
        <p:spPr bwMode="auto">
          <a:xfrm>
            <a:off x="2881884" y="5603592"/>
            <a:ext cx="34624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000000"/>
                </a:solidFill>
                <a:latin typeface="+mj-lt"/>
              </a:rPr>
              <a:t>89–100</a:t>
            </a:r>
            <a:endParaRPr kumimoji="0" lang="en-US" altLang="en-US" sz="800" b="1" i="0" u="none" strike="noStrike" cap="none" normalizeH="0" baseline="0" dirty="0" smtClean="0">
              <a:ln>
                <a:noFill/>
              </a:ln>
              <a:solidFill>
                <a:schemeClr val="tx1"/>
              </a:solidFill>
              <a:effectLst/>
              <a:latin typeface="+mj-lt"/>
            </a:endParaRPr>
          </a:p>
        </p:txBody>
      </p:sp>
      <p:sp>
        <p:nvSpPr>
          <p:cNvPr id="9" name="Rectangle 25"/>
          <p:cNvSpPr>
            <a:spLocks noChangeArrowheads="1"/>
          </p:cNvSpPr>
          <p:nvPr/>
        </p:nvSpPr>
        <p:spPr bwMode="auto">
          <a:xfrm>
            <a:off x="2681338" y="5366491"/>
            <a:ext cx="76463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50" b="1" dirty="0">
                <a:solidFill>
                  <a:srgbClr val="000000"/>
                </a:solidFill>
                <a:latin typeface="Arial Black" panose="020B0A04020102020204" pitchFamily="34" charset="0"/>
              </a:rPr>
              <a:t>Percent</a:t>
            </a:r>
          </a:p>
          <a:p>
            <a:pPr lvl="0"/>
            <a:r>
              <a:rPr lang="en-US" altLang="en-US" sz="650" b="1" dirty="0">
                <a:solidFill>
                  <a:srgbClr val="000000"/>
                </a:solidFill>
                <a:latin typeface="Arial Black" panose="020B0A04020102020204" pitchFamily="34" charset="0"/>
              </a:rPr>
              <a:t>French speakers</a:t>
            </a:r>
            <a:endParaRPr kumimoji="0" lang="en-US" altLang="en-US" sz="650" b="1" i="0" u="none" strike="noStrike" cap="none" normalizeH="0" baseline="0" dirty="0" smtClean="0">
              <a:ln>
                <a:noFill/>
              </a:ln>
              <a:solidFill>
                <a:schemeClr val="tx1"/>
              </a:solidFill>
              <a:effectLst/>
              <a:latin typeface="Arial Black" panose="020B0A04020102020204" pitchFamily="34" charset="0"/>
            </a:endParaRPr>
          </a:p>
        </p:txBody>
      </p:sp>
      <p:sp>
        <p:nvSpPr>
          <p:cNvPr id="10" name="TextBox 9"/>
          <p:cNvSpPr txBox="1"/>
          <p:nvPr/>
        </p:nvSpPr>
        <p:spPr>
          <a:xfrm>
            <a:off x="5569042" y="4196475"/>
            <a:ext cx="696024" cy="338554"/>
          </a:xfrm>
          <a:prstGeom prst="rect">
            <a:avLst/>
          </a:prstGeom>
          <a:noFill/>
        </p:spPr>
        <p:txBody>
          <a:bodyPr wrap="none" rtlCol="0">
            <a:spAutoFit/>
          </a:bodyPr>
          <a:lstStyle/>
          <a:p>
            <a:pPr algn="ctr"/>
            <a:r>
              <a:rPr lang="en-IN" sz="800" b="1" i="1" dirty="0">
                <a:solidFill>
                  <a:srgbClr val="009EDA"/>
                </a:solidFill>
                <a:effectLst/>
              </a:rPr>
              <a:t>ATLANTIC</a:t>
            </a:r>
          </a:p>
          <a:p>
            <a:pPr algn="ctr"/>
            <a:r>
              <a:rPr lang="en-IN" sz="800" b="1" i="1" dirty="0">
                <a:solidFill>
                  <a:srgbClr val="009EDA"/>
                </a:solidFill>
                <a:effectLst/>
              </a:rPr>
              <a:t>OCEAN</a:t>
            </a:r>
          </a:p>
        </p:txBody>
      </p:sp>
      <p:sp>
        <p:nvSpPr>
          <p:cNvPr id="11" name="Rectangle 28"/>
          <p:cNvSpPr>
            <a:spLocks noChangeArrowheads="1"/>
          </p:cNvSpPr>
          <p:nvPr/>
        </p:nvSpPr>
        <p:spPr bwMode="auto">
          <a:xfrm>
            <a:off x="3626383" y="3205381"/>
            <a:ext cx="58349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pt-BR" altLang="en-US" sz="800" b="1" dirty="0">
                <a:solidFill>
                  <a:srgbClr val="000000"/>
                </a:solidFill>
                <a:effectLst>
                  <a:glow rad="50800">
                    <a:schemeClr val="bg1"/>
                  </a:glow>
                </a:effectLst>
              </a:rPr>
              <a:t>Q U É B E C</a:t>
            </a:r>
            <a:endParaRPr kumimoji="0" lang="en-US" altLang="en-US" sz="800" b="0" i="0" u="none" strike="noStrike" cap="none" normalizeH="0" baseline="0" dirty="0" smtClean="0">
              <a:ln>
                <a:noFill/>
              </a:ln>
              <a:solidFill>
                <a:schemeClr val="tx1"/>
              </a:solidFill>
              <a:effectLst>
                <a:glow rad="50800">
                  <a:schemeClr val="bg1"/>
                </a:glow>
              </a:effectLst>
            </a:endParaRPr>
          </a:p>
        </p:txBody>
      </p:sp>
      <p:sp>
        <p:nvSpPr>
          <p:cNvPr id="12" name="TextBox 11"/>
          <p:cNvSpPr txBox="1"/>
          <p:nvPr/>
        </p:nvSpPr>
        <p:spPr>
          <a:xfrm>
            <a:off x="6050848" y="4957018"/>
            <a:ext cx="441146" cy="161583"/>
          </a:xfrm>
          <a:prstGeom prst="rect">
            <a:avLst/>
          </a:prstGeom>
          <a:noFill/>
        </p:spPr>
        <p:txBody>
          <a:bodyPr wrap="none" rtlCol="0">
            <a:spAutoFit/>
          </a:bodyPr>
          <a:lstStyle/>
          <a:p>
            <a:r>
              <a:rPr lang="en-IN" sz="450" b="1" dirty="0" smtClean="0">
                <a:solidFill>
                  <a:schemeClr val="tx1"/>
                </a:solidFill>
              </a:rPr>
              <a:t>200 </a:t>
            </a:r>
            <a:r>
              <a:rPr lang="en-IN" sz="450" b="1" dirty="0">
                <a:solidFill>
                  <a:schemeClr val="tx1"/>
                </a:solidFill>
              </a:rPr>
              <a:t>Miles</a:t>
            </a:r>
          </a:p>
        </p:txBody>
      </p:sp>
      <p:sp>
        <p:nvSpPr>
          <p:cNvPr id="13" name="TextBox 12"/>
          <p:cNvSpPr txBox="1"/>
          <p:nvPr/>
        </p:nvSpPr>
        <p:spPr>
          <a:xfrm>
            <a:off x="5783675" y="5075663"/>
            <a:ext cx="595035" cy="161583"/>
          </a:xfrm>
          <a:prstGeom prst="rect">
            <a:avLst/>
          </a:prstGeom>
          <a:noFill/>
        </p:spPr>
        <p:txBody>
          <a:bodyPr wrap="none" rtlCol="0">
            <a:spAutoFit/>
          </a:bodyPr>
          <a:lstStyle/>
          <a:p>
            <a:r>
              <a:rPr lang="en-IN" sz="450" b="1" dirty="0" smtClean="0">
                <a:solidFill>
                  <a:schemeClr val="tx1"/>
                </a:solidFill>
              </a:rPr>
              <a:t>200 </a:t>
            </a:r>
            <a:r>
              <a:rPr lang="en-IN" sz="450" b="1" dirty="0" err="1">
                <a:solidFill>
                  <a:schemeClr val="tx1"/>
                </a:solidFill>
              </a:rPr>
              <a:t>Kilometers</a:t>
            </a:r>
            <a:endParaRPr lang="en-IN" sz="450" b="1" dirty="0">
              <a:solidFill>
                <a:schemeClr val="tx1"/>
              </a:solidFill>
            </a:endParaRPr>
          </a:p>
        </p:txBody>
      </p:sp>
      <p:sp>
        <p:nvSpPr>
          <p:cNvPr id="14" name="TextBox 13"/>
          <p:cNvSpPr txBox="1"/>
          <p:nvPr/>
        </p:nvSpPr>
        <p:spPr>
          <a:xfrm>
            <a:off x="5694784" y="4956730"/>
            <a:ext cx="280846" cy="161583"/>
          </a:xfrm>
          <a:prstGeom prst="rect">
            <a:avLst/>
          </a:prstGeom>
          <a:noFill/>
        </p:spPr>
        <p:txBody>
          <a:bodyPr wrap="none" rtlCol="0">
            <a:spAutoFit/>
          </a:bodyPr>
          <a:lstStyle/>
          <a:p>
            <a:r>
              <a:rPr lang="en-IN" sz="450" b="1" dirty="0" smtClean="0">
                <a:solidFill>
                  <a:schemeClr val="tx1"/>
                </a:solidFill>
              </a:rPr>
              <a:t>100</a:t>
            </a:r>
            <a:endParaRPr lang="en-IN" sz="450" b="1" dirty="0">
              <a:solidFill>
                <a:schemeClr val="tx1"/>
              </a:solidFill>
            </a:endParaRPr>
          </a:p>
        </p:txBody>
      </p:sp>
      <p:sp>
        <p:nvSpPr>
          <p:cNvPr id="15" name="TextBox 14"/>
          <p:cNvSpPr txBox="1"/>
          <p:nvPr/>
        </p:nvSpPr>
        <p:spPr>
          <a:xfrm>
            <a:off x="5371086" y="4956730"/>
            <a:ext cx="216726" cy="161583"/>
          </a:xfrm>
          <a:prstGeom prst="rect">
            <a:avLst/>
          </a:prstGeom>
          <a:noFill/>
        </p:spPr>
        <p:txBody>
          <a:bodyPr wrap="none" rtlCol="0">
            <a:spAutoFit/>
          </a:bodyPr>
          <a:lstStyle/>
          <a:p>
            <a:r>
              <a:rPr lang="en-IN" sz="450" b="1" dirty="0" smtClean="0">
                <a:solidFill>
                  <a:schemeClr val="tx1"/>
                </a:solidFill>
              </a:rPr>
              <a:t>0</a:t>
            </a:r>
            <a:endParaRPr lang="en-IN" sz="450" b="1" dirty="0">
              <a:solidFill>
                <a:schemeClr val="tx1"/>
              </a:solidFill>
            </a:endParaRPr>
          </a:p>
        </p:txBody>
      </p:sp>
      <p:sp>
        <p:nvSpPr>
          <p:cNvPr id="16" name="TextBox 15"/>
          <p:cNvSpPr txBox="1"/>
          <p:nvPr/>
        </p:nvSpPr>
        <p:spPr>
          <a:xfrm>
            <a:off x="5559530" y="5075663"/>
            <a:ext cx="280846" cy="161583"/>
          </a:xfrm>
          <a:prstGeom prst="rect">
            <a:avLst/>
          </a:prstGeom>
          <a:noFill/>
        </p:spPr>
        <p:txBody>
          <a:bodyPr wrap="none" rtlCol="0">
            <a:spAutoFit/>
          </a:bodyPr>
          <a:lstStyle/>
          <a:p>
            <a:r>
              <a:rPr lang="en-IN" sz="450" b="1" dirty="0" smtClean="0">
                <a:solidFill>
                  <a:schemeClr val="tx1"/>
                </a:solidFill>
              </a:rPr>
              <a:t>100</a:t>
            </a:r>
            <a:endParaRPr lang="en-IN" sz="450" b="1" dirty="0">
              <a:solidFill>
                <a:schemeClr val="tx1"/>
              </a:solidFill>
            </a:endParaRPr>
          </a:p>
        </p:txBody>
      </p:sp>
      <p:sp>
        <p:nvSpPr>
          <p:cNvPr id="17" name="TextBox 16"/>
          <p:cNvSpPr txBox="1"/>
          <p:nvPr/>
        </p:nvSpPr>
        <p:spPr>
          <a:xfrm>
            <a:off x="5368208" y="5078044"/>
            <a:ext cx="216726" cy="161583"/>
          </a:xfrm>
          <a:prstGeom prst="rect">
            <a:avLst/>
          </a:prstGeom>
          <a:noFill/>
        </p:spPr>
        <p:txBody>
          <a:bodyPr wrap="none" rtlCol="0">
            <a:spAutoFit/>
          </a:bodyPr>
          <a:lstStyle/>
          <a:p>
            <a:r>
              <a:rPr lang="en-IN" sz="450" b="1" dirty="0" smtClean="0">
                <a:solidFill>
                  <a:schemeClr val="tx1"/>
                </a:solidFill>
              </a:rPr>
              <a:t>0</a:t>
            </a:r>
            <a:endParaRPr lang="en-IN" sz="450" b="1" dirty="0">
              <a:solidFill>
                <a:schemeClr val="tx1"/>
              </a:solidFill>
            </a:endParaRPr>
          </a:p>
        </p:txBody>
      </p:sp>
      <p:sp>
        <p:nvSpPr>
          <p:cNvPr id="18" name="Rectangle 17"/>
          <p:cNvSpPr>
            <a:spLocks noChangeArrowheads="1"/>
          </p:cNvSpPr>
          <p:nvPr/>
        </p:nvSpPr>
        <p:spPr bwMode="auto">
          <a:xfrm>
            <a:off x="5259889" y="3567684"/>
            <a:ext cx="144270"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50" b="1" dirty="0">
                <a:solidFill>
                  <a:srgbClr val="6D6E71"/>
                </a:solidFill>
                <a:effectLst>
                  <a:glow rad="38100">
                    <a:schemeClr val="bg1">
                      <a:lumMod val="95000"/>
                    </a:schemeClr>
                  </a:glow>
                </a:effectLst>
              </a:rPr>
              <a:t>ME</a:t>
            </a:r>
            <a:endParaRPr kumimoji="0" lang="en-US" altLang="en-US" sz="750" b="0" i="0" u="none" strike="noStrike" cap="none" normalizeH="0" dirty="0" smtClean="0">
              <a:ln>
                <a:noFill/>
              </a:ln>
              <a:solidFill>
                <a:schemeClr val="tx1"/>
              </a:solidFill>
              <a:effectLst>
                <a:glow rad="38100">
                  <a:schemeClr val="bg1">
                    <a:lumMod val="95000"/>
                  </a:schemeClr>
                </a:glow>
              </a:effectLst>
            </a:endParaRPr>
          </a:p>
        </p:txBody>
      </p:sp>
      <p:sp>
        <p:nvSpPr>
          <p:cNvPr id="20" name="Rectangle 28"/>
          <p:cNvSpPr>
            <a:spLocks noChangeArrowheads="1"/>
          </p:cNvSpPr>
          <p:nvPr/>
        </p:nvSpPr>
        <p:spPr bwMode="auto">
          <a:xfrm>
            <a:off x="2902483" y="3962480"/>
            <a:ext cx="56265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pt-BR" altLang="en-US" sz="800" b="1" spc="100" dirty="0">
                <a:solidFill>
                  <a:srgbClr val="000000"/>
                </a:solidFill>
                <a:effectLst>
                  <a:glow rad="50800">
                    <a:schemeClr val="bg1"/>
                  </a:glow>
                </a:effectLst>
              </a:rPr>
              <a:t>ONTARIO</a:t>
            </a:r>
            <a:endParaRPr kumimoji="0" lang="en-US" altLang="en-US" sz="800" b="0" i="0" u="none" strike="noStrike" cap="none" spc="100" normalizeH="0" dirty="0" smtClean="0">
              <a:ln>
                <a:noFill/>
              </a:ln>
              <a:solidFill>
                <a:schemeClr val="tx1"/>
              </a:solidFill>
              <a:effectLst>
                <a:glow rad="50800">
                  <a:schemeClr val="bg1"/>
                </a:glow>
              </a:effectLst>
            </a:endParaRPr>
          </a:p>
        </p:txBody>
      </p:sp>
      <p:sp>
        <p:nvSpPr>
          <p:cNvPr id="21" name="Rectangle 19"/>
          <p:cNvSpPr>
            <a:spLocks noChangeArrowheads="1"/>
          </p:cNvSpPr>
          <p:nvPr/>
        </p:nvSpPr>
        <p:spPr bwMode="auto">
          <a:xfrm>
            <a:off x="2881884" y="5743184"/>
            <a:ext cx="28854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000000"/>
                </a:solidFill>
                <a:latin typeface="+mj-lt"/>
              </a:rPr>
              <a:t>64–88</a:t>
            </a:r>
            <a:endParaRPr kumimoji="0" lang="en-US" altLang="en-US" sz="800" b="1" i="0" u="none" strike="noStrike" cap="none" normalizeH="0" baseline="0" dirty="0" smtClean="0">
              <a:ln>
                <a:noFill/>
              </a:ln>
              <a:solidFill>
                <a:schemeClr val="tx1"/>
              </a:solidFill>
              <a:effectLst/>
              <a:latin typeface="+mj-lt"/>
            </a:endParaRPr>
          </a:p>
        </p:txBody>
      </p:sp>
      <p:sp>
        <p:nvSpPr>
          <p:cNvPr id="22" name="Rectangle 19"/>
          <p:cNvSpPr>
            <a:spLocks noChangeArrowheads="1"/>
          </p:cNvSpPr>
          <p:nvPr/>
        </p:nvSpPr>
        <p:spPr bwMode="auto">
          <a:xfrm>
            <a:off x="2881884" y="5899653"/>
            <a:ext cx="28854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000000"/>
                </a:solidFill>
                <a:latin typeface="+mj-lt"/>
              </a:rPr>
              <a:t>26–63</a:t>
            </a:r>
            <a:endParaRPr kumimoji="0" lang="en-US" altLang="en-US" sz="800" b="1" i="0" u="none" strike="noStrike" cap="none" normalizeH="0" baseline="0" dirty="0" smtClean="0">
              <a:ln>
                <a:noFill/>
              </a:ln>
              <a:solidFill>
                <a:schemeClr val="tx1"/>
              </a:solidFill>
              <a:effectLst/>
              <a:latin typeface="+mj-lt"/>
            </a:endParaRPr>
          </a:p>
        </p:txBody>
      </p:sp>
      <p:sp>
        <p:nvSpPr>
          <p:cNvPr id="23" name="Rectangle 19"/>
          <p:cNvSpPr>
            <a:spLocks noChangeArrowheads="1"/>
          </p:cNvSpPr>
          <p:nvPr/>
        </p:nvSpPr>
        <p:spPr bwMode="auto">
          <a:xfrm>
            <a:off x="2881884" y="6048979"/>
            <a:ext cx="23083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000000"/>
                </a:solidFill>
                <a:latin typeface="+mj-lt"/>
              </a:rPr>
              <a:t>5–25</a:t>
            </a:r>
            <a:endParaRPr kumimoji="0" lang="en-US" altLang="en-US" sz="800" b="1" i="0" u="none" strike="noStrike" cap="none" normalizeH="0" baseline="0" dirty="0" smtClean="0">
              <a:ln>
                <a:noFill/>
              </a:ln>
              <a:solidFill>
                <a:schemeClr val="tx1"/>
              </a:solidFill>
              <a:effectLst/>
              <a:latin typeface="+mj-lt"/>
            </a:endParaRPr>
          </a:p>
        </p:txBody>
      </p:sp>
      <p:sp>
        <p:nvSpPr>
          <p:cNvPr id="24" name="Rectangle 19"/>
          <p:cNvSpPr>
            <a:spLocks noChangeArrowheads="1"/>
          </p:cNvSpPr>
          <p:nvPr/>
        </p:nvSpPr>
        <p:spPr bwMode="auto">
          <a:xfrm>
            <a:off x="2881884" y="6198195"/>
            <a:ext cx="37830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000000"/>
                </a:solidFill>
                <a:latin typeface="+mj-lt"/>
              </a:rPr>
              <a:t>below 5</a:t>
            </a:r>
            <a:endParaRPr kumimoji="0" lang="en-US" altLang="en-US" sz="800" b="1" i="0" u="none" strike="noStrike" cap="none" normalizeH="0" baseline="0" dirty="0" smtClean="0">
              <a:ln>
                <a:noFill/>
              </a:ln>
              <a:solidFill>
                <a:schemeClr val="tx1"/>
              </a:solidFill>
              <a:effectLst/>
              <a:latin typeface="+mj-lt"/>
            </a:endParaRPr>
          </a:p>
        </p:txBody>
      </p:sp>
      <p:sp>
        <p:nvSpPr>
          <p:cNvPr id="25" name="Rectangle 19"/>
          <p:cNvSpPr>
            <a:spLocks noChangeArrowheads="1"/>
          </p:cNvSpPr>
          <p:nvPr/>
        </p:nvSpPr>
        <p:spPr bwMode="auto">
          <a:xfrm>
            <a:off x="2881884" y="6336869"/>
            <a:ext cx="45685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000000"/>
                </a:solidFill>
                <a:latin typeface="+mj-lt"/>
              </a:rPr>
              <a:t>Sparsely</a:t>
            </a:r>
          </a:p>
          <a:p>
            <a:pPr lvl="0"/>
            <a:r>
              <a:rPr lang="en-US" altLang="en-US" sz="800" b="1" dirty="0">
                <a:solidFill>
                  <a:srgbClr val="000000"/>
                </a:solidFill>
                <a:latin typeface="+mj-lt"/>
              </a:rPr>
              <a:t>inhabited</a:t>
            </a:r>
            <a:endParaRPr kumimoji="0" lang="en-US" altLang="en-US" sz="800" b="1" i="0" u="none" strike="noStrike" cap="none" normalizeH="0" baseline="0" dirty="0" smtClean="0">
              <a:ln>
                <a:noFill/>
              </a:ln>
              <a:solidFill>
                <a:schemeClr val="tx1"/>
              </a:solidFill>
              <a:effectLst/>
              <a:latin typeface="+mj-lt"/>
            </a:endParaRPr>
          </a:p>
        </p:txBody>
      </p:sp>
      <p:sp>
        <p:nvSpPr>
          <p:cNvPr id="26" name="Rectangle 28"/>
          <p:cNvSpPr>
            <a:spLocks noChangeArrowheads="1"/>
          </p:cNvSpPr>
          <p:nvPr/>
        </p:nvSpPr>
        <p:spPr bwMode="auto">
          <a:xfrm>
            <a:off x="3734056" y="3966327"/>
            <a:ext cx="320601"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pt-BR" altLang="en-US" sz="750" b="1" dirty="0">
                <a:solidFill>
                  <a:srgbClr val="000000"/>
                </a:solidFill>
                <a:effectLst>
                  <a:glow rad="50800">
                    <a:schemeClr val="bg1"/>
                  </a:glow>
                </a:effectLst>
              </a:rPr>
              <a:t>Ottawa</a:t>
            </a:r>
            <a:endParaRPr kumimoji="0" lang="en-US" altLang="en-US" sz="750" b="0" i="0" u="none" strike="noStrike" cap="none" normalizeH="0" dirty="0" smtClean="0">
              <a:ln>
                <a:noFill/>
              </a:ln>
              <a:solidFill>
                <a:schemeClr val="tx1"/>
              </a:solidFill>
              <a:effectLst>
                <a:glow rad="50800">
                  <a:schemeClr val="bg1"/>
                </a:glow>
              </a:effectLst>
            </a:endParaRPr>
          </a:p>
        </p:txBody>
      </p:sp>
      <p:sp>
        <p:nvSpPr>
          <p:cNvPr id="27" name="Rectangle 28"/>
          <p:cNvSpPr>
            <a:spLocks noChangeArrowheads="1"/>
          </p:cNvSpPr>
          <p:nvPr/>
        </p:nvSpPr>
        <p:spPr bwMode="auto">
          <a:xfrm>
            <a:off x="3063654" y="4610625"/>
            <a:ext cx="365485"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pt-BR" altLang="en-US" sz="750" b="1" dirty="0">
                <a:solidFill>
                  <a:srgbClr val="000000"/>
                </a:solidFill>
                <a:effectLst>
                  <a:glow rad="50800">
                    <a:schemeClr val="bg1"/>
                  </a:glow>
                </a:effectLst>
              </a:rPr>
              <a:t>Toronto</a:t>
            </a:r>
            <a:endParaRPr kumimoji="0" lang="en-US" altLang="en-US" sz="750" b="0" i="0" u="none" strike="noStrike" cap="none" normalizeH="0" dirty="0" smtClean="0">
              <a:ln>
                <a:noFill/>
              </a:ln>
              <a:solidFill>
                <a:schemeClr val="tx1"/>
              </a:solidFill>
              <a:effectLst>
                <a:glow rad="50800">
                  <a:schemeClr val="bg1"/>
                </a:glow>
              </a:effectLst>
            </a:endParaRPr>
          </a:p>
        </p:txBody>
      </p:sp>
      <p:sp>
        <p:nvSpPr>
          <p:cNvPr id="28" name="Rectangle 28"/>
          <p:cNvSpPr>
            <a:spLocks noChangeArrowheads="1"/>
          </p:cNvSpPr>
          <p:nvPr/>
        </p:nvSpPr>
        <p:spPr bwMode="auto">
          <a:xfrm>
            <a:off x="4520979" y="3703304"/>
            <a:ext cx="400751"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pt-BR" altLang="en-US" sz="750" b="1" dirty="0">
                <a:solidFill>
                  <a:srgbClr val="000000"/>
                </a:solidFill>
                <a:effectLst>
                  <a:glow rad="50800">
                    <a:schemeClr val="bg1"/>
                  </a:glow>
                </a:effectLst>
              </a:rPr>
              <a:t>Montréal</a:t>
            </a:r>
            <a:endParaRPr kumimoji="0" lang="en-US" altLang="en-US" sz="750" b="0" i="0" u="none" strike="noStrike" cap="none" normalizeH="0" dirty="0" smtClean="0">
              <a:ln>
                <a:noFill/>
              </a:ln>
              <a:solidFill>
                <a:schemeClr val="tx1"/>
              </a:solidFill>
              <a:effectLst>
                <a:glow rad="50800">
                  <a:schemeClr val="bg1"/>
                </a:glow>
              </a:effectLst>
            </a:endParaRPr>
          </a:p>
        </p:txBody>
      </p:sp>
      <p:sp>
        <p:nvSpPr>
          <p:cNvPr id="29" name="Rectangle 28"/>
          <p:cNvSpPr>
            <a:spLocks noChangeArrowheads="1"/>
          </p:cNvSpPr>
          <p:nvPr/>
        </p:nvSpPr>
        <p:spPr bwMode="auto">
          <a:xfrm>
            <a:off x="4854354" y="3214653"/>
            <a:ext cx="352661"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pt-BR" altLang="en-US" sz="750" b="1" dirty="0">
                <a:solidFill>
                  <a:srgbClr val="000000"/>
                </a:solidFill>
                <a:effectLst>
                  <a:glow rad="50800">
                    <a:schemeClr val="bg1"/>
                  </a:glow>
                </a:effectLst>
              </a:rPr>
              <a:t>Québec</a:t>
            </a:r>
            <a:endParaRPr kumimoji="0" lang="en-US" altLang="en-US" sz="750" b="0" i="0" u="none" strike="noStrike" cap="none" normalizeH="0" dirty="0" smtClean="0">
              <a:ln>
                <a:noFill/>
              </a:ln>
              <a:solidFill>
                <a:schemeClr val="tx1"/>
              </a:solidFill>
              <a:effectLst>
                <a:glow rad="50800">
                  <a:schemeClr val="bg1"/>
                </a:glow>
              </a:effectLst>
            </a:endParaRPr>
          </a:p>
        </p:txBody>
      </p:sp>
      <p:sp>
        <p:nvSpPr>
          <p:cNvPr id="30" name="Rectangle 29"/>
          <p:cNvSpPr>
            <a:spLocks noChangeArrowheads="1"/>
          </p:cNvSpPr>
          <p:nvPr/>
        </p:nvSpPr>
        <p:spPr bwMode="auto">
          <a:xfrm>
            <a:off x="5546471" y="2901794"/>
            <a:ext cx="59631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pt-BR" altLang="en-US" sz="750" b="1" dirty="0">
                <a:solidFill>
                  <a:srgbClr val="000000"/>
                </a:solidFill>
                <a:effectLst>
                  <a:glow rad="50800">
                    <a:schemeClr val="bg1"/>
                  </a:glow>
                </a:effectLst>
              </a:rPr>
              <a:t>NEW</a:t>
            </a:r>
          </a:p>
          <a:p>
            <a:pPr lvl="0" algn="ctr"/>
            <a:r>
              <a:rPr lang="pt-BR" altLang="en-US" sz="750" b="1" dirty="0">
                <a:solidFill>
                  <a:srgbClr val="000000"/>
                </a:solidFill>
                <a:effectLst>
                  <a:glow rad="50800">
                    <a:schemeClr val="bg1"/>
                  </a:glow>
                </a:effectLst>
              </a:rPr>
              <a:t>BRUNSWICK</a:t>
            </a:r>
            <a:endParaRPr kumimoji="0" lang="en-US" altLang="en-US" sz="750" b="0" i="0" u="none" strike="noStrike" cap="none" normalizeH="0" dirty="0" smtClean="0">
              <a:ln>
                <a:noFill/>
              </a:ln>
              <a:solidFill>
                <a:schemeClr val="tx1"/>
              </a:solidFill>
              <a:effectLst>
                <a:glow rad="50800">
                  <a:schemeClr val="bg1"/>
                </a:glow>
              </a:effectLst>
            </a:endParaRPr>
          </a:p>
        </p:txBody>
      </p:sp>
      <p:sp>
        <p:nvSpPr>
          <p:cNvPr id="31" name="Rectangle 30"/>
          <p:cNvSpPr>
            <a:spLocks noChangeArrowheads="1"/>
          </p:cNvSpPr>
          <p:nvPr/>
        </p:nvSpPr>
        <p:spPr bwMode="auto">
          <a:xfrm>
            <a:off x="6076775" y="3304635"/>
            <a:ext cx="36388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pt-BR" altLang="en-US" sz="750" b="1" dirty="0">
                <a:solidFill>
                  <a:srgbClr val="000000"/>
                </a:solidFill>
                <a:effectLst>
                  <a:glow rad="50800">
                    <a:schemeClr val="bg1"/>
                  </a:glow>
                </a:effectLst>
              </a:rPr>
              <a:t>NOVA</a:t>
            </a:r>
          </a:p>
          <a:p>
            <a:pPr lvl="0" algn="ctr"/>
            <a:r>
              <a:rPr lang="pt-BR" altLang="en-US" sz="750" b="1" dirty="0">
                <a:solidFill>
                  <a:srgbClr val="000000"/>
                </a:solidFill>
                <a:effectLst>
                  <a:glow rad="50800">
                    <a:schemeClr val="bg1"/>
                  </a:glow>
                </a:effectLst>
              </a:rPr>
              <a:t>SCOTIA</a:t>
            </a:r>
            <a:endParaRPr kumimoji="0" lang="en-US" altLang="en-US" sz="750" b="0" i="0" u="none" strike="noStrike" cap="none" normalizeH="0" dirty="0" smtClean="0">
              <a:ln>
                <a:noFill/>
              </a:ln>
              <a:solidFill>
                <a:schemeClr val="tx1"/>
              </a:solidFill>
              <a:effectLst>
                <a:glow rad="50800">
                  <a:schemeClr val="bg1"/>
                </a:glow>
              </a:effectLst>
            </a:endParaRPr>
          </a:p>
        </p:txBody>
      </p:sp>
      <p:sp>
        <p:nvSpPr>
          <p:cNvPr id="32" name="Rectangle 31"/>
          <p:cNvSpPr>
            <a:spLocks noChangeArrowheads="1"/>
          </p:cNvSpPr>
          <p:nvPr/>
        </p:nvSpPr>
        <p:spPr bwMode="auto">
          <a:xfrm>
            <a:off x="6178940" y="2599587"/>
            <a:ext cx="237244"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pt-BR" altLang="en-US" sz="750" b="1" dirty="0">
                <a:solidFill>
                  <a:srgbClr val="000000"/>
                </a:solidFill>
                <a:effectLst>
                  <a:glow rad="50800">
                    <a:schemeClr val="bg1"/>
                  </a:glow>
                </a:effectLst>
              </a:rPr>
              <a:t>P.E.I.</a:t>
            </a:r>
            <a:endParaRPr kumimoji="0" lang="en-US" altLang="en-US" sz="750" b="0" i="0" u="none" strike="noStrike" cap="none" normalizeH="0" dirty="0" smtClean="0">
              <a:ln>
                <a:noFill/>
              </a:ln>
              <a:solidFill>
                <a:schemeClr val="tx1"/>
              </a:solidFill>
              <a:effectLst>
                <a:glow rad="50800">
                  <a:schemeClr val="bg1"/>
                </a:glow>
              </a:effectLst>
            </a:endParaRPr>
          </a:p>
        </p:txBody>
      </p:sp>
      <p:sp>
        <p:nvSpPr>
          <p:cNvPr id="33" name="Rectangle 32"/>
          <p:cNvSpPr>
            <a:spLocks noChangeArrowheads="1"/>
          </p:cNvSpPr>
          <p:nvPr/>
        </p:nvSpPr>
        <p:spPr bwMode="auto">
          <a:xfrm>
            <a:off x="4757445" y="4162005"/>
            <a:ext cx="123432"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50" b="1" dirty="0" smtClean="0">
                <a:solidFill>
                  <a:srgbClr val="6D6E71"/>
                </a:solidFill>
                <a:effectLst>
                  <a:glow rad="38100">
                    <a:schemeClr val="bg1">
                      <a:lumMod val="95000"/>
                    </a:schemeClr>
                  </a:glow>
                </a:effectLst>
              </a:rPr>
              <a:t>VT</a:t>
            </a:r>
            <a:endParaRPr kumimoji="0" lang="en-US" altLang="en-US" sz="750" b="0" i="0" u="none" strike="noStrike" cap="none" normalizeH="0" dirty="0" smtClean="0">
              <a:ln>
                <a:noFill/>
              </a:ln>
              <a:solidFill>
                <a:schemeClr val="tx1"/>
              </a:solidFill>
              <a:effectLst>
                <a:glow rad="38100">
                  <a:schemeClr val="bg1">
                    <a:lumMod val="95000"/>
                  </a:schemeClr>
                </a:glow>
              </a:effectLst>
            </a:endParaRPr>
          </a:p>
        </p:txBody>
      </p:sp>
      <p:sp>
        <p:nvSpPr>
          <p:cNvPr id="34" name="Rectangle 33"/>
          <p:cNvSpPr>
            <a:spLocks noChangeArrowheads="1"/>
          </p:cNvSpPr>
          <p:nvPr/>
        </p:nvSpPr>
        <p:spPr bwMode="auto">
          <a:xfrm>
            <a:off x="5064395" y="4306576"/>
            <a:ext cx="137858"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50" b="1" dirty="0" smtClean="0">
                <a:solidFill>
                  <a:srgbClr val="6D6E71"/>
                </a:solidFill>
                <a:effectLst>
                  <a:glow rad="38100">
                    <a:schemeClr val="bg1">
                      <a:lumMod val="95000"/>
                    </a:schemeClr>
                  </a:glow>
                </a:effectLst>
              </a:rPr>
              <a:t>NH</a:t>
            </a:r>
            <a:endParaRPr kumimoji="0" lang="en-US" altLang="en-US" sz="750" b="0" i="0" u="none" strike="noStrike" cap="none" normalizeH="0" dirty="0" smtClean="0">
              <a:ln>
                <a:noFill/>
              </a:ln>
              <a:solidFill>
                <a:schemeClr val="tx1"/>
              </a:solidFill>
              <a:effectLst>
                <a:glow rad="38100">
                  <a:schemeClr val="bg1">
                    <a:lumMod val="95000"/>
                  </a:schemeClr>
                </a:glow>
              </a:effectLst>
            </a:endParaRPr>
          </a:p>
        </p:txBody>
      </p:sp>
      <p:sp>
        <p:nvSpPr>
          <p:cNvPr id="35" name="Rectangle 34"/>
          <p:cNvSpPr>
            <a:spLocks noChangeArrowheads="1"/>
          </p:cNvSpPr>
          <p:nvPr/>
        </p:nvSpPr>
        <p:spPr bwMode="auto">
          <a:xfrm>
            <a:off x="5086577" y="4600958"/>
            <a:ext cx="149080"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50" b="1" dirty="0" smtClean="0">
                <a:solidFill>
                  <a:srgbClr val="6D6E71"/>
                </a:solidFill>
                <a:effectLst>
                  <a:glow rad="38100">
                    <a:schemeClr val="bg1">
                      <a:lumMod val="95000"/>
                    </a:schemeClr>
                  </a:glow>
                </a:effectLst>
              </a:rPr>
              <a:t>MA</a:t>
            </a:r>
            <a:endParaRPr kumimoji="0" lang="en-US" altLang="en-US" sz="750" b="0" i="0" u="none" strike="noStrike" cap="none" normalizeH="0" dirty="0" smtClean="0">
              <a:ln>
                <a:noFill/>
              </a:ln>
              <a:solidFill>
                <a:schemeClr val="tx1"/>
              </a:solidFill>
              <a:effectLst>
                <a:glow rad="38100">
                  <a:schemeClr val="bg1">
                    <a:lumMod val="95000"/>
                  </a:schemeClr>
                </a:glow>
              </a:effectLst>
            </a:endParaRPr>
          </a:p>
        </p:txBody>
      </p:sp>
      <p:sp>
        <p:nvSpPr>
          <p:cNvPr id="36" name="Rectangle 35"/>
          <p:cNvSpPr>
            <a:spLocks noChangeArrowheads="1"/>
          </p:cNvSpPr>
          <p:nvPr/>
        </p:nvSpPr>
        <p:spPr bwMode="auto">
          <a:xfrm>
            <a:off x="5276791" y="4793978"/>
            <a:ext cx="96180"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50" b="1" dirty="0" smtClean="0">
                <a:solidFill>
                  <a:srgbClr val="6D6E71"/>
                </a:solidFill>
                <a:effectLst>
                  <a:glow rad="38100">
                    <a:schemeClr val="bg1">
                      <a:lumMod val="95000"/>
                    </a:schemeClr>
                  </a:glow>
                </a:effectLst>
              </a:rPr>
              <a:t>RI</a:t>
            </a:r>
            <a:endParaRPr kumimoji="0" lang="en-US" altLang="en-US" sz="750" b="0" i="0" u="none" strike="noStrike" cap="none" normalizeH="0" dirty="0" smtClean="0">
              <a:ln>
                <a:noFill/>
              </a:ln>
              <a:solidFill>
                <a:schemeClr val="tx1"/>
              </a:solidFill>
              <a:effectLst>
                <a:glow rad="38100">
                  <a:schemeClr val="bg1">
                    <a:lumMod val="95000"/>
                  </a:schemeClr>
                </a:glow>
              </a:effectLst>
            </a:endParaRPr>
          </a:p>
        </p:txBody>
      </p:sp>
      <p:sp>
        <p:nvSpPr>
          <p:cNvPr id="37" name="Rectangle 36"/>
          <p:cNvSpPr>
            <a:spLocks noChangeArrowheads="1"/>
          </p:cNvSpPr>
          <p:nvPr/>
        </p:nvSpPr>
        <p:spPr bwMode="auto">
          <a:xfrm>
            <a:off x="4992499" y="4867626"/>
            <a:ext cx="128240"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50" b="1" dirty="0" smtClean="0">
                <a:solidFill>
                  <a:srgbClr val="6D6E71"/>
                </a:solidFill>
                <a:effectLst>
                  <a:glow rad="38100">
                    <a:schemeClr val="bg1">
                      <a:lumMod val="95000"/>
                    </a:schemeClr>
                  </a:glow>
                </a:effectLst>
              </a:rPr>
              <a:t>CT</a:t>
            </a:r>
            <a:endParaRPr kumimoji="0" lang="en-US" altLang="en-US" sz="750" b="0" i="0" u="none" strike="noStrike" cap="none" normalizeH="0" dirty="0" smtClean="0">
              <a:ln>
                <a:noFill/>
              </a:ln>
              <a:solidFill>
                <a:schemeClr val="tx1"/>
              </a:solidFill>
              <a:effectLst>
                <a:glow rad="38100">
                  <a:schemeClr val="bg1">
                    <a:lumMod val="95000"/>
                  </a:schemeClr>
                </a:glow>
              </a:effectLst>
            </a:endParaRPr>
          </a:p>
        </p:txBody>
      </p:sp>
      <p:sp>
        <p:nvSpPr>
          <p:cNvPr id="38" name="Rectangle 37"/>
          <p:cNvSpPr>
            <a:spLocks noChangeArrowheads="1"/>
          </p:cNvSpPr>
          <p:nvPr/>
        </p:nvSpPr>
        <p:spPr bwMode="auto">
          <a:xfrm>
            <a:off x="4323719" y="4661047"/>
            <a:ext cx="133050"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50" b="1" dirty="0" smtClean="0">
                <a:solidFill>
                  <a:srgbClr val="6D6E71"/>
                </a:solidFill>
                <a:effectLst>
                  <a:glow rad="38100">
                    <a:schemeClr val="bg1">
                      <a:lumMod val="95000"/>
                    </a:schemeClr>
                  </a:glow>
                </a:effectLst>
              </a:rPr>
              <a:t>NY</a:t>
            </a:r>
            <a:endParaRPr kumimoji="0" lang="en-US" altLang="en-US" sz="750" b="0" i="0" u="none" strike="noStrike" cap="none" normalizeH="0" dirty="0" smtClean="0">
              <a:ln>
                <a:noFill/>
              </a:ln>
              <a:solidFill>
                <a:schemeClr val="tx1"/>
              </a:solidFill>
              <a:effectLst>
                <a:glow rad="38100">
                  <a:schemeClr val="bg1">
                    <a:lumMod val="95000"/>
                  </a:schemeClr>
                </a:glow>
              </a:effectLst>
            </a:endParaRPr>
          </a:p>
        </p:txBody>
      </p:sp>
      <p:sp>
        <p:nvSpPr>
          <p:cNvPr id="39" name="Rectangle 38"/>
          <p:cNvSpPr>
            <a:spLocks noChangeArrowheads="1"/>
          </p:cNvSpPr>
          <p:nvPr/>
        </p:nvSpPr>
        <p:spPr bwMode="auto">
          <a:xfrm>
            <a:off x="4294130" y="5127436"/>
            <a:ext cx="133050"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50" b="1" dirty="0" smtClean="0">
                <a:solidFill>
                  <a:srgbClr val="6D6E71"/>
                </a:solidFill>
                <a:effectLst>
                  <a:glow rad="38100">
                    <a:schemeClr val="bg1">
                      <a:lumMod val="95000"/>
                    </a:schemeClr>
                  </a:glow>
                </a:effectLst>
              </a:rPr>
              <a:t>PA</a:t>
            </a:r>
            <a:endParaRPr kumimoji="0" lang="en-US" altLang="en-US" sz="750" b="0" i="0" u="none" strike="noStrike" cap="none" normalizeH="0" dirty="0" smtClean="0">
              <a:ln>
                <a:noFill/>
              </a:ln>
              <a:solidFill>
                <a:schemeClr val="tx1"/>
              </a:solidFill>
              <a:effectLst>
                <a:glow rad="38100">
                  <a:schemeClr val="bg1">
                    <a:lumMod val="95000"/>
                  </a:schemeClr>
                </a:glow>
              </a:effectLst>
            </a:endParaRPr>
          </a:p>
        </p:txBody>
      </p:sp>
      <p:sp>
        <p:nvSpPr>
          <p:cNvPr id="40" name="TextBox 39"/>
          <p:cNvSpPr txBox="1"/>
          <p:nvPr/>
        </p:nvSpPr>
        <p:spPr>
          <a:xfrm rot="20204074">
            <a:off x="3310929" y="4650980"/>
            <a:ext cx="965251" cy="105899"/>
          </a:xfrm>
          <a:prstGeom prst="rect">
            <a:avLst/>
          </a:prstGeom>
          <a:noFill/>
        </p:spPr>
        <p:txBody>
          <a:bodyPr wrap="none" rtlCol="0">
            <a:prstTxWarp prst="textArchUp">
              <a:avLst/>
            </a:prstTxWarp>
            <a:spAutoFit/>
          </a:bodyPr>
          <a:lstStyle/>
          <a:p>
            <a:pPr algn="ctr"/>
            <a:r>
              <a:rPr lang="en-IN" sz="700" b="1" i="1" dirty="0">
                <a:solidFill>
                  <a:srgbClr val="009EDA"/>
                </a:solidFill>
                <a:effectLst/>
              </a:rPr>
              <a:t>Lake Ontario</a:t>
            </a:r>
          </a:p>
        </p:txBody>
      </p:sp>
      <p:sp>
        <p:nvSpPr>
          <p:cNvPr id="41" name="TextBox 40"/>
          <p:cNvSpPr txBox="1"/>
          <p:nvPr/>
        </p:nvSpPr>
        <p:spPr>
          <a:xfrm rot="20299658">
            <a:off x="2868279" y="5165277"/>
            <a:ext cx="965251" cy="105899"/>
          </a:xfrm>
          <a:prstGeom prst="rect">
            <a:avLst/>
          </a:prstGeom>
          <a:noFill/>
        </p:spPr>
        <p:txBody>
          <a:bodyPr wrap="none" rtlCol="0">
            <a:prstTxWarp prst="textArchUp">
              <a:avLst/>
            </a:prstTxWarp>
            <a:spAutoFit/>
          </a:bodyPr>
          <a:lstStyle/>
          <a:p>
            <a:pPr algn="ctr"/>
            <a:r>
              <a:rPr lang="en-IN" sz="650" b="1" i="1" dirty="0">
                <a:solidFill>
                  <a:srgbClr val="009EDA"/>
                </a:solidFill>
                <a:effectLst/>
              </a:rPr>
              <a:t>Lake Erie</a:t>
            </a:r>
          </a:p>
        </p:txBody>
      </p:sp>
      <p:sp>
        <p:nvSpPr>
          <p:cNvPr id="42" name="TextBox 41"/>
          <p:cNvSpPr txBox="1"/>
          <p:nvPr/>
        </p:nvSpPr>
        <p:spPr>
          <a:xfrm rot="4505296">
            <a:off x="2315817" y="4562217"/>
            <a:ext cx="965251" cy="105899"/>
          </a:xfrm>
          <a:prstGeom prst="rect">
            <a:avLst/>
          </a:prstGeom>
          <a:noFill/>
        </p:spPr>
        <p:txBody>
          <a:bodyPr wrap="none" rtlCol="0">
            <a:prstTxWarp prst="textArchUp">
              <a:avLst/>
            </a:prstTxWarp>
            <a:spAutoFit/>
          </a:bodyPr>
          <a:lstStyle/>
          <a:p>
            <a:pPr algn="ctr"/>
            <a:r>
              <a:rPr lang="en-IN" sz="700" b="1" i="1" dirty="0">
                <a:solidFill>
                  <a:srgbClr val="009EDA"/>
                </a:solidFill>
                <a:effectLst/>
              </a:rPr>
              <a:t>Lake Huron</a:t>
            </a:r>
          </a:p>
        </p:txBody>
      </p:sp>
      <p:sp>
        <p:nvSpPr>
          <p:cNvPr id="43" name="TextBox 42"/>
          <p:cNvSpPr txBox="1"/>
          <p:nvPr/>
        </p:nvSpPr>
        <p:spPr>
          <a:xfrm rot="3028392">
            <a:off x="2473140" y="4292285"/>
            <a:ext cx="965251" cy="105899"/>
          </a:xfrm>
          <a:prstGeom prst="rect">
            <a:avLst/>
          </a:prstGeom>
          <a:noFill/>
        </p:spPr>
        <p:txBody>
          <a:bodyPr wrap="none" rtlCol="0">
            <a:prstTxWarp prst="textArchUp">
              <a:avLst/>
            </a:prstTxWarp>
            <a:spAutoFit/>
          </a:bodyPr>
          <a:lstStyle/>
          <a:p>
            <a:pPr algn="ctr"/>
            <a:r>
              <a:rPr lang="en-IN" sz="700" b="1" i="1" dirty="0">
                <a:solidFill>
                  <a:srgbClr val="009EDA"/>
                </a:solidFill>
                <a:effectLst/>
              </a:rPr>
              <a:t>Georgian</a:t>
            </a:r>
          </a:p>
          <a:p>
            <a:pPr algn="ctr"/>
            <a:r>
              <a:rPr lang="en-IN" sz="700" b="1" i="1" dirty="0">
                <a:solidFill>
                  <a:srgbClr val="009EDA"/>
                </a:solidFill>
                <a:effectLst/>
              </a:rPr>
              <a:t>Bay</a:t>
            </a:r>
          </a:p>
        </p:txBody>
      </p:sp>
      <p:sp>
        <p:nvSpPr>
          <p:cNvPr id="44" name="Rectangle 50"/>
          <p:cNvSpPr>
            <a:spLocks noChangeArrowheads="1"/>
          </p:cNvSpPr>
          <p:nvPr/>
        </p:nvSpPr>
        <p:spPr bwMode="auto">
          <a:xfrm rot="20325924">
            <a:off x="4231427" y="2800547"/>
            <a:ext cx="7534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0000"/>
                </a:solidFill>
                <a:effectLst/>
                <a:latin typeface="Arial Black" panose="020B0A04020102020204" pitchFamily="34" charset="0"/>
              </a:rPr>
              <a:t>N</a:t>
            </a:r>
            <a:endParaRPr kumimoji="0" lang="en-US" altLang="en-US" sz="1600" b="0" i="1" u="none" strike="noStrike" cap="none" normalizeH="0" baseline="0" dirty="0" smtClean="0">
              <a:ln>
                <a:noFill/>
              </a:ln>
              <a:solidFill>
                <a:schemeClr val="tx1"/>
              </a:solidFill>
              <a:effectLst/>
              <a:latin typeface="Arial Black" panose="020B0A04020102020204" pitchFamily="34" charset="0"/>
            </a:endParaRPr>
          </a:p>
        </p:txBody>
      </p:sp>
    </p:spTree>
    <p:extLst>
      <p:ext uri="{BB962C8B-B14F-4D97-AF65-F5344CB8AC3E}">
        <p14:creationId xmlns:p14="http://schemas.microsoft.com/office/powerpoint/2010/main" val="23844776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30879-6957-4A7D-A343-8EF914529AB4}"/>
              </a:ext>
            </a:extLst>
          </p:cNvPr>
          <p:cNvSpPr>
            <a:spLocks noGrp="1"/>
          </p:cNvSpPr>
          <p:nvPr>
            <p:ph type="title"/>
          </p:nvPr>
        </p:nvSpPr>
        <p:spPr/>
        <p:txBody>
          <a:bodyPr/>
          <a:lstStyle/>
          <a:p>
            <a:r>
              <a:rPr lang="en-US" altLang="en-US" sz="3400" dirty="0"/>
              <a:t>Key Issue 4: Why Do Languages Survive or Perish?</a:t>
            </a:r>
            <a:endParaRPr lang="en-US" sz="3400" dirty="0"/>
          </a:p>
        </p:txBody>
      </p:sp>
      <p:sp>
        <p:nvSpPr>
          <p:cNvPr id="3" name="Content Placeholder 2">
            <a:extLst>
              <a:ext uri="{FF2B5EF4-FFF2-40B4-BE49-F238E27FC236}">
                <a16:creationId xmlns:a16="http://schemas.microsoft.com/office/drawing/2014/main" id="{6B88C71C-E6D8-4BDA-B4C5-8C509DF47FAF}"/>
              </a:ext>
            </a:extLst>
          </p:cNvPr>
          <p:cNvSpPr>
            <a:spLocks noGrp="1"/>
          </p:cNvSpPr>
          <p:nvPr>
            <p:ph sz="quarter" idx="13"/>
          </p:nvPr>
        </p:nvSpPr>
        <p:spPr/>
        <p:txBody>
          <a:bodyPr/>
          <a:lstStyle/>
          <a:p>
            <a:pPr marL="914400" indent="-1828800">
              <a:buFontTx/>
              <a:buNone/>
            </a:pPr>
            <a:r>
              <a:rPr lang="en-US" altLang="en-US" b="1" dirty="0">
                <a:solidFill>
                  <a:srgbClr val="007FA3"/>
                </a:solidFill>
              </a:rPr>
              <a:t>5.4.1</a:t>
            </a:r>
            <a:r>
              <a:rPr lang="en-US" altLang="en-US" dirty="0"/>
              <a:t> Endangered Languages</a:t>
            </a:r>
          </a:p>
          <a:p>
            <a:pPr marL="914400" indent="-1828800">
              <a:buNone/>
            </a:pPr>
            <a:r>
              <a:rPr lang="en-US" altLang="en-US" b="1" dirty="0">
                <a:solidFill>
                  <a:srgbClr val="007FA3"/>
                </a:solidFill>
              </a:rPr>
              <a:t>5.4.2</a:t>
            </a:r>
            <a:r>
              <a:rPr lang="en-US" altLang="en-US" dirty="0"/>
              <a:t> Isolated </a:t>
            </a:r>
            <a:r>
              <a:rPr lang="en-US" altLang="en-US" dirty="0" smtClean="0"/>
              <a:t>and </a:t>
            </a:r>
            <a:r>
              <a:rPr lang="en-US" altLang="en-US" dirty="0"/>
              <a:t>Extinct Languages</a:t>
            </a:r>
          </a:p>
          <a:p>
            <a:pPr marL="914400" indent="-1828800">
              <a:buFontTx/>
              <a:buNone/>
            </a:pPr>
            <a:r>
              <a:rPr lang="en-US" altLang="en-US" b="1" dirty="0">
                <a:solidFill>
                  <a:srgbClr val="007FA3"/>
                </a:solidFill>
              </a:rPr>
              <a:t>5.4.3</a:t>
            </a:r>
            <a:r>
              <a:rPr lang="en-US" altLang="en-US" dirty="0"/>
              <a:t> Preserving Languages</a:t>
            </a:r>
          </a:p>
          <a:p>
            <a:pPr marL="0" indent="0">
              <a:buFontTx/>
              <a:buNone/>
            </a:pPr>
            <a:r>
              <a:rPr lang="en-US" altLang="en-US" b="1" dirty="0">
                <a:solidFill>
                  <a:srgbClr val="007FA3"/>
                </a:solidFill>
              </a:rPr>
              <a:t>5.4.4</a:t>
            </a:r>
            <a:r>
              <a:rPr lang="en-US" altLang="en-US" dirty="0"/>
              <a:t> New </a:t>
            </a:r>
            <a:r>
              <a:rPr lang="en-US" altLang="en-US" dirty="0" smtClean="0"/>
              <a:t>and </a:t>
            </a:r>
            <a:r>
              <a:rPr lang="en-US" altLang="en-US" dirty="0"/>
              <a:t>Growing Languages</a:t>
            </a:r>
          </a:p>
        </p:txBody>
      </p:sp>
    </p:spTree>
    <p:extLst>
      <p:ext uri="{BB962C8B-B14F-4D97-AF65-F5344CB8AC3E}">
        <p14:creationId xmlns:p14="http://schemas.microsoft.com/office/powerpoint/2010/main" val="100351996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CD03A-FE00-4DAB-B3A5-C22CD8783711}"/>
              </a:ext>
            </a:extLst>
          </p:cNvPr>
          <p:cNvSpPr>
            <a:spLocks noGrp="1"/>
          </p:cNvSpPr>
          <p:nvPr>
            <p:ph type="title"/>
          </p:nvPr>
        </p:nvSpPr>
        <p:spPr/>
        <p:txBody>
          <a:bodyPr/>
          <a:lstStyle/>
          <a:p>
            <a:r>
              <a:rPr lang="en-US" altLang="en-US" dirty="0"/>
              <a:t>5.4.1 Endangered Languages </a:t>
            </a:r>
            <a:r>
              <a:rPr lang="en-US" altLang="en-US" sz="2000" b="0" dirty="0"/>
              <a:t>(1 of 4)</a:t>
            </a:r>
            <a:endParaRPr lang="en-US" sz="2000" b="0" dirty="0"/>
          </a:p>
        </p:txBody>
      </p:sp>
      <p:sp>
        <p:nvSpPr>
          <p:cNvPr id="3" name="Content Placeholder 2">
            <a:extLst>
              <a:ext uri="{FF2B5EF4-FFF2-40B4-BE49-F238E27FC236}">
                <a16:creationId xmlns:a16="http://schemas.microsoft.com/office/drawing/2014/main" id="{295F6346-CFBF-45AD-AE5D-193DBEAEC375}"/>
              </a:ext>
            </a:extLst>
          </p:cNvPr>
          <p:cNvSpPr>
            <a:spLocks noGrp="1"/>
          </p:cNvSpPr>
          <p:nvPr>
            <p:ph sz="quarter" idx="13"/>
          </p:nvPr>
        </p:nvSpPr>
        <p:spPr/>
        <p:txBody>
          <a:bodyPr/>
          <a:lstStyle/>
          <a:p>
            <a:r>
              <a:rPr lang="en-US" dirty="0"/>
              <a:t>The United Nations defines an </a:t>
            </a:r>
            <a:r>
              <a:rPr lang="en-US" b="1" dirty="0"/>
              <a:t>endangered language </a:t>
            </a:r>
            <a:r>
              <a:rPr lang="en-US" dirty="0"/>
              <a:t>as one that children are no longer learning, and its remaining speakers use it less frequently. The U</a:t>
            </a:r>
            <a:r>
              <a:rPr lang="en-US" sz="100" dirty="0"/>
              <a:t> </a:t>
            </a:r>
            <a:r>
              <a:rPr lang="en-US" dirty="0"/>
              <a:t>N has listed:</a:t>
            </a:r>
          </a:p>
          <a:p>
            <a:r>
              <a:rPr lang="en-US" dirty="0"/>
              <a:t>592 vulnerable languages</a:t>
            </a:r>
          </a:p>
          <a:p>
            <a:r>
              <a:rPr lang="en-US" dirty="0"/>
              <a:t>640 definitely endangered languages</a:t>
            </a:r>
          </a:p>
          <a:p>
            <a:r>
              <a:rPr lang="en-US" dirty="0"/>
              <a:t>537 severely endangered</a:t>
            </a:r>
          </a:p>
          <a:p>
            <a:r>
              <a:rPr lang="en-US" dirty="0"/>
              <a:t>577 critically endangered languages</a:t>
            </a:r>
          </a:p>
        </p:txBody>
      </p:sp>
    </p:spTree>
    <p:extLst>
      <p:ext uri="{BB962C8B-B14F-4D97-AF65-F5344CB8AC3E}">
        <p14:creationId xmlns:p14="http://schemas.microsoft.com/office/powerpoint/2010/main" val="285300083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CD03A-FE00-4DAB-B3A5-C22CD8783711}"/>
              </a:ext>
            </a:extLst>
          </p:cNvPr>
          <p:cNvSpPr>
            <a:spLocks noGrp="1"/>
          </p:cNvSpPr>
          <p:nvPr>
            <p:ph type="title"/>
          </p:nvPr>
        </p:nvSpPr>
        <p:spPr/>
        <p:txBody>
          <a:bodyPr/>
          <a:lstStyle/>
          <a:p>
            <a:r>
              <a:rPr lang="en-US" altLang="en-US" dirty="0"/>
              <a:t>5.4.1 Endangered Languages </a:t>
            </a:r>
            <a:r>
              <a:rPr lang="en-US" altLang="en-US" sz="2000" b="0" dirty="0"/>
              <a:t>(2 of 4)</a:t>
            </a:r>
            <a:endParaRPr lang="en-US" sz="2000" b="0" dirty="0"/>
          </a:p>
        </p:txBody>
      </p:sp>
      <p:sp>
        <p:nvSpPr>
          <p:cNvPr id="3" name="Content Placeholder 2">
            <a:extLst>
              <a:ext uri="{FF2B5EF4-FFF2-40B4-BE49-F238E27FC236}">
                <a16:creationId xmlns:a16="http://schemas.microsoft.com/office/drawing/2014/main" id="{295F6346-CFBF-45AD-AE5D-193DBEAEC375}"/>
              </a:ext>
            </a:extLst>
          </p:cNvPr>
          <p:cNvSpPr>
            <a:spLocks noGrp="1"/>
          </p:cNvSpPr>
          <p:nvPr>
            <p:ph sz="quarter" idx="13"/>
          </p:nvPr>
        </p:nvSpPr>
        <p:spPr>
          <a:xfrm>
            <a:off x="457200" y="1556326"/>
            <a:ext cx="8229600" cy="450604"/>
          </a:xfrm>
        </p:spPr>
        <p:txBody>
          <a:bodyPr/>
          <a:lstStyle/>
          <a:p>
            <a:pPr marL="432" indent="0">
              <a:buNone/>
            </a:pPr>
            <a:r>
              <a:rPr lang="en-US" b="1" dirty="0">
                <a:solidFill>
                  <a:schemeClr val="tx1"/>
                </a:solidFill>
              </a:rPr>
              <a:t>Table 5-1:</a:t>
            </a:r>
            <a:r>
              <a:rPr lang="en-US" dirty="0">
                <a:solidFill>
                  <a:schemeClr val="tx1"/>
                </a:solidFill>
              </a:rPr>
              <a:t> More than 2400 languages are endangered.</a:t>
            </a:r>
          </a:p>
        </p:txBody>
      </p:sp>
      <p:graphicFrame>
        <p:nvGraphicFramePr>
          <p:cNvPr id="4" name="Table 3">
            <a:extLst>
              <a:ext uri="{FF2B5EF4-FFF2-40B4-BE49-F238E27FC236}">
                <a16:creationId xmlns:a16="http://schemas.microsoft.com/office/drawing/2014/main" id="{D956889F-61D6-49F6-A017-E76D318DCABC}"/>
              </a:ext>
            </a:extLst>
          </p:cNvPr>
          <p:cNvGraphicFramePr>
            <a:graphicFrameLocks noGrp="1"/>
          </p:cNvGraphicFramePr>
          <p:nvPr>
            <p:extLst>
              <p:ext uri="{D42A27DB-BD31-4B8C-83A1-F6EECF244321}">
                <p14:modId xmlns:p14="http://schemas.microsoft.com/office/powerpoint/2010/main" val="1601516002"/>
              </p:ext>
            </p:extLst>
          </p:nvPr>
        </p:nvGraphicFramePr>
        <p:xfrm>
          <a:off x="1524000" y="2130817"/>
          <a:ext cx="6096000" cy="4202387"/>
        </p:xfrm>
        <a:graphic>
          <a:graphicData uri="http://schemas.openxmlformats.org/drawingml/2006/table">
            <a:tbl>
              <a:tblPr firstRow="1" bandRow="1">
                <a:tableStyleId>{2D5ABB26-0587-4C30-8999-92F81FD0307C}</a:tableStyleId>
              </a:tblPr>
              <a:tblGrid>
                <a:gridCol w="2032000">
                  <a:extLst>
                    <a:ext uri="{9D8B030D-6E8A-4147-A177-3AD203B41FA5}">
                      <a16:colId xmlns:a16="http://schemas.microsoft.com/office/drawing/2014/main" val="4044816220"/>
                    </a:ext>
                  </a:extLst>
                </a:gridCol>
                <a:gridCol w="2032000">
                  <a:extLst>
                    <a:ext uri="{9D8B030D-6E8A-4147-A177-3AD203B41FA5}">
                      <a16:colId xmlns:a16="http://schemas.microsoft.com/office/drawing/2014/main" val="796839322"/>
                    </a:ext>
                  </a:extLst>
                </a:gridCol>
                <a:gridCol w="2032000">
                  <a:extLst>
                    <a:ext uri="{9D8B030D-6E8A-4147-A177-3AD203B41FA5}">
                      <a16:colId xmlns:a16="http://schemas.microsoft.com/office/drawing/2014/main" val="488521580"/>
                    </a:ext>
                  </a:extLst>
                </a:gridCol>
              </a:tblGrid>
              <a:tr h="335717">
                <a:tc>
                  <a:txBody>
                    <a:bodyPr/>
                    <a:lstStyle/>
                    <a:p>
                      <a:r>
                        <a:rPr lang="en-US" sz="1400" b="1" dirty="0">
                          <a:solidFill>
                            <a:schemeClr val="bg1"/>
                          </a:solidFill>
                        </a:rPr>
                        <a:t>Blank</a:t>
                      </a:r>
                    </a:p>
                  </a:txBody>
                  <a:tcPr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cap="none" baseline="0" dirty="0">
                          <a:solidFill>
                            <a:schemeClr val="tx1"/>
                          </a:solidFill>
                          <a:latin typeface="+mn-lt"/>
                          <a:ea typeface="+mn-ea"/>
                          <a:cs typeface="+mn-cs"/>
                          <a:sym typeface="Arial"/>
                        </a:rPr>
                        <a:t>In Trouble</a:t>
                      </a:r>
                      <a:endParaRPr lang="en-US" sz="1400" b="0" i="0" u="none" strike="noStrike" cap="none" baseline="0" dirty="0">
                        <a:solidFill>
                          <a:schemeClr val="tx1"/>
                        </a:solidFill>
                        <a:latin typeface="+mn-lt"/>
                        <a:ea typeface="+mn-ea"/>
                        <a:cs typeface="+mn-cs"/>
                        <a:sym typeface="Arial"/>
                      </a:endParaRPr>
                    </a:p>
                  </a:txBody>
                  <a:tcPr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cap="none" baseline="0" dirty="0">
                          <a:solidFill>
                            <a:schemeClr val="tx1"/>
                          </a:solidFill>
                          <a:latin typeface="+mn-lt"/>
                          <a:ea typeface="+mn-ea"/>
                          <a:cs typeface="+mn-cs"/>
                          <a:sym typeface="Arial"/>
                        </a:rPr>
                        <a:t>Dying</a:t>
                      </a:r>
                      <a:endParaRPr lang="en-US" sz="1400" b="0" i="0" u="none" strike="noStrike" cap="none" baseline="0" dirty="0">
                        <a:solidFill>
                          <a:schemeClr val="tx1"/>
                        </a:solidFill>
                        <a:latin typeface="+mn-lt"/>
                        <a:ea typeface="+mn-ea"/>
                        <a:cs typeface="+mn-cs"/>
                        <a:sym typeface="Arial"/>
                      </a:endParaRPr>
                    </a:p>
                  </a:txBody>
                  <a:tcPr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4616352"/>
                  </a:ext>
                </a:extLst>
              </a:tr>
              <a:tr h="3357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baseline="0" dirty="0">
                          <a:solidFill>
                            <a:schemeClr val="tx1"/>
                          </a:solidFill>
                          <a:latin typeface="+mn-lt"/>
                          <a:ea typeface="+mn-ea"/>
                          <a:cs typeface="+mn-cs"/>
                          <a:sym typeface="Arial"/>
                        </a:rPr>
                        <a:t>North America</a:t>
                      </a:r>
                    </a:p>
                  </a:txBody>
                  <a:tcPr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cap="none" baseline="0" dirty="0">
                          <a:solidFill>
                            <a:schemeClr val="tx1"/>
                          </a:solidFill>
                          <a:latin typeface="+mn-lt"/>
                          <a:ea typeface="+mn-ea"/>
                          <a:cs typeface="+mn-cs"/>
                          <a:sym typeface="Arial"/>
                        </a:rPr>
                        <a:t>84</a:t>
                      </a:r>
                    </a:p>
                  </a:txBody>
                  <a:tcPr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cap="none" baseline="0" dirty="0">
                          <a:solidFill>
                            <a:schemeClr val="tx1"/>
                          </a:solidFill>
                          <a:latin typeface="+mn-lt"/>
                          <a:ea typeface="+mn-ea"/>
                          <a:cs typeface="+mn-cs"/>
                          <a:sym typeface="Arial"/>
                        </a:rPr>
                        <a:t>154</a:t>
                      </a:r>
                    </a:p>
                  </a:txBody>
                  <a:tcPr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18998650"/>
                  </a:ext>
                </a:extLst>
              </a:tr>
              <a:tr h="3357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baseline="0" dirty="0">
                          <a:solidFill>
                            <a:schemeClr val="tx1"/>
                          </a:solidFill>
                          <a:latin typeface="+mn-lt"/>
                          <a:ea typeface="+mn-ea"/>
                          <a:cs typeface="+mn-cs"/>
                          <a:sym typeface="Arial"/>
                        </a:rPr>
                        <a:t>Europe</a:t>
                      </a:r>
                    </a:p>
                  </a:txBody>
                  <a:tcPr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cap="none" baseline="0" dirty="0">
                          <a:solidFill>
                            <a:schemeClr val="tx1"/>
                          </a:solidFill>
                          <a:latin typeface="+mn-lt"/>
                          <a:ea typeface="+mn-ea"/>
                          <a:cs typeface="+mn-cs"/>
                          <a:sym typeface="Arial"/>
                        </a:rPr>
                        <a:t>50</a:t>
                      </a:r>
                    </a:p>
                  </a:txBody>
                  <a:tcPr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cap="none" baseline="0" dirty="0">
                          <a:solidFill>
                            <a:schemeClr val="tx1"/>
                          </a:solidFill>
                          <a:latin typeface="+mn-lt"/>
                          <a:ea typeface="+mn-ea"/>
                          <a:cs typeface="+mn-cs"/>
                          <a:sym typeface="Arial"/>
                        </a:rPr>
                        <a:t>51</a:t>
                      </a:r>
                    </a:p>
                  </a:txBody>
                  <a:tcPr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8169696"/>
                  </a:ext>
                </a:extLst>
              </a:tr>
              <a:tr h="3357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baseline="0" dirty="0">
                          <a:solidFill>
                            <a:schemeClr val="tx1"/>
                          </a:solidFill>
                          <a:latin typeface="+mn-lt"/>
                          <a:ea typeface="+mn-ea"/>
                          <a:cs typeface="+mn-cs"/>
                          <a:sym typeface="Arial"/>
                        </a:rPr>
                        <a:t>Latin America</a:t>
                      </a:r>
                    </a:p>
                  </a:txBody>
                  <a:tcPr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cap="none" baseline="0" dirty="0">
                          <a:solidFill>
                            <a:schemeClr val="tx1"/>
                          </a:solidFill>
                          <a:latin typeface="+mn-lt"/>
                          <a:ea typeface="+mn-ea"/>
                          <a:cs typeface="+mn-cs"/>
                          <a:sym typeface="Arial"/>
                        </a:rPr>
                        <a:t>225</a:t>
                      </a:r>
                    </a:p>
                  </a:txBody>
                  <a:tcPr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cap="none" baseline="0" dirty="0">
                          <a:solidFill>
                            <a:schemeClr val="tx1"/>
                          </a:solidFill>
                          <a:latin typeface="+mn-lt"/>
                          <a:ea typeface="+mn-ea"/>
                          <a:cs typeface="+mn-cs"/>
                          <a:sym typeface="Arial"/>
                        </a:rPr>
                        <a:t>185</a:t>
                      </a:r>
                      <a:endParaRPr lang="en-US" sz="1400" dirty="0"/>
                    </a:p>
                  </a:txBody>
                  <a:tcPr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313279"/>
                  </a:ext>
                </a:extLst>
              </a:tr>
              <a:tr h="3357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baseline="0" dirty="0">
                          <a:solidFill>
                            <a:schemeClr val="tx1"/>
                          </a:solidFill>
                          <a:latin typeface="+mn-lt"/>
                          <a:ea typeface="+mn-ea"/>
                          <a:cs typeface="+mn-cs"/>
                          <a:sym typeface="Arial"/>
                        </a:rPr>
                        <a:t>Sub-Saharan Africa</a:t>
                      </a:r>
                    </a:p>
                  </a:txBody>
                  <a:tcPr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cap="none" baseline="0" dirty="0">
                          <a:solidFill>
                            <a:schemeClr val="tx1"/>
                          </a:solidFill>
                          <a:latin typeface="+mn-lt"/>
                          <a:ea typeface="+mn-ea"/>
                          <a:cs typeface="+mn-cs"/>
                          <a:sym typeface="Arial"/>
                        </a:rPr>
                        <a:t>209</a:t>
                      </a:r>
                    </a:p>
                  </a:txBody>
                  <a:tcPr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cap="none" baseline="0" dirty="0">
                          <a:solidFill>
                            <a:schemeClr val="tx1"/>
                          </a:solidFill>
                          <a:latin typeface="+mn-lt"/>
                          <a:ea typeface="+mn-ea"/>
                          <a:cs typeface="+mn-cs"/>
                          <a:sym typeface="Arial"/>
                        </a:rPr>
                        <a:t>117</a:t>
                      </a:r>
                    </a:p>
                  </a:txBody>
                  <a:tcPr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07769749"/>
                  </a:ext>
                </a:extLst>
              </a:tr>
              <a:tr h="3357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baseline="0" dirty="0">
                          <a:solidFill>
                            <a:schemeClr val="tx1"/>
                          </a:solidFill>
                          <a:latin typeface="+mn-lt"/>
                          <a:ea typeface="+mn-ea"/>
                          <a:cs typeface="+mn-cs"/>
                          <a:sym typeface="Arial"/>
                        </a:rPr>
                        <a:t>Southwest Asia &amp; North Africa</a:t>
                      </a:r>
                    </a:p>
                  </a:txBody>
                  <a:tcPr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cap="none" baseline="0" dirty="0">
                          <a:solidFill>
                            <a:schemeClr val="tx1"/>
                          </a:solidFill>
                          <a:latin typeface="+mn-lt"/>
                          <a:ea typeface="+mn-ea"/>
                          <a:cs typeface="+mn-cs"/>
                          <a:sym typeface="Arial"/>
                        </a:rPr>
                        <a:t>67</a:t>
                      </a:r>
                    </a:p>
                  </a:txBody>
                  <a:tcPr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cap="none" baseline="0" dirty="0">
                          <a:solidFill>
                            <a:schemeClr val="tx1"/>
                          </a:solidFill>
                          <a:latin typeface="+mn-lt"/>
                          <a:ea typeface="+mn-ea"/>
                          <a:cs typeface="+mn-cs"/>
                          <a:sym typeface="Arial"/>
                        </a:rPr>
                        <a:t>27</a:t>
                      </a:r>
                    </a:p>
                  </a:txBody>
                  <a:tcPr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8101937"/>
                  </a:ext>
                </a:extLst>
              </a:tr>
              <a:tr h="3357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baseline="0" dirty="0">
                          <a:solidFill>
                            <a:schemeClr val="tx1"/>
                          </a:solidFill>
                          <a:latin typeface="+mn-lt"/>
                          <a:ea typeface="+mn-ea"/>
                          <a:cs typeface="+mn-cs"/>
                          <a:sym typeface="Arial"/>
                        </a:rPr>
                        <a:t>South Asia</a:t>
                      </a:r>
                      <a:endParaRPr lang="en-US" sz="1400" dirty="0"/>
                    </a:p>
                  </a:txBody>
                  <a:tcPr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cap="none" baseline="0" dirty="0">
                          <a:solidFill>
                            <a:schemeClr val="tx1"/>
                          </a:solidFill>
                          <a:latin typeface="+mn-lt"/>
                          <a:ea typeface="+mn-ea"/>
                          <a:cs typeface="+mn-cs"/>
                          <a:sym typeface="Arial"/>
                        </a:rPr>
                        <a:t>129</a:t>
                      </a:r>
                    </a:p>
                  </a:txBody>
                  <a:tcPr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cap="none" baseline="0" dirty="0">
                          <a:solidFill>
                            <a:schemeClr val="tx1"/>
                          </a:solidFill>
                          <a:latin typeface="+mn-lt"/>
                          <a:ea typeface="+mn-ea"/>
                          <a:cs typeface="+mn-cs"/>
                          <a:sym typeface="Arial"/>
                        </a:rPr>
                        <a:t>29</a:t>
                      </a:r>
                    </a:p>
                  </a:txBody>
                  <a:tcPr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3177253"/>
                  </a:ext>
                </a:extLst>
              </a:tr>
              <a:tr h="3357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baseline="0" dirty="0">
                          <a:solidFill>
                            <a:schemeClr val="tx1"/>
                          </a:solidFill>
                          <a:latin typeface="+mn-lt"/>
                          <a:ea typeface="+mn-ea"/>
                          <a:cs typeface="+mn-cs"/>
                          <a:sym typeface="Arial"/>
                        </a:rPr>
                        <a:t>Central Asia</a:t>
                      </a:r>
                      <a:endParaRPr lang="en-US" sz="1400" dirty="0"/>
                    </a:p>
                  </a:txBody>
                  <a:tcPr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4</a:t>
                      </a:r>
                    </a:p>
                  </a:txBody>
                  <a:tcPr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1</a:t>
                      </a:r>
                    </a:p>
                  </a:txBody>
                  <a:tcPr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9938583"/>
                  </a:ext>
                </a:extLst>
              </a:tr>
              <a:tr h="3357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baseline="0" dirty="0">
                          <a:solidFill>
                            <a:schemeClr val="tx1"/>
                          </a:solidFill>
                          <a:latin typeface="+mn-lt"/>
                          <a:ea typeface="+mn-ea"/>
                          <a:cs typeface="+mn-cs"/>
                          <a:sym typeface="Arial"/>
                        </a:rPr>
                        <a:t>East Asia</a:t>
                      </a:r>
                    </a:p>
                  </a:txBody>
                  <a:tcPr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112</a:t>
                      </a:r>
                    </a:p>
                  </a:txBody>
                  <a:tcPr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33</a:t>
                      </a:r>
                    </a:p>
                  </a:txBody>
                  <a:tcPr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8350169"/>
                  </a:ext>
                </a:extLst>
              </a:tr>
              <a:tr h="3357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baseline="0" dirty="0">
                          <a:solidFill>
                            <a:schemeClr val="tx1"/>
                          </a:solidFill>
                          <a:latin typeface="+mn-lt"/>
                          <a:ea typeface="+mn-ea"/>
                          <a:cs typeface="+mn-cs"/>
                          <a:sym typeface="Arial"/>
                        </a:rPr>
                        <a:t>Southeast Asia</a:t>
                      </a:r>
                    </a:p>
                  </a:txBody>
                  <a:tcPr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cap="none" baseline="0" dirty="0">
                          <a:solidFill>
                            <a:schemeClr val="tx1"/>
                          </a:solidFill>
                          <a:latin typeface="+mn-lt"/>
                          <a:ea typeface="+mn-ea"/>
                          <a:cs typeface="+mn-cs"/>
                          <a:sym typeface="Arial"/>
                        </a:rPr>
                        <a:t>417</a:t>
                      </a:r>
                    </a:p>
                  </a:txBody>
                  <a:tcPr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cap="none" baseline="0" dirty="0">
                          <a:solidFill>
                            <a:schemeClr val="tx1"/>
                          </a:solidFill>
                          <a:latin typeface="+mn-lt"/>
                          <a:ea typeface="+mn-ea"/>
                          <a:cs typeface="+mn-cs"/>
                          <a:sym typeface="Arial"/>
                        </a:rPr>
                        <a:t>111</a:t>
                      </a:r>
                    </a:p>
                  </a:txBody>
                  <a:tcPr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0370503"/>
                  </a:ext>
                </a:extLst>
              </a:tr>
              <a:tr h="3357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baseline="0" dirty="0">
                          <a:solidFill>
                            <a:schemeClr val="tx1"/>
                          </a:solidFill>
                          <a:latin typeface="+mn-lt"/>
                          <a:ea typeface="+mn-ea"/>
                          <a:cs typeface="+mn-cs"/>
                          <a:sym typeface="Arial"/>
                        </a:rPr>
                        <a:t>South Pacific</a:t>
                      </a:r>
                    </a:p>
                  </a:txBody>
                  <a:tcPr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cap="none" baseline="0" dirty="0">
                          <a:solidFill>
                            <a:schemeClr val="tx1"/>
                          </a:solidFill>
                          <a:latin typeface="+mn-lt"/>
                          <a:ea typeface="+mn-ea"/>
                          <a:cs typeface="+mn-cs"/>
                          <a:sym typeface="Arial"/>
                        </a:rPr>
                        <a:t>234</a:t>
                      </a:r>
                    </a:p>
                  </a:txBody>
                  <a:tcPr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cap="none" baseline="0" dirty="0">
                          <a:solidFill>
                            <a:schemeClr val="tx1"/>
                          </a:solidFill>
                          <a:latin typeface="+mn-lt"/>
                          <a:ea typeface="+mn-ea"/>
                          <a:cs typeface="+mn-cs"/>
                          <a:sym typeface="Arial"/>
                        </a:rPr>
                        <a:t>208</a:t>
                      </a:r>
                    </a:p>
                  </a:txBody>
                  <a:tcPr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8517237"/>
                  </a:ext>
                </a:extLst>
              </a:tr>
              <a:tr h="3357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baseline="0" dirty="0">
                          <a:solidFill>
                            <a:schemeClr val="tx1"/>
                          </a:solidFill>
                          <a:latin typeface="+mn-lt"/>
                          <a:ea typeface="+mn-ea"/>
                          <a:cs typeface="+mn-cs"/>
                          <a:sym typeface="Arial"/>
                        </a:rPr>
                        <a:t>Total</a:t>
                      </a:r>
                    </a:p>
                  </a:txBody>
                  <a:tcPr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cap="none" baseline="0" dirty="0">
                          <a:solidFill>
                            <a:schemeClr val="tx1"/>
                          </a:solidFill>
                          <a:latin typeface="+mn-lt"/>
                          <a:ea typeface="+mn-ea"/>
                          <a:cs typeface="+mn-cs"/>
                          <a:sym typeface="Arial"/>
                        </a:rPr>
                        <a:t>1,531</a:t>
                      </a:r>
                    </a:p>
                  </a:txBody>
                  <a:tcPr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cap="none" baseline="0" dirty="0">
                          <a:solidFill>
                            <a:schemeClr val="tx1"/>
                          </a:solidFill>
                          <a:latin typeface="+mn-lt"/>
                          <a:ea typeface="+mn-ea"/>
                          <a:cs typeface="+mn-cs"/>
                          <a:sym typeface="Arial"/>
                        </a:rPr>
                        <a:t>916</a:t>
                      </a:r>
                    </a:p>
                  </a:txBody>
                  <a:tcPr marT="41390" marB="41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34898548"/>
                  </a:ext>
                </a:extLst>
              </a:tr>
            </a:tbl>
          </a:graphicData>
        </a:graphic>
      </p:graphicFrame>
    </p:spTree>
    <p:extLst>
      <p:ext uri="{BB962C8B-B14F-4D97-AF65-F5344CB8AC3E}">
        <p14:creationId xmlns:p14="http://schemas.microsoft.com/office/powerpoint/2010/main" val="343932014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p:txBody>
          <a:bodyPr/>
          <a:lstStyle/>
          <a:p>
            <a:r>
              <a:rPr lang="en-US" altLang="en-US" dirty="0"/>
              <a:t>5.4.1 Endangered Languages </a:t>
            </a:r>
            <a:r>
              <a:rPr lang="en-US" altLang="en-US" sz="2000" b="0" dirty="0"/>
              <a:t>(3 of 4)</a:t>
            </a:r>
            <a:endParaRPr lang="en-US" sz="2000" b="0" dirty="0"/>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a:xfrm>
            <a:off x="457200" y="1556326"/>
            <a:ext cx="8229600" cy="753120"/>
          </a:xfrm>
        </p:spPr>
        <p:txBody>
          <a:bodyPr/>
          <a:lstStyle/>
          <a:p>
            <a:pPr marL="432" indent="0">
              <a:buNone/>
            </a:pPr>
            <a:r>
              <a:rPr lang="en-US" b="1" dirty="0"/>
              <a:t>Figure 5-40: </a:t>
            </a:r>
            <a:r>
              <a:rPr lang="en-US" dirty="0"/>
              <a:t>Endangered languages are found on every continent and correspond with indigenous peoples.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384" y="2553122"/>
            <a:ext cx="8333232" cy="3410712"/>
          </a:xfrm>
          <a:prstGeom prst="rect">
            <a:avLst/>
          </a:prstGeom>
        </p:spPr>
      </p:pic>
      <p:sp>
        <p:nvSpPr>
          <p:cNvPr id="7" name="TextBox 6"/>
          <p:cNvSpPr txBox="1"/>
          <p:nvPr/>
        </p:nvSpPr>
        <p:spPr>
          <a:xfrm>
            <a:off x="6425190" y="4680976"/>
            <a:ext cx="554960" cy="338554"/>
          </a:xfrm>
          <a:prstGeom prst="rect">
            <a:avLst/>
          </a:prstGeom>
          <a:noFill/>
        </p:spPr>
        <p:txBody>
          <a:bodyPr wrap="none" rtlCol="0">
            <a:spAutoFit/>
          </a:bodyPr>
          <a:lstStyle/>
          <a:p>
            <a:pPr algn="ctr"/>
            <a:r>
              <a:rPr lang="en-IN" sz="800" b="1" i="1" dirty="0">
                <a:solidFill>
                  <a:srgbClr val="4CC8F2"/>
                </a:solidFill>
              </a:rPr>
              <a:t>INDIAN</a:t>
            </a:r>
          </a:p>
          <a:p>
            <a:pPr algn="ctr"/>
            <a:r>
              <a:rPr lang="en-IN" sz="800" b="1" i="1" dirty="0">
                <a:solidFill>
                  <a:srgbClr val="4CC8F2"/>
                </a:solidFill>
              </a:rPr>
              <a:t>OCEAN</a:t>
            </a:r>
          </a:p>
        </p:txBody>
      </p:sp>
      <p:sp>
        <p:nvSpPr>
          <p:cNvPr id="8" name="TextBox 7"/>
          <p:cNvSpPr txBox="1"/>
          <p:nvPr/>
        </p:nvSpPr>
        <p:spPr>
          <a:xfrm>
            <a:off x="4209276" y="3705046"/>
            <a:ext cx="696024" cy="338554"/>
          </a:xfrm>
          <a:prstGeom prst="rect">
            <a:avLst/>
          </a:prstGeom>
          <a:noFill/>
        </p:spPr>
        <p:txBody>
          <a:bodyPr wrap="none" rtlCol="0">
            <a:spAutoFit/>
          </a:bodyPr>
          <a:lstStyle/>
          <a:p>
            <a:pPr algn="ctr"/>
            <a:r>
              <a:rPr lang="en-IN" sz="800" b="1" i="1" dirty="0">
                <a:solidFill>
                  <a:srgbClr val="4CC8F2"/>
                </a:solidFill>
              </a:rPr>
              <a:t>ATLANTIC</a:t>
            </a:r>
          </a:p>
          <a:p>
            <a:pPr algn="ctr"/>
            <a:r>
              <a:rPr lang="en-IN" sz="800" b="1" i="1" dirty="0">
                <a:solidFill>
                  <a:srgbClr val="4CC8F2"/>
                </a:solidFill>
              </a:rPr>
              <a:t>OCEAN</a:t>
            </a:r>
          </a:p>
        </p:txBody>
      </p:sp>
      <p:sp>
        <p:nvSpPr>
          <p:cNvPr id="9" name="TextBox 8"/>
          <p:cNvSpPr txBox="1"/>
          <p:nvPr/>
        </p:nvSpPr>
        <p:spPr>
          <a:xfrm>
            <a:off x="6251578" y="5081507"/>
            <a:ext cx="1015021" cy="176972"/>
          </a:xfrm>
          <a:prstGeom prst="rect">
            <a:avLst/>
          </a:prstGeom>
          <a:noFill/>
        </p:spPr>
        <p:txBody>
          <a:bodyPr wrap="none" rtlCol="0">
            <a:spAutoFit/>
          </a:bodyPr>
          <a:lstStyle/>
          <a:p>
            <a:pPr algn="ctr"/>
            <a:r>
              <a:rPr lang="en-IN" sz="550" b="1" i="1" dirty="0">
                <a:solidFill>
                  <a:srgbClr val="01A7EC"/>
                </a:solidFill>
                <a:effectLst>
                  <a:glow rad="127000">
                    <a:schemeClr val="bg1"/>
                  </a:glow>
                </a:effectLst>
                <a:latin typeface="+mn-lt"/>
              </a:rPr>
              <a:t>TROPIC OF CAPRICORN</a:t>
            </a:r>
          </a:p>
        </p:txBody>
      </p:sp>
      <p:sp>
        <p:nvSpPr>
          <p:cNvPr id="10" name="TextBox 9"/>
          <p:cNvSpPr txBox="1"/>
          <p:nvPr/>
        </p:nvSpPr>
        <p:spPr>
          <a:xfrm>
            <a:off x="7984116" y="4464958"/>
            <a:ext cx="537327" cy="176972"/>
          </a:xfrm>
          <a:prstGeom prst="rect">
            <a:avLst/>
          </a:prstGeom>
          <a:noFill/>
        </p:spPr>
        <p:txBody>
          <a:bodyPr wrap="none" rtlCol="0">
            <a:spAutoFit/>
          </a:bodyPr>
          <a:lstStyle/>
          <a:p>
            <a:pPr algn="ctr"/>
            <a:r>
              <a:rPr lang="en-IN" sz="550" b="1" i="1" dirty="0">
                <a:solidFill>
                  <a:srgbClr val="00A7EC"/>
                </a:solidFill>
                <a:latin typeface="+mn-lt"/>
              </a:rPr>
              <a:t>EQUATOR</a:t>
            </a:r>
          </a:p>
        </p:txBody>
      </p:sp>
      <p:sp>
        <p:nvSpPr>
          <p:cNvPr id="11" name="TextBox 10"/>
          <p:cNvSpPr txBox="1"/>
          <p:nvPr/>
        </p:nvSpPr>
        <p:spPr>
          <a:xfrm>
            <a:off x="7686598" y="3702714"/>
            <a:ext cx="595035" cy="338554"/>
          </a:xfrm>
          <a:prstGeom prst="rect">
            <a:avLst/>
          </a:prstGeom>
          <a:noFill/>
        </p:spPr>
        <p:txBody>
          <a:bodyPr wrap="none" rtlCol="0">
            <a:spAutoFit/>
          </a:bodyPr>
          <a:lstStyle/>
          <a:p>
            <a:pPr algn="ctr"/>
            <a:r>
              <a:rPr lang="en-IN" sz="800" b="1" i="1" dirty="0">
                <a:solidFill>
                  <a:srgbClr val="4CC8F2"/>
                </a:solidFill>
              </a:rPr>
              <a:t>PACIFIC</a:t>
            </a:r>
          </a:p>
          <a:p>
            <a:pPr algn="ctr"/>
            <a:r>
              <a:rPr lang="en-IN" sz="800" b="1" i="1" dirty="0">
                <a:solidFill>
                  <a:srgbClr val="4CC8F2"/>
                </a:solidFill>
              </a:rPr>
              <a:t>OCEAN</a:t>
            </a:r>
          </a:p>
        </p:txBody>
      </p:sp>
      <p:sp>
        <p:nvSpPr>
          <p:cNvPr id="12" name="TextBox 11"/>
          <p:cNvSpPr txBox="1"/>
          <p:nvPr/>
        </p:nvSpPr>
        <p:spPr>
          <a:xfrm>
            <a:off x="7556555" y="3960080"/>
            <a:ext cx="889987" cy="176972"/>
          </a:xfrm>
          <a:prstGeom prst="rect">
            <a:avLst/>
          </a:prstGeom>
          <a:noFill/>
        </p:spPr>
        <p:txBody>
          <a:bodyPr wrap="none" rtlCol="0">
            <a:spAutoFit/>
          </a:bodyPr>
          <a:lstStyle/>
          <a:p>
            <a:pPr algn="ctr"/>
            <a:r>
              <a:rPr lang="en-IN" sz="550" b="1" i="1" dirty="0">
                <a:solidFill>
                  <a:srgbClr val="00A7EC"/>
                </a:solidFill>
                <a:latin typeface="+mn-lt"/>
              </a:rPr>
              <a:t>TROPIC </a:t>
            </a:r>
            <a:r>
              <a:rPr lang="en-IN" sz="550" b="1" i="1" dirty="0" smtClean="0">
                <a:solidFill>
                  <a:srgbClr val="00A7EC"/>
                </a:solidFill>
                <a:latin typeface="+mn-lt"/>
              </a:rPr>
              <a:t>OF CANCER</a:t>
            </a:r>
            <a:endParaRPr lang="en-IN" sz="550" b="1" i="1" dirty="0">
              <a:solidFill>
                <a:srgbClr val="00A7EC"/>
              </a:solidFill>
              <a:latin typeface="+mn-lt"/>
            </a:endParaRPr>
          </a:p>
        </p:txBody>
      </p:sp>
      <p:sp>
        <p:nvSpPr>
          <p:cNvPr id="13" name="TextBox 12"/>
          <p:cNvSpPr txBox="1"/>
          <p:nvPr/>
        </p:nvSpPr>
        <p:spPr>
          <a:xfrm>
            <a:off x="2462979" y="4214745"/>
            <a:ext cx="595035" cy="338554"/>
          </a:xfrm>
          <a:prstGeom prst="rect">
            <a:avLst/>
          </a:prstGeom>
          <a:noFill/>
        </p:spPr>
        <p:txBody>
          <a:bodyPr wrap="none" rtlCol="0">
            <a:spAutoFit/>
          </a:bodyPr>
          <a:lstStyle/>
          <a:p>
            <a:pPr algn="ctr"/>
            <a:r>
              <a:rPr lang="en-IN" sz="800" b="1" i="1" dirty="0">
                <a:solidFill>
                  <a:srgbClr val="4CC8F2"/>
                </a:solidFill>
              </a:rPr>
              <a:t>PACIFIC</a:t>
            </a:r>
          </a:p>
          <a:p>
            <a:pPr algn="ctr"/>
            <a:r>
              <a:rPr lang="en-IN" sz="800" b="1" i="1" dirty="0">
                <a:solidFill>
                  <a:srgbClr val="4CC8F2"/>
                </a:solidFill>
              </a:rPr>
              <a:t>OCEAN</a:t>
            </a:r>
          </a:p>
        </p:txBody>
      </p:sp>
      <p:sp>
        <p:nvSpPr>
          <p:cNvPr id="14" name="TextBox 13"/>
          <p:cNvSpPr txBox="1"/>
          <p:nvPr/>
        </p:nvSpPr>
        <p:spPr>
          <a:xfrm>
            <a:off x="6640093" y="5449314"/>
            <a:ext cx="591829" cy="184666"/>
          </a:xfrm>
          <a:prstGeom prst="rect">
            <a:avLst/>
          </a:prstGeom>
          <a:noFill/>
        </p:spPr>
        <p:txBody>
          <a:bodyPr wrap="none" rtlCol="0">
            <a:spAutoFit/>
          </a:bodyPr>
          <a:lstStyle/>
          <a:p>
            <a:r>
              <a:rPr lang="en-IN" sz="600" b="1" dirty="0">
                <a:solidFill>
                  <a:schemeClr val="tx1"/>
                </a:solidFill>
              </a:rPr>
              <a:t>3,000 Miles</a:t>
            </a:r>
          </a:p>
        </p:txBody>
      </p:sp>
      <p:sp>
        <p:nvSpPr>
          <p:cNvPr id="15" name="TextBox 14"/>
          <p:cNvSpPr txBox="1"/>
          <p:nvPr/>
        </p:nvSpPr>
        <p:spPr>
          <a:xfrm>
            <a:off x="6374551" y="5637155"/>
            <a:ext cx="798617" cy="184666"/>
          </a:xfrm>
          <a:prstGeom prst="rect">
            <a:avLst/>
          </a:prstGeom>
          <a:noFill/>
        </p:spPr>
        <p:txBody>
          <a:bodyPr wrap="none" rtlCol="0">
            <a:spAutoFit/>
          </a:bodyPr>
          <a:lstStyle/>
          <a:p>
            <a:r>
              <a:rPr lang="en-IN" sz="600" b="1" dirty="0">
                <a:solidFill>
                  <a:schemeClr val="tx1"/>
                </a:solidFill>
              </a:rPr>
              <a:t>3,000 </a:t>
            </a:r>
            <a:r>
              <a:rPr lang="en-IN" sz="600" b="1" dirty="0" err="1">
                <a:solidFill>
                  <a:schemeClr val="tx1"/>
                </a:solidFill>
              </a:rPr>
              <a:t>Kilometers</a:t>
            </a:r>
            <a:endParaRPr lang="en-IN" sz="600" b="1" dirty="0">
              <a:solidFill>
                <a:schemeClr val="tx1"/>
              </a:solidFill>
            </a:endParaRPr>
          </a:p>
        </p:txBody>
      </p:sp>
      <p:sp>
        <p:nvSpPr>
          <p:cNvPr id="16" name="TextBox 15"/>
          <p:cNvSpPr txBox="1"/>
          <p:nvPr/>
        </p:nvSpPr>
        <p:spPr>
          <a:xfrm>
            <a:off x="6278923" y="5449050"/>
            <a:ext cx="378630" cy="184666"/>
          </a:xfrm>
          <a:prstGeom prst="rect">
            <a:avLst/>
          </a:prstGeom>
          <a:noFill/>
        </p:spPr>
        <p:txBody>
          <a:bodyPr wrap="none" rtlCol="0">
            <a:spAutoFit/>
          </a:bodyPr>
          <a:lstStyle/>
          <a:p>
            <a:r>
              <a:rPr lang="en-IN" sz="600" b="1" dirty="0" smtClean="0">
                <a:solidFill>
                  <a:schemeClr val="tx1"/>
                </a:solidFill>
              </a:rPr>
              <a:t>1,500</a:t>
            </a:r>
            <a:endParaRPr lang="en-IN" sz="600" b="1" dirty="0">
              <a:solidFill>
                <a:schemeClr val="tx1"/>
              </a:solidFill>
            </a:endParaRPr>
          </a:p>
        </p:txBody>
      </p:sp>
      <p:sp>
        <p:nvSpPr>
          <p:cNvPr id="17" name="TextBox 16"/>
          <p:cNvSpPr txBox="1"/>
          <p:nvPr/>
        </p:nvSpPr>
        <p:spPr>
          <a:xfrm>
            <a:off x="5965196" y="5449050"/>
            <a:ext cx="227948" cy="184666"/>
          </a:xfrm>
          <a:prstGeom prst="rect">
            <a:avLst/>
          </a:prstGeom>
          <a:noFill/>
        </p:spPr>
        <p:txBody>
          <a:bodyPr wrap="none" rtlCol="0">
            <a:spAutoFit/>
          </a:bodyPr>
          <a:lstStyle/>
          <a:p>
            <a:r>
              <a:rPr lang="en-IN" sz="600" b="1" dirty="0" smtClean="0">
                <a:solidFill>
                  <a:schemeClr val="tx1"/>
                </a:solidFill>
              </a:rPr>
              <a:t>0</a:t>
            </a:r>
            <a:endParaRPr lang="en-IN" sz="600" b="1" dirty="0">
              <a:solidFill>
                <a:schemeClr val="tx1"/>
              </a:solidFill>
            </a:endParaRPr>
          </a:p>
        </p:txBody>
      </p:sp>
      <p:sp>
        <p:nvSpPr>
          <p:cNvPr id="18" name="TextBox 17"/>
          <p:cNvSpPr txBox="1"/>
          <p:nvPr/>
        </p:nvSpPr>
        <p:spPr>
          <a:xfrm>
            <a:off x="6130591" y="5637155"/>
            <a:ext cx="378630" cy="184666"/>
          </a:xfrm>
          <a:prstGeom prst="rect">
            <a:avLst/>
          </a:prstGeom>
          <a:noFill/>
        </p:spPr>
        <p:txBody>
          <a:bodyPr wrap="none" rtlCol="0">
            <a:spAutoFit/>
          </a:bodyPr>
          <a:lstStyle/>
          <a:p>
            <a:r>
              <a:rPr lang="en-IN" sz="600" b="1" dirty="0" smtClean="0">
                <a:solidFill>
                  <a:schemeClr val="tx1"/>
                </a:solidFill>
              </a:rPr>
              <a:t>1,500</a:t>
            </a:r>
            <a:endParaRPr lang="en-IN" sz="600" b="1" dirty="0">
              <a:solidFill>
                <a:schemeClr val="tx1"/>
              </a:solidFill>
            </a:endParaRPr>
          </a:p>
        </p:txBody>
      </p:sp>
      <p:sp>
        <p:nvSpPr>
          <p:cNvPr id="19" name="TextBox 18"/>
          <p:cNvSpPr txBox="1"/>
          <p:nvPr/>
        </p:nvSpPr>
        <p:spPr>
          <a:xfrm>
            <a:off x="5963782" y="5637155"/>
            <a:ext cx="227948" cy="184666"/>
          </a:xfrm>
          <a:prstGeom prst="rect">
            <a:avLst/>
          </a:prstGeom>
          <a:noFill/>
        </p:spPr>
        <p:txBody>
          <a:bodyPr wrap="none" rtlCol="0">
            <a:spAutoFit/>
          </a:bodyPr>
          <a:lstStyle/>
          <a:p>
            <a:r>
              <a:rPr lang="en-IN" sz="600" b="1" dirty="0" smtClean="0">
                <a:solidFill>
                  <a:schemeClr val="tx1"/>
                </a:solidFill>
              </a:rPr>
              <a:t>0</a:t>
            </a:r>
            <a:endParaRPr lang="en-IN" sz="600" b="1" dirty="0">
              <a:solidFill>
                <a:schemeClr val="tx1"/>
              </a:solidFill>
            </a:endParaRPr>
          </a:p>
        </p:txBody>
      </p:sp>
      <p:sp>
        <p:nvSpPr>
          <p:cNvPr id="20" name="TextBox 19"/>
          <p:cNvSpPr txBox="1"/>
          <p:nvPr/>
        </p:nvSpPr>
        <p:spPr>
          <a:xfrm>
            <a:off x="6929165" y="5761805"/>
            <a:ext cx="369012"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120°</a:t>
            </a:r>
            <a:endParaRPr lang="en-IN" sz="660" b="1" i="1" dirty="0">
              <a:solidFill>
                <a:srgbClr val="00A7EC"/>
              </a:solidFill>
              <a:effectLst>
                <a:glow rad="50800">
                  <a:schemeClr val="bg1"/>
                </a:glow>
              </a:effectLst>
            </a:endParaRPr>
          </a:p>
        </p:txBody>
      </p:sp>
      <p:sp>
        <p:nvSpPr>
          <p:cNvPr id="21" name="TextBox 20"/>
          <p:cNvSpPr txBox="1"/>
          <p:nvPr/>
        </p:nvSpPr>
        <p:spPr>
          <a:xfrm>
            <a:off x="6613302" y="5761805"/>
            <a:ext cx="369012"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100°</a:t>
            </a:r>
            <a:endParaRPr lang="en-IN" sz="660" b="1" i="1" dirty="0">
              <a:solidFill>
                <a:srgbClr val="00A7EC"/>
              </a:solidFill>
              <a:effectLst>
                <a:glow rad="50800">
                  <a:schemeClr val="bg1"/>
                </a:glow>
              </a:effectLst>
            </a:endParaRPr>
          </a:p>
        </p:txBody>
      </p:sp>
      <p:sp>
        <p:nvSpPr>
          <p:cNvPr id="22" name="TextBox 21"/>
          <p:cNvSpPr txBox="1"/>
          <p:nvPr/>
        </p:nvSpPr>
        <p:spPr>
          <a:xfrm>
            <a:off x="6331868" y="5761805"/>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80°</a:t>
            </a:r>
            <a:endParaRPr lang="en-IN" sz="660" b="1" i="1" dirty="0">
              <a:solidFill>
                <a:srgbClr val="00A7EC"/>
              </a:solidFill>
              <a:effectLst>
                <a:glow rad="50800">
                  <a:schemeClr val="bg1"/>
                </a:glow>
              </a:effectLst>
            </a:endParaRPr>
          </a:p>
        </p:txBody>
      </p:sp>
      <p:sp>
        <p:nvSpPr>
          <p:cNvPr id="23" name="TextBox 22"/>
          <p:cNvSpPr txBox="1"/>
          <p:nvPr/>
        </p:nvSpPr>
        <p:spPr>
          <a:xfrm>
            <a:off x="3889958" y="5761805"/>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80°</a:t>
            </a:r>
            <a:endParaRPr lang="en-IN" sz="660" b="1" i="1" dirty="0">
              <a:solidFill>
                <a:srgbClr val="00A7EC"/>
              </a:solidFill>
              <a:effectLst>
                <a:glow rad="50800">
                  <a:schemeClr val="bg1"/>
                </a:glow>
              </a:effectLst>
            </a:endParaRPr>
          </a:p>
        </p:txBody>
      </p:sp>
      <p:sp>
        <p:nvSpPr>
          <p:cNvPr id="24" name="TextBox 23"/>
          <p:cNvSpPr txBox="1"/>
          <p:nvPr/>
        </p:nvSpPr>
        <p:spPr>
          <a:xfrm>
            <a:off x="2625044" y="5761805"/>
            <a:ext cx="369012"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160°</a:t>
            </a:r>
            <a:endParaRPr lang="en-IN" sz="660" b="1" i="1" dirty="0">
              <a:solidFill>
                <a:srgbClr val="00A7EC"/>
              </a:solidFill>
              <a:effectLst>
                <a:glow rad="50800">
                  <a:schemeClr val="bg1"/>
                </a:glow>
              </a:effectLst>
            </a:endParaRPr>
          </a:p>
        </p:txBody>
      </p:sp>
      <p:sp>
        <p:nvSpPr>
          <p:cNvPr id="25" name="TextBox 24"/>
          <p:cNvSpPr txBox="1"/>
          <p:nvPr/>
        </p:nvSpPr>
        <p:spPr>
          <a:xfrm>
            <a:off x="2081472" y="4944075"/>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20°</a:t>
            </a:r>
            <a:endParaRPr lang="en-IN" sz="660" b="1" i="1" dirty="0">
              <a:solidFill>
                <a:srgbClr val="00A7EC"/>
              </a:solidFill>
              <a:effectLst>
                <a:glow rad="50800">
                  <a:schemeClr val="bg1"/>
                </a:glow>
              </a:effectLst>
            </a:endParaRPr>
          </a:p>
        </p:txBody>
      </p:sp>
      <p:sp>
        <p:nvSpPr>
          <p:cNvPr id="26" name="TextBox 25"/>
          <p:cNvSpPr txBox="1"/>
          <p:nvPr/>
        </p:nvSpPr>
        <p:spPr>
          <a:xfrm>
            <a:off x="2039494" y="4504572"/>
            <a:ext cx="269626"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0°</a:t>
            </a:r>
            <a:endParaRPr lang="en-IN" sz="660" b="1" i="1" dirty="0">
              <a:solidFill>
                <a:srgbClr val="00A7EC"/>
              </a:solidFill>
              <a:effectLst>
                <a:glow rad="50800">
                  <a:schemeClr val="bg1"/>
                </a:glow>
              </a:effectLst>
            </a:endParaRPr>
          </a:p>
        </p:txBody>
      </p:sp>
      <p:sp>
        <p:nvSpPr>
          <p:cNvPr id="27" name="TextBox 26"/>
          <p:cNvSpPr txBox="1"/>
          <p:nvPr/>
        </p:nvSpPr>
        <p:spPr>
          <a:xfrm>
            <a:off x="2071630" y="4071879"/>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20°</a:t>
            </a:r>
            <a:endParaRPr lang="en-IN" sz="660" b="1" i="1" dirty="0">
              <a:solidFill>
                <a:srgbClr val="00A7EC"/>
              </a:solidFill>
              <a:effectLst>
                <a:glow rad="50800">
                  <a:schemeClr val="bg1"/>
                </a:glow>
              </a:effectLst>
            </a:endParaRPr>
          </a:p>
        </p:txBody>
      </p:sp>
      <p:sp>
        <p:nvSpPr>
          <p:cNvPr id="28" name="TextBox 27"/>
          <p:cNvSpPr txBox="1"/>
          <p:nvPr/>
        </p:nvSpPr>
        <p:spPr>
          <a:xfrm>
            <a:off x="2209767" y="3631183"/>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40°</a:t>
            </a:r>
            <a:endParaRPr lang="en-IN" sz="660" b="1" i="1" dirty="0">
              <a:solidFill>
                <a:srgbClr val="00A7EC"/>
              </a:solidFill>
              <a:effectLst>
                <a:glow rad="50800">
                  <a:schemeClr val="bg1"/>
                </a:glow>
              </a:effectLst>
            </a:endParaRPr>
          </a:p>
        </p:txBody>
      </p:sp>
      <p:sp>
        <p:nvSpPr>
          <p:cNvPr id="29" name="TextBox 28"/>
          <p:cNvSpPr txBox="1"/>
          <p:nvPr/>
        </p:nvSpPr>
        <p:spPr>
          <a:xfrm>
            <a:off x="3063890" y="2771201"/>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80°</a:t>
            </a:r>
            <a:endParaRPr lang="en-IN" sz="660" b="1" i="1" dirty="0">
              <a:solidFill>
                <a:srgbClr val="00A7EC"/>
              </a:solidFill>
              <a:effectLst>
                <a:glow rad="50800">
                  <a:schemeClr val="bg1"/>
                </a:glow>
              </a:effectLst>
            </a:endParaRPr>
          </a:p>
        </p:txBody>
      </p:sp>
      <p:sp>
        <p:nvSpPr>
          <p:cNvPr id="30" name="TextBox 29"/>
          <p:cNvSpPr txBox="1"/>
          <p:nvPr/>
        </p:nvSpPr>
        <p:spPr>
          <a:xfrm>
            <a:off x="3422938" y="2646110"/>
            <a:ext cx="369012"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160°</a:t>
            </a:r>
            <a:endParaRPr lang="en-IN" sz="660" b="1" i="1" dirty="0">
              <a:solidFill>
                <a:srgbClr val="00A7EC"/>
              </a:solidFill>
              <a:effectLst>
                <a:glow rad="50800">
                  <a:schemeClr val="bg1"/>
                </a:glow>
              </a:effectLst>
            </a:endParaRPr>
          </a:p>
        </p:txBody>
      </p:sp>
      <p:sp>
        <p:nvSpPr>
          <p:cNvPr id="31" name="TextBox 30"/>
          <p:cNvSpPr txBox="1"/>
          <p:nvPr/>
        </p:nvSpPr>
        <p:spPr>
          <a:xfrm>
            <a:off x="3649366" y="2646110"/>
            <a:ext cx="369012"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140°</a:t>
            </a:r>
            <a:endParaRPr lang="en-IN" sz="660" b="1" i="1" dirty="0">
              <a:solidFill>
                <a:srgbClr val="00A7EC"/>
              </a:solidFill>
              <a:effectLst>
                <a:glow rad="50800">
                  <a:schemeClr val="bg1"/>
                </a:glow>
              </a:effectLst>
            </a:endParaRPr>
          </a:p>
        </p:txBody>
      </p:sp>
      <p:sp>
        <p:nvSpPr>
          <p:cNvPr id="32" name="TextBox 31"/>
          <p:cNvSpPr txBox="1"/>
          <p:nvPr/>
        </p:nvSpPr>
        <p:spPr>
          <a:xfrm>
            <a:off x="3859405" y="2646110"/>
            <a:ext cx="369012"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120°</a:t>
            </a:r>
            <a:endParaRPr lang="en-IN" sz="660" b="1" i="1" dirty="0">
              <a:solidFill>
                <a:srgbClr val="00A7EC"/>
              </a:solidFill>
              <a:effectLst>
                <a:glow rad="50800">
                  <a:schemeClr val="bg1"/>
                </a:glow>
              </a:effectLst>
            </a:endParaRPr>
          </a:p>
        </p:txBody>
      </p:sp>
      <p:sp>
        <p:nvSpPr>
          <p:cNvPr id="33" name="TextBox 32"/>
          <p:cNvSpPr txBox="1"/>
          <p:nvPr/>
        </p:nvSpPr>
        <p:spPr>
          <a:xfrm>
            <a:off x="4076782" y="2646110"/>
            <a:ext cx="369012"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100°</a:t>
            </a:r>
            <a:endParaRPr lang="en-IN" sz="660" b="1" i="1" dirty="0">
              <a:solidFill>
                <a:srgbClr val="00A7EC"/>
              </a:solidFill>
              <a:effectLst>
                <a:glow rad="50800">
                  <a:schemeClr val="bg1"/>
                </a:glow>
              </a:effectLst>
            </a:endParaRPr>
          </a:p>
        </p:txBody>
      </p:sp>
      <p:sp>
        <p:nvSpPr>
          <p:cNvPr id="34" name="TextBox 33"/>
          <p:cNvSpPr txBox="1"/>
          <p:nvPr/>
        </p:nvSpPr>
        <p:spPr>
          <a:xfrm>
            <a:off x="4332980" y="2646108"/>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80°</a:t>
            </a:r>
            <a:endParaRPr lang="en-IN" sz="660" b="1" i="1" dirty="0">
              <a:solidFill>
                <a:srgbClr val="00A7EC"/>
              </a:solidFill>
              <a:effectLst>
                <a:glow rad="50800">
                  <a:schemeClr val="bg1"/>
                </a:glow>
              </a:effectLst>
            </a:endParaRPr>
          </a:p>
        </p:txBody>
      </p:sp>
      <p:sp>
        <p:nvSpPr>
          <p:cNvPr id="35" name="TextBox 34"/>
          <p:cNvSpPr txBox="1"/>
          <p:nvPr/>
        </p:nvSpPr>
        <p:spPr>
          <a:xfrm>
            <a:off x="4537800" y="2646110"/>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60°</a:t>
            </a:r>
            <a:endParaRPr lang="en-IN" sz="660" b="1" i="1" dirty="0">
              <a:solidFill>
                <a:srgbClr val="00A7EC"/>
              </a:solidFill>
              <a:effectLst>
                <a:glow rad="50800">
                  <a:schemeClr val="bg1"/>
                </a:glow>
              </a:effectLst>
            </a:endParaRPr>
          </a:p>
        </p:txBody>
      </p:sp>
      <p:sp>
        <p:nvSpPr>
          <p:cNvPr id="36" name="TextBox 35"/>
          <p:cNvSpPr txBox="1"/>
          <p:nvPr/>
        </p:nvSpPr>
        <p:spPr>
          <a:xfrm>
            <a:off x="4741845" y="2646110"/>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40°</a:t>
            </a:r>
            <a:endParaRPr lang="en-IN" sz="660" b="1" i="1" dirty="0">
              <a:solidFill>
                <a:srgbClr val="00A7EC"/>
              </a:solidFill>
              <a:effectLst>
                <a:glow rad="50800">
                  <a:schemeClr val="bg1"/>
                </a:glow>
              </a:effectLst>
            </a:endParaRPr>
          </a:p>
        </p:txBody>
      </p:sp>
      <p:sp>
        <p:nvSpPr>
          <p:cNvPr id="37" name="TextBox 36"/>
          <p:cNvSpPr txBox="1"/>
          <p:nvPr/>
        </p:nvSpPr>
        <p:spPr>
          <a:xfrm>
            <a:off x="5181755" y="2646478"/>
            <a:ext cx="269626"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0°</a:t>
            </a:r>
            <a:endParaRPr lang="en-IN" sz="660" b="1" i="1" dirty="0">
              <a:solidFill>
                <a:srgbClr val="00A7EC"/>
              </a:solidFill>
              <a:effectLst>
                <a:glow rad="50800">
                  <a:schemeClr val="bg1"/>
                </a:glow>
              </a:effectLst>
            </a:endParaRPr>
          </a:p>
        </p:txBody>
      </p:sp>
      <p:sp>
        <p:nvSpPr>
          <p:cNvPr id="38" name="TextBox 37"/>
          <p:cNvSpPr txBox="1"/>
          <p:nvPr/>
        </p:nvSpPr>
        <p:spPr>
          <a:xfrm>
            <a:off x="5361679" y="2646478"/>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20°</a:t>
            </a:r>
            <a:endParaRPr lang="en-IN" sz="660" b="1" i="1" dirty="0">
              <a:solidFill>
                <a:srgbClr val="00A7EC"/>
              </a:solidFill>
              <a:effectLst>
                <a:glow rad="50800">
                  <a:schemeClr val="bg1"/>
                </a:glow>
              </a:effectLst>
            </a:endParaRPr>
          </a:p>
        </p:txBody>
      </p:sp>
      <p:sp>
        <p:nvSpPr>
          <p:cNvPr id="39" name="TextBox 38"/>
          <p:cNvSpPr txBox="1"/>
          <p:nvPr/>
        </p:nvSpPr>
        <p:spPr>
          <a:xfrm>
            <a:off x="5575591" y="2647152"/>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40°</a:t>
            </a:r>
            <a:endParaRPr lang="en-IN" sz="660" b="1" i="1" dirty="0">
              <a:solidFill>
                <a:srgbClr val="00A7EC"/>
              </a:solidFill>
              <a:effectLst>
                <a:glow rad="50800">
                  <a:schemeClr val="bg1"/>
                </a:glow>
              </a:effectLst>
            </a:endParaRPr>
          </a:p>
        </p:txBody>
      </p:sp>
      <p:sp>
        <p:nvSpPr>
          <p:cNvPr id="40" name="TextBox 39"/>
          <p:cNvSpPr txBox="1"/>
          <p:nvPr/>
        </p:nvSpPr>
        <p:spPr>
          <a:xfrm>
            <a:off x="5801511" y="2640655"/>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60°</a:t>
            </a:r>
            <a:endParaRPr lang="en-IN" sz="660" b="1" i="1" dirty="0">
              <a:solidFill>
                <a:srgbClr val="00A7EC"/>
              </a:solidFill>
              <a:effectLst>
                <a:glow rad="50800">
                  <a:schemeClr val="bg1"/>
                </a:glow>
              </a:effectLst>
            </a:endParaRPr>
          </a:p>
        </p:txBody>
      </p:sp>
      <p:sp>
        <p:nvSpPr>
          <p:cNvPr id="41" name="TextBox 40"/>
          <p:cNvSpPr txBox="1"/>
          <p:nvPr/>
        </p:nvSpPr>
        <p:spPr>
          <a:xfrm>
            <a:off x="5987125" y="2651435"/>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80°</a:t>
            </a:r>
            <a:endParaRPr lang="en-IN" sz="660" b="1" i="1" dirty="0">
              <a:solidFill>
                <a:srgbClr val="00A7EC"/>
              </a:solidFill>
              <a:effectLst>
                <a:glow rad="50800">
                  <a:schemeClr val="bg1"/>
                </a:glow>
              </a:effectLst>
            </a:endParaRPr>
          </a:p>
        </p:txBody>
      </p:sp>
      <p:sp>
        <p:nvSpPr>
          <p:cNvPr id="42" name="TextBox 41"/>
          <p:cNvSpPr txBox="1"/>
          <p:nvPr/>
        </p:nvSpPr>
        <p:spPr>
          <a:xfrm>
            <a:off x="6167010" y="2646105"/>
            <a:ext cx="369012"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100°</a:t>
            </a:r>
            <a:endParaRPr lang="en-IN" sz="660" b="1" i="1" dirty="0">
              <a:solidFill>
                <a:srgbClr val="00A7EC"/>
              </a:solidFill>
              <a:effectLst>
                <a:glow rad="50800">
                  <a:schemeClr val="bg1"/>
                </a:glow>
              </a:effectLst>
            </a:endParaRPr>
          </a:p>
        </p:txBody>
      </p:sp>
      <p:sp>
        <p:nvSpPr>
          <p:cNvPr id="43" name="TextBox 42"/>
          <p:cNvSpPr txBox="1"/>
          <p:nvPr/>
        </p:nvSpPr>
        <p:spPr>
          <a:xfrm>
            <a:off x="6390077" y="2644376"/>
            <a:ext cx="369012"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120°</a:t>
            </a:r>
            <a:endParaRPr lang="en-IN" sz="660" b="1" i="1" dirty="0">
              <a:solidFill>
                <a:srgbClr val="00A7EC"/>
              </a:solidFill>
              <a:effectLst>
                <a:glow rad="50800">
                  <a:schemeClr val="bg1"/>
                </a:glow>
              </a:effectLst>
            </a:endParaRPr>
          </a:p>
        </p:txBody>
      </p:sp>
      <p:sp>
        <p:nvSpPr>
          <p:cNvPr id="44" name="TextBox 43"/>
          <p:cNvSpPr txBox="1"/>
          <p:nvPr/>
        </p:nvSpPr>
        <p:spPr>
          <a:xfrm>
            <a:off x="7035686" y="2639204"/>
            <a:ext cx="369012"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180°</a:t>
            </a:r>
            <a:endParaRPr lang="en-IN" sz="660" b="1" i="1" dirty="0">
              <a:solidFill>
                <a:srgbClr val="00A7EC"/>
              </a:solidFill>
              <a:effectLst>
                <a:glow rad="50800">
                  <a:schemeClr val="bg1"/>
                </a:glow>
              </a:effectLst>
            </a:endParaRPr>
          </a:p>
        </p:txBody>
      </p:sp>
      <p:sp>
        <p:nvSpPr>
          <p:cNvPr id="45" name="TextBox 44"/>
          <p:cNvSpPr txBox="1"/>
          <p:nvPr/>
        </p:nvSpPr>
        <p:spPr>
          <a:xfrm>
            <a:off x="7479214" y="2771201"/>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80°</a:t>
            </a:r>
            <a:endParaRPr lang="en-IN" sz="660" b="1" i="1" dirty="0">
              <a:solidFill>
                <a:srgbClr val="00A7EC"/>
              </a:solidFill>
              <a:effectLst>
                <a:glow rad="50800">
                  <a:schemeClr val="bg1"/>
                </a:glow>
              </a:effectLst>
            </a:endParaRPr>
          </a:p>
        </p:txBody>
      </p:sp>
      <p:sp>
        <p:nvSpPr>
          <p:cNvPr id="46" name="TextBox 45"/>
          <p:cNvSpPr txBox="1"/>
          <p:nvPr/>
        </p:nvSpPr>
        <p:spPr>
          <a:xfrm>
            <a:off x="8038769" y="3209725"/>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60°</a:t>
            </a:r>
            <a:endParaRPr lang="en-IN" sz="660" b="1" i="1" dirty="0">
              <a:solidFill>
                <a:srgbClr val="00A7EC"/>
              </a:solidFill>
              <a:effectLst>
                <a:glow rad="50800">
                  <a:schemeClr val="bg1"/>
                </a:glow>
              </a:effectLst>
            </a:endParaRPr>
          </a:p>
        </p:txBody>
      </p:sp>
      <p:sp>
        <p:nvSpPr>
          <p:cNvPr id="47" name="TextBox 46"/>
          <p:cNvSpPr txBox="1"/>
          <p:nvPr/>
        </p:nvSpPr>
        <p:spPr>
          <a:xfrm>
            <a:off x="8324983" y="3636845"/>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40°</a:t>
            </a:r>
            <a:endParaRPr lang="en-IN" sz="660" b="1" i="1" dirty="0">
              <a:solidFill>
                <a:srgbClr val="00A7EC"/>
              </a:solidFill>
              <a:effectLst>
                <a:glow rad="50800">
                  <a:schemeClr val="bg1"/>
                </a:glow>
              </a:effectLst>
            </a:endParaRPr>
          </a:p>
        </p:txBody>
      </p:sp>
      <p:sp>
        <p:nvSpPr>
          <p:cNvPr id="48" name="TextBox 47"/>
          <p:cNvSpPr txBox="1"/>
          <p:nvPr/>
        </p:nvSpPr>
        <p:spPr>
          <a:xfrm>
            <a:off x="8521443" y="4520512"/>
            <a:ext cx="269626"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0°</a:t>
            </a:r>
            <a:endParaRPr lang="en-IN" sz="660" b="1" i="1" dirty="0">
              <a:solidFill>
                <a:srgbClr val="00A7EC"/>
              </a:solidFill>
              <a:effectLst>
                <a:glow rad="50800">
                  <a:schemeClr val="bg1"/>
                </a:glow>
              </a:effectLst>
            </a:endParaRPr>
          </a:p>
        </p:txBody>
      </p:sp>
      <p:sp>
        <p:nvSpPr>
          <p:cNvPr id="49" name="TextBox 48"/>
          <p:cNvSpPr txBox="1"/>
          <p:nvPr/>
        </p:nvSpPr>
        <p:spPr>
          <a:xfrm>
            <a:off x="8336938" y="5375331"/>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40°</a:t>
            </a:r>
            <a:endParaRPr lang="en-IN" sz="660" b="1" i="1" dirty="0">
              <a:solidFill>
                <a:srgbClr val="00A7EC"/>
              </a:solidFill>
              <a:effectLst>
                <a:glow rad="50800">
                  <a:schemeClr val="bg1"/>
                </a:glow>
              </a:effectLst>
            </a:endParaRPr>
          </a:p>
        </p:txBody>
      </p:sp>
      <p:sp>
        <p:nvSpPr>
          <p:cNvPr id="51" name="TextBox 50"/>
          <p:cNvSpPr txBox="1"/>
          <p:nvPr/>
        </p:nvSpPr>
        <p:spPr>
          <a:xfrm>
            <a:off x="8467178" y="4088298"/>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20°</a:t>
            </a:r>
            <a:endParaRPr lang="en-IN" sz="660" b="1" i="1" dirty="0">
              <a:solidFill>
                <a:srgbClr val="00A7EC"/>
              </a:solidFill>
              <a:effectLst>
                <a:glow rad="50800">
                  <a:schemeClr val="bg1"/>
                </a:glow>
              </a:effectLst>
            </a:endParaRPr>
          </a:p>
        </p:txBody>
      </p:sp>
      <p:sp>
        <p:nvSpPr>
          <p:cNvPr id="52" name="TextBox 51"/>
          <p:cNvSpPr txBox="1"/>
          <p:nvPr/>
        </p:nvSpPr>
        <p:spPr>
          <a:xfrm>
            <a:off x="5009816" y="2879519"/>
            <a:ext cx="521297" cy="307777"/>
          </a:xfrm>
          <a:prstGeom prst="rect">
            <a:avLst/>
          </a:prstGeom>
          <a:noFill/>
        </p:spPr>
        <p:txBody>
          <a:bodyPr wrap="none" rtlCol="0">
            <a:spAutoFit/>
          </a:bodyPr>
          <a:lstStyle/>
          <a:p>
            <a:r>
              <a:rPr lang="en-IN" sz="700" b="1" i="1" dirty="0" smtClean="0">
                <a:solidFill>
                  <a:srgbClr val="4CC8F2"/>
                </a:solidFill>
              </a:rPr>
              <a:t>ARCTIC</a:t>
            </a:r>
          </a:p>
          <a:p>
            <a:r>
              <a:rPr lang="en-IN" sz="700" b="1" i="1" dirty="0" smtClean="0">
                <a:solidFill>
                  <a:srgbClr val="4CC8F2"/>
                </a:solidFill>
              </a:rPr>
              <a:t>OCEAN</a:t>
            </a:r>
            <a:endParaRPr lang="en-IN" sz="700" b="1" i="1" dirty="0">
              <a:solidFill>
                <a:srgbClr val="4CC8F2"/>
              </a:solidFill>
            </a:endParaRPr>
          </a:p>
        </p:txBody>
      </p:sp>
      <p:sp>
        <p:nvSpPr>
          <p:cNvPr id="53" name="TextBox 52"/>
          <p:cNvSpPr txBox="1"/>
          <p:nvPr/>
        </p:nvSpPr>
        <p:spPr>
          <a:xfrm>
            <a:off x="2489798" y="3197025"/>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60°</a:t>
            </a:r>
            <a:endParaRPr lang="en-IN" sz="660" b="1" i="1" dirty="0">
              <a:solidFill>
                <a:srgbClr val="00A7EC"/>
              </a:solidFill>
              <a:effectLst>
                <a:glow rad="50800">
                  <a:schemeClr val="bg1"/>
                </a:glow>
              </a:effectLst>
            </a:endParaRPr>
          </a:p>
        </p:txBody>
      </p:sp>
      <p:sp>
        <p:nvSpPr>
          <p:cNvPr id="54" name="TextBox 53"/>
          <p:cNvSpPr txBox="1"/>
          <p:nvPr/>
        </p:nvSpPr>
        <p:spPr>
          <a:xfrm>
            <a:off x="2239146" y="5378991"/>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40°</a:t>
            </a:r>
            <a:endParaRPr lang="en-IN" sz="660" b="1" i="1" dirty="0">
              <a:solidFill>
                <a:srgbClr val="00A7EC"/>
              </a:solidFill>
              <a:effectLst>
                <a:glow rad="50800">
                  <a:schemeClr val="bg1"/>
                </a:glow>
              </a:effectLst>
            </a:endParaRPr>
          </a:p>
        </p:txBody>
      </p:sp>
      <p:sp>
        <p:nvSpPr>
          <p:cNvPr id="55" name="TextBox 54"/>
          <p:cNvSpPr txBox="1"/>
          <p:nvPr/>
        </p:nvSpPr>
        <p:spPr>
          <a:xfrm>
            <a:off x="2933748" y="5761805"/>
            <a:ext cx="369012"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140°</a:t>
            </a:r>
            <a:endParaRPr lang="en-IN" sz="660" b="1" i="1" dirty="0">
              <a:solidFill>
                <a:srgbClr val="00A7EC"/>
              </a:solidFill>
              <a:effectLst>
                <a:glow rad="50800">
                  <a:schemeClr val="bg1"/>
                </a:glow>
              </a:effectLst>
            </a:endParaRPr>
          </a:p>
        </p:txBody>
      </p:sp>
      <p:sp>
        <p:nvSpPr>
          <p:cNvPr id="56" name="TextBox 55"/>
          <p:cNvSpPr txBox="1"/>
          <p:nvPr/>
        </p:nvSpPr>
        <p:spPr>
          <a:xfrm>
            <a:off x="3229153" y="5761805"/>
            <a:ext cx="369012"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120°</a:t>
            </a:r>
            <a:endParaRPr lang="en-IN" sz="660" b="1" i="1" dirty="0">
              <a:solidFill>
                <a:srgbClr val="00A7EC"/>
              </a:solidFill>
              <a:effectLst>
                <a:glow rad="50800">
                  <a:schemeClr val="bg1"/>
                </a:glow>
              </a:effectLst>
            </a:endParaRPr>
          </a:p>
        </p:txBody>
      </p:sp>
      <p:sp>
        <p:nvSpPr>
          <p:cNvPr id="57" name="TextBox 56"/>
          <p:cNvSpPr txBox="1"/>
          <p:nvPr/>
        </p:nvSpPr>
        <p:spPr>
          <a:xfrm>
            <a:off x="3541433" y="5761805"/>
            <a:ext cx="369012"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100°</a:t>
            </a:r>
            <a:endParaRPr lang="en-IN" sz="660" b="1" i="1" dirty="0">
              <a:solidFill>
                <a:srgbClr val="00A7EC"/>
              </a:solidFill>
              <a:effectLst>
                <a:glow rad="50800">
                  <a:schemeClr val="bg1"/>
                </a:glow>
              </a:effectLst>
            </a:endParaRPr>
          </a:p>
        </p:txBody>
      </p:sp>
      <p:sp>
        <p:nvSpPr>
          <p:cNvPr id="58" name="TextBox 57"/>
          <p:cNvSpPr txBox="1"/>
          <p:nvPr/>
        </p:nvSpPr>
        <p:spPr>
          <a:xfrm>
            <a:off x="4204902" y="5761805"/>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60°</a:t>
            </a:r>
            <a:endParaRPr lang="en-IN" sz="660" b="1" i="1" dirty="0">
              <a:solidFill>
                <a:srgbClr val="00A7EC"/>
              </a:solidFill>
              <a:effectLst>
                <a:glow rad="50800">
                  <a:schemeClr val="bg1"/>
                </a:glow>
              </a:effectLst>
            </a:endParaRPr>
          </a:p>
        </p:txBody>
      </p:sp>
      <p:sp>
        <p:nvSpPr>
          <p:cNvPr id="59" name="TextBox 58"/>
          <p:cNvSpPr txBox="1"/>
          <p:nvPr/>
        </p:nvSpPr>
        <p:spPr>
          <a:xfrm>
            <a:off x="4497193" y="5761805"/>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40°</a:t>
            </a:r>
            <a:endParaRPr lang="en-IN" sz="660" b="1" i="1" dirty="0">
              <a:solidFill>
                <a:srgbClr val="00A7EC"/>
              </a:solidFill>
              <a:effectLst>
                <a:glow rad="50800">
                  <a:schemeClr val="bg1"/>
                </a:glow>
              </a:effectLst>
            </a:endParaRPr>
          </a:p>
        </p:txBody>
      </p:sp>
      <p:sp>
        <p:nvSpPr>
          <p:cNvPr id="60" name="TextBox 59"/>
          <p:cNvSpPr txBox="1"/>
          <p:nvPr/>
        </p:nvSpPr>
        <p:spPr>
          <a:xfrm>
            <a:off x="4790522" y="5758007"/>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20°</a:t>
            </a:r>
            <a:endParaRPr lang="en-IN" sz="660" b="1" i="1" dirty="0">
              <a:solidFill>
                <a:srgbClr val="00A7EC"/>
              </a:solidFill>
              <a:effectLst>
                <a:glow rad="50800">
                  <a:schemeClr val="bg1"/>
                </a:glow>
              </a:effectLst>
            </a:endParaRPr>
          </a:p>
        </p:txBody>
      </p:sp>
      <p:sp>
        <p:nvSpPr>
          <p:cNvPr id="61" name="TextBox 60"/>
          <p:cNvSpPr txBox="1"/>
          <p:nvPr/>
        </p:nvSpPr>
        <p:spPr>
          <a:xfrm>
            <a:off x="5129592" y="5761805"/>
            <a:ext cx="269626"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0°</a:t>
            </a:r>
            <a:endParaRPr lang="en-IN" sz="660" b="1" i="1" dirty="0">
              <a:solidFill>
                <a:srgbClr val="00A7EC"/>
              </a:solidFill>
              <a:effectLst>
                <a:glow rad="50800">
                  <a:schemeClr val="bg1"/>
                </a:glow>
              </a:effectLst>
            </a:endParaRPr>
          </a:p>
        </p:txBody>
      </p:sp>
      <p:sp>
        <p:nvSpPr>
          <p:cNvPr id="62" name="TextBox 61"/>
          <p:cNvSpPr txBox="1"/>
          <p:nvPr/>
        </p:nvSpPr>
        <p:spPr>
          <a:xfrm>
            <a:off x="5413525" y="5761805"/>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20°</a:t>
            </a:r>
            <a:endParaRPr lang="en-IN" sz="660" b="1" i="1" dirty="0">
              <a:solidFill>
                <a:srgbClr val="00A7EC"/>
              </a:solidFill>
              <a:effectLst>
                <a:glow rad="50800">
                  <a:schemeClr val="bg1"/>
                </a:glow>
              </a:effectLst>
            </a:endParaRPr>
          </a:p>
        </p:txBody>
      </p:sp>
      <p:sp>
        <p:nvSpPr>
          <p:cNvPr id="63" name="TextBox 62"/>
          <p:cNvSpPr txBox="1"/>
          <p:nvPr/>
        </p:nvSpPr>
        <p:spPr>
          <a:xfrm>
            <a:off x="5706939" y="5761805"/>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40°</a:t>
            </a:r>
            <a:endParaRPr lang="en-IN" sz="660" b="1" i="1" dirty="0">
              <a:solidFill>
                <a:srgbClr val="00A7EC"/>
              </a:solidFill>
              <a:effectLst>
                <a:glow rad="50800">
                  <a:schemeClr val="bg1"/>
                </a:glow>
              </a:effectLst>
            </a:endParaRPr>
          </a:p>
        </p:txBody>
      </p:sp>
      <p:sp>
        <p:nvSpPr>
          <p:cNvPr id="64" name="TextBox 63"/>
          <p:cNvSpPr txBox="1"/>
          <p:nvPr/>
        </p:nvSpPr>
        <p:spPr>
          <a:xfrm>
            <a:off x="6019232" y="5761805"/>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60°</a:t>
            </a:r>
            <a:endParaRPr lang="en-IN" sz="660" b="1" i="1" dirty="0">
              <a:solidFill>
                <a:srgbClr val="00A7EC"/>
              </a:solidFill>
              <a:effectLst>
                <a:glow rad="50800">
                  <a:schemeClr val="bg1"/>
                </a:glow>
              </a:effectLst>
            </a:endParaRPr>
          </a:p>
        </p:txBody>
      </p:sp>
      <p:sp>
        <p:nvSpPr>
          <p:cNvPr id="65" name="TextBox 64"/>
          <p:cNvSpPr txBox="1"/>
          <p:nvPr/>
        </p:nvSpPr>
        <p:spPr>
          <a:xfrm>
            <a:off x="7234114" y="5761805"/>
            <a:ext cx="369012"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140°</a:t>
            </a:r>
            <a:endParaRPr lang="en-IN" sz="660" b="1" i="1" dirty="0">
              <a:solidFill>
                <a:srgbClr val="00A7EC"/>
              </a:solidFill>
              <a:effectLst>
                <a:glow rad="50800">
                  <a:schemeClr val="bg1"/>
                </a:glow>
              </a:effectLst>
            </a:endParaRPr>
          </a:p>
        </p:txBody>
      </p:sp>
      <p:sp>
        <p:nvSpPr>
          <p:cNvPr id="66" name="TextBox 65"/>
          <p:cNvSpPr txBox="1"/>
          <p:nvPr/>
        </p:nvSpPr>
        <p:spPr>
          <a:xfrm>
            <a:off x="7545454" y="5761805"/>
            <a:ext cx="369012"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160°</a:t>
            </a:r>
            <a:endParaRPr lang="en-IN" sz="660" b="1" i="1" dirty="0">
              <a:solidFill>
                <a:srgbClr val="00A7EC"/>
              </a:solidFill>
              <a:effectLst>
                <a:glow rad="50800">
                  <a:schemeClr val="bg1"/>
                </a:glow>
              </a:effectLst>
            </a:endParaRPr>
          </a:p>
        </p:txBody>
      </p:sp>
      <p:sp>
        <p:nvSpPr>
          <p:cNvPr id="67" name="TextBox 66"/>
          <p:cNvSpPr txBox="1"/>
          <p:nvPr/>
        </p:nvSpPr>
        <p:spPr>
          <a:xfrm>
            <a:off x="7846877" y="5759052"/>
            <a:ext cx="369012"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180°</a:t>
            </a:r>
            <a:endParaRPr lang="en-IN" sz="660" b="1" i="1" dirty="0">
              <a:solidFill>
                <a:srgbClr val="00A7EC"/>
              </a:solidFill>
              <a:effectLst>
                <a:glow rad="50800">
                  <a:schemeClr val="bg1"/>
                </a:glow>
              </a:effectLst>
            </a:endParaRPr>
          </a:p>
        </p:txBody>
      </p:sp>
      <p:sp>
        <p:nvSpPr>
          <p:cNvPr id="68" name="TextBox 67"/>
          <p:cNvSpPr txBox="1"/>
          <p:nvPr/>
        </p:nvSpPr>
        <p:spPr>
          <a:xfrm>
            <a:off x="4574761" y="5097587"/>
            <a:ext cx="696024" cy="338554"/>
          </a:xfrm>
          <a:prstGeom prst="rect">
            <a:avLst/>
          </a:prstGeom>
          <a:noFill/>
        </p:spPr>
        <p:txBody>
          <a:bodyPr wrap="none" rtlCol="0">
            <a:spAutoFit/>
          </a:bodyPr>
          <a:lstStyle/>
          <a:p>
            <a:pPr algn="ctr"/>
            <a:r>
              <a:rPr lang="en-IN" sz="800" b="1" i="1" dirty="0">
                <a:solidFill>
                  <a:srgbClr val="4CC8F2"/>
                </a:solidFill>
              </a:rPr>
              <a:t>ATLANTIC</a:t>
            </a:r>
          </a:p>
          <a:p>
            <a:pPr algn="ctr"/>
            <a:r>
              <a:rPr lang="en-IN" sz="800" b="1" i="1" dirty="0">
                <a:solidFill>
                  <a:srgbClr val="4CC8F2"/>
                </a:solidFill>
              </a:rPr>
              <a:t>OCEAN</a:t>
            </a:r>
          </a:p>
        </p:txBody>
      </p:sp>
      <p:sp>
        <p:nvSpPr>
          <p:cNvPr id="69" name="TextBox 68"/>
          <p:cNvSpPr txBox="1"/>
          <p:nvPr/>
        </p:nvSpPr>
        <p:spPr>
          <a:xfrm>
            <a:off x="4946434" y="2643813"/>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20°</a:t>
            </a:r>
            <a:endParaRPr lang="en-IN" sz="660" b="1" i="1" dirty="0">
              <a:solidFill>
                <a:srgbClr val="00A7EC"/>
              </a:solidFill>
              <a:effectLst>
                <a:glow rad="50800">
                  <a:schemeClr val="bg1"/>
                </a:glow>
              </a:effectLst>
            </a:endParaRPr>
          </a:p>
        </p:txBody>
      </p:sp>
      <p:sp>
        <p:nvSpPr>
          <p:cNvPr id="70" name="TextBox 69"/>
          <p:cNvSpPr txBox="1"/>
          <p:nvPr/>
        </p:nvSpPr>
        <p:spPr>
          <a:xfrm>
            <a:off x="6602831" y="2644376"/>
            <a:ext cx="369012"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140°</a:t>
            </a:r>
            <a:endParaRPr lang="en-IN" sz="660" b="1" i="1" dirty="0">
              <a:solidFill>
                <a:srgbClr val="00A7EC"/>
              </a:solidFill>
              <a:effectLst>
                <a:glow rad="50800">
                  <a:schemeClr val="bg1"/>
                </a:glow>
              </a:effectLst>
            </a:endParaRPr>
          </a:p>
        </p:txBody>
      </p:sp>
      <p:sp>
        <p:nvSpPr>
          <p:cNvPr id="71" name="TextBox 70"/>
          <p:cNvSpPr txBox="1"/>
          <p:nvPr/>
        </p:nvSpPr>
        <p:spPr>
          <a:xfrm>
            <a:off x="6822218" y="2644376"/>
            <a:ext cx="369012"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160°</a:t>
            </a:r>
            <a:endParaRPr lang="en-IN" sz="660" b="1" i="1" dirty="0">
              <a:solidFill>
                <a:srgbClr val="00A7EC"/>
              </a:solidFill>
              <a:effectLst>
                <a:glow rad="50800">
                  <a:schemeClr val="bg1"/>
                </a:glow>
              </a:effectLst>
            </a:endParaRPr>
          </a:p>
        </p:txBody>
      </p:sp>
      <p:sp>
        <p:nvSpPr>
          <p:cNvPr id="72" name="TextBox 71"/>
          <p:cNvSpPr txBox="1"/>
          <p:nvPr/>
        </p:nvSpPr>
        <p:spPr>
          <a:xfrm>
            <a:off x="405384" y="5341328"/>
            <a:ext cx="1162498" cy="207749"/>
          </a:xfrm>
          <a:prstGeom prst="rect">
            <a:avLst/>
          </a:prstGeom>
          <a:noFill/>
        </p:spPr>
        <p:txBody>
          <a:bodyPr wrap="none" rtlCol="0">
            <a:spAutoFit/>
          </a:bodyPr>
          <a:lstStyle/>
          <a:p>
            <a:r>
              <a:rPr lang="en-IN" sz="750" b="1" dirty="0"/>
              <a:t>Critically endangered</a:t>
            </a:r>
          </a:p>
        </p:txBody>
      </p:sp>
      <p:sp>
        <p:nvSpPr>
          <p:cNvPr id="73" name="TextBox 72"/>
          <p:cNvSpPr txBox="1"/>
          <p:nvPr/>
        </p:nvSpPr>
        <p:spPr>
          <a:xfrm>
            <a:off x="405384" y="5497347"/>
            <a:ext cx="1189749" cy="207749"/>
          </a:xfrm>
          <a:prstGeom prst="rect">
            <a:avLst/>
          </a:prstGeom>
          <a:noFill/>
        </p:spPr>
        <p:txBody>
          <a:bodyPr wrap="none" rtlCol="0">
            <a:spAutoFit/>
          </a:bodyPr>
          <a:lstStyle/>
          <a:p>
            <a:r>
              <a:rPr lang="en-IN" sz="750" b="1" dirty="0"/>
              <a:t>Definitely endangered</a:t>
            </a:r>
          </a:p>
        </p:txBody>
      </p:sp>
      <p:sp>
        <p:nvSpPr>
          <p:cNvPr id="74" name="TextBox 73"/>
          <p:cNvSpPr txBox="1"/>
          <p:nvPr/>
        </p:nvSpPr>
        <p:spPr>
          <a:xfrm>
            <a:off x="405384" y="5657930"/>
            <a:ext cx="1189749" cy="207749"/>
          </a:xfrm>
          <a:prstGeom prst="rect">
            <a:avLst/>
          </a:prstGeom>
          <a:noFill/>
        </p:spPr>
        <p:txBody>
          <a:bodyPr wrap="none" rtlCol="0">
            <a:spAutoFit/>
          </a:bodyPr>
          <a:lstStyle/>
          <a:p>
            <a:r>
              <a:rPr lang="en-IN" sz="750" b="1" dirty="0"/>
              <a:t>Severely endangered</a:t>
            </a:r>
          </a:p>
        </p:txBody>
      </p:sp>
    </p:spTree>
    <p:extLst>
      <p:ext uri="{BB962C8B-B14F-4D97-AF65-F5344CB8AC3E}">
        <p14:creationId xmlns:p14="http://schemas.microsoft.com/office/powerpoint/2010/main" val="36631378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p:txBody>
          <a:bodyPr/>
          <a:lstStyle/>
          <a:p>
            <a:r>
              <a:rPr lang="en-US" altLang="en-US" dirty="0"/>
              <a:t>5.1.1 Languages</a:t>
            </a:r>
            <a:r>
              <a:rPr lang="en-US" dirty="0"/>
              <a:t> </a:t>
            </a:r>
            <a:r>
              <a:rPr lang="en-US" dirty="0" smtClean="0"/>
              <a:t>and </a:t>
            </a:r>
            <a:r>
              <a:rPr lang="en-US" dirty="0"/>
              <a:t>Geography </a:t>
            </a:r>
            <a:r>
              <a:rPr lang="en-US" sz="2000" b="0" dirty="0"/>
              <a:t>(3 of 6)</a:t>
            </a:r>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p:txBody>
          <a:bodyPr/>
          <a:lstStyle/>
          <a:p>
            <a:r>
              <a:rPr lang="en-US" dirty="0"/>
              <a:t>A </a:t>
            </a:r>
            <a:r>
              <a:rPr lang="en-US" b="1" dirty="0"/>
              <a:t>language family </a:t>
            </a:r>
            <a:r>
              <a:rPr lang="en-US" dirty="0"/>
              <a:t>is a collection of languages related through a common ancestral language that existed long before recorded history</a:t>
            </a:r>
          </a:p>
          <a:p>
            <a:r>
              <a:rPr lang="en-US" dirty="0"/>
              <a:t>A </a:t>
            </a:r>
            <a:r>
              <a:rPr lang="en-US" b="1" dirty="0"/>
              <a:t>language branch </a:t>
            </a:r>
            <a:r>
              <a:rPr lang="en-US" dirty="0"/>
              <a:t>is a collection of languages within a family related through a common ancestral language</a:t>
            </a:r>
          </a:p>
          <a:p>
            <a:r>
              <a:rPr lang="en-US" dirty="0"/>
              <a:t>A </a:t>
            </a:r>
            <a:r>
              <a:rPr lang="en-US" b="1" dirty="0"/>
              <a:t>language group </a:t>
            </a:r>
            <a:r>
              <a:rPr lang="en-US" dirty="0"/>
              <a:t>is a collection of languages within a branch that share a common origin in the relatively recent past</a:t>
            </a:r>
          </a:p>
        </p:txBody>
      </p:sp>
    </p:spTree>
    <p:extLst>
      <p:ext uri="{BB962C8B-B14F-4D97-AF65-F5344CB8AC3E}">
        <p14:creationId xmlns:p14="http://schemas.microsoft.com/office/powerpoint/2010/main" val="365854952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p:txBody>
          <a:bodyPr/>
          <a:lstStyle/>
          <a:p>
            <a:r>
              <a:rPr lang="en-US" altLang="en-US" dirty="0"/>
              <a:t>5.4.1 Endangered Languages </a:t>
            </a:r>
            <a:r>
              <a:rPr lang="en-US" altLang="en-US" sz="2000" b="0" dirty="0"/>
              <a:t>(4 of 4)</a:t>
            </a:r>
            <a:endParaRPr lang="en-US" sz="2000" b="0" dirty="0"/>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a:xfrm>
            <a:off x="457200" y="1556326"/>
            <a:ext cx="8229600" cy="1163428"/>
          </a:xfrm>
        </p:spPr>
        <p:txBody>
          <a:bodyPr/>
          <a:lstStyle/>
          <a:p>
            <a:pPr marL="432" indent="0">
              <a:buNone/>
            </a:pPr>
            <a:r>
              <a:rPr lang="en-US" b="1" dirty="0"/>
              <a:t>Figure 5-41: </a:t>
            </a:r>
            <a:r>
              <a:rPr lang="en-US" dirty="0"/>
              <a:t>Maoris participate in a parade in Wellington, New Zealand, to celebrate their language. The sign says “To keep the Maori voice alive.”</a:t>
            </a:r>
          </a:p>
        </p:txBody>
      </p:sp>
      <p:pic>
        <p:nvPicPr>
          <p:cNvPr id="7" name="Picture 6" descr="A group of people in a parade in Wellington, New Zealand celebrating the Maori voice.">
            <a:extLst>
              <a:ext uri="{FF2B5EF4-FFF2-40B4-BE49-F238E27FC236}">
                <a16:creationId xmlns:a16="http://schemas.microsoft.com/office/drawing/2014/main" id="{9E730493-01B2-43C4-A0E1-9F6D86C9B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3030" y="2808029"/>
            <a:ext cx="6197941" cy="3320325"/>
          </a:xfrm>
          <a:prstGeom prst="rect">
            <a:avLst/>
          </a:prstGeom>
        </p:spPr>
      </p:pic>
    </p:spTree>
    <p:extLst>
      <p:ext uri="{BB962C8B-B14F-4D97-AF65-F5344CB8AC3E}">
        <p14:creationId xmlns:p14="http://schemas.microsoft.com/office/powerpoint/2010/main" val="287827515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BAB06-C5AD-4274-99B9-7DBC8D169969}"/>
              </a:ext>
            </a:extLst>
          </p:cNvPr>
          <p:cNvSpPr>
            <a:spLocks noGrp="1"/>
          </p:cNvSpPr>
          <p:nvPr>
            <p:ph type="title"/>
          </p:nvPr>
        </p:nvSpPr>
        <p:spPr>
          <a:xfrm>
            <a:off x="457200" y="215371"/>
            <a:ext cx="7499268" cy="1097279"/>
          </a:xfrm>
        </p:spPr>
        <p:txBody>
          <a:bodyPr/>
          <a:lstStyle/>
          <a:p>
            <a:r>
              <a:rPr lang="en-US" altLang="en-US" sz="3400" dirty="0"/>
              <a:t>5.4.2 Isolated </a:t>
            </a:r>
            <a:r>
              <a:rPr lang="en-US" altLang="en-US" sz="3400" dirty="0" smtClean="0"/>
              <a:t>and </a:t>
            </a:r>
            <a:r>
              <a:rPr lang="en-US" altLang="en-US" sz="3400" dirty="0"/>
              <a:t>Extinct Languages </a:t>
            </a:r>
            <a:r>
              <a:rPr lang="en-US" altLang="en-US" sz="2000" b="0" dirty="0"/>
              <a:t>(1 of 5)</a:t>
            </a:r>
            <a:endParaRPr lang="en-US" sz="2000" b="0" dirty="0"/>
          </a:p>
        </p:txBody>
      </p:sp>
      <p:sp>
        <p:nvSpPr>
          <p:cNvPr id="3" name="Content Placeholder 2">
            <a:extLst>
              <a:ext uri="{FF2B5EF4-FFF2-40B4-BE49-F238E27FC236}">
                <a16:creationId xmlns:a16="http://schemas.microsoft.com/office/drawing/2014/main" id="{B0B9820F-83E0-4539-A2D4-FEF8174CABE0}"/>
              </a:ext>
            </a:extLst>
          </p:cNvPr>
          <p:cNvSpPr>
            <a:spLocks noGrp="1"/>
          </p:cNvSpPr>
          <p:nvPr>
            <p:ph sz="quarter" idx="13"/>
          </p:nvPr>
        </p:nvSpPr>
        <p:spPr>
          <a:xfrm>
            <a:off x="457200" y="1556326"/>
            <a:ext cx="8057408" cy="4434275"/>
          </a:xfrm>
        </p:spPr>
        <p:txBody>
          <a:bodyPr/>
          <a:lstStyle/>
          <a:p>
            <a:r>
              <a:rPr lang="en-US" dirty="0"/>
              <a:t>An </a:t>
            </a:r>
            <a:r>
              <a:rPr lang="en-US" b="1" dirty="0"/>
              <a:t>isolated language </a:t>
            </a:r>
            <a:r>
              <a:rPr lang="en-US" dirty="0"/>
              <a:t>is a language that is unrelated to any other and therefore not attached to any language family. Basque is a classic example of an isolated language within Europe</a:t>
            </a:r>
          </a:p>
          <a:p>
            <a:r>
              <a:rPr lang="en-US" dirty="0"/>
              <a:t>An </a:t>
            </a:r>
            <a:r>
              <a:rPr lang="en-US" b="1" dirty="0"/>
              <a:t>extinct language </a:t>
            </a:r>
            <a:r>
              <a:rPr lang="en-US" dirty="0"/>
              <a:t>is a language that was once used by people in daily activities but is no longer in use. Liv and Clallam are examples of languages that have recently gone extinct</a:t>
            </a:r>
          </a:p>
        </p:txBody>
      </p:sp>
    </p:spTree>
    <p:extLst>
      <p:ext uri="{BB962C8B-B14F-4D97-AF65-F5344CB8AC3E}">
        <p14:creationId xmlns:p14="http://schemas.microsoft.com/office/powerpoint/2010/main" val="87023651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a:xfrm>
            <a:off x="457201" y="215371"/>
            <a:ext cx="7344888" cy="1097279"/>
          </a:xfrm>
        </p:spPr>
        <p:txBody>
          <a:bodyPr/>
          <a:lstStyle/>
          <a:p>
            <a:r>
              <a:rPr lang="en-US" altLang="en-US" sz="3400" dirty="0"/>
              <a:t>5.4.2 Isolated </a:t>
            </a:r>
            <a:r>
              <a:rPr lang="en-US" altLang="en-US" sz="3400" dirty="0" smtClean="0"/>
              <a:t>and </a:t>
            </a:r>
            <a:r>
              <a:rPr lang="en-US" altLang="en-US" sz="3400" dirty="0"/>
              <a:t>Extinct Languages </a:t>
            </a:r>
            <a:r>
              <a:rPr lang="en-US" altLang="en-US" sz="2000" b="0" dirty="0"/>
              <a:t>(2 of 5)</a:t>
            </a:r>
            <a:endParaRPr lang="en-US" sz="2000" b="0" dirty="0"/>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a:xfrm>
            <a:off x="457200" y="1556326"/>
            <a:ext cx="8229600" cy="403103"/>
          </a:xfrm>
        </p:spPr>
        <p:txBody>
          <a:bodyPr/>
          <a:lstStyle/>
          <a:p>
            <a:pPr marL="432" indent="0">
              <a:buNone/>
            </a:pPr>
            <a:r>
              <a:rPr lang="en-US" b="1" dirty="0"/>
              <a:t>Figure 5-42: </a:t>
            </a:r>
            <a:r>
              <a:rPr lang="en-US" dirty="0"/>
              <a:t>Street sign in the Basque language.</a:t>
            </a:r>
          </a:p>
        </p:txBody>
      </p:sp>
      <p:pic>
        <p:nvPicPr>
          <p:cNvPr id="6" name="Picture 5" descr="A street sign in basque.">
            <a:extLst>
              <a:ext uri="{FF2B5EF4-FFF2-40B4-BE49-F238E27FC236}">
                <a16:creationId xmlns:a16="http://schemas.microsoft.com/office/drawing/2014/main" id="{4BB97D77-BAAE-4233-8C68-A644FD835A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3839" y="2058013"/>
            <a:ext cx="5136323" cy="4193405"/>
          </a:xfrm>
          <a:prstGeom prst="rect">
            <a:avLst/>
          </a:prstGeom>
        </p:spPr>
      </p:pic>
    </p:spTree>
    <p:extLst>
      <p:ext uri="{BB962C8B-B14F-4D97-AF65-F5344CB8AC3E}">
        <p14:creationId xmlns:p14="http://schemas.microsoft.com/office/powerpoint/2010/main" val="194727694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a:xfrm>
            <a:off x="457200" y="215371"/>
            <a:ext cx="7321089" cy="1097279"/>
          </a:xfrm>
        </p:spPr>
        <p:txBody>
          <a:bodyPr/>
          <a:lstStyle/>
          <a:p>
            <a:r>
              <a:rPr lang="en-US" altLang="en-US" sz="3400" dirty="0"/>
              <a:t>5.4.2 Isolated </a:t>
            </a:r>
            <a:r>
              <a:rPr lang="en-US" altLang="en-US" sz="3400" dirty="0" smtClean="0"/>
              <a:t>and </a:t>
            </a:r>
            <a:r>
              <a:rPr lang="en-US" altLang="en-US" sz="3400" dirty="0"/>
              <a:t>Extinct Languages </a:t>
            </a:r>
            <a:r>
              <a:rPr lang="en-US" altLang="en-US" sz="2000" b="0" dirty="0"/>
              <a:t>(3 of 5)</a:t>
            </a:r>
            <a:endParaRPr lang="en-US" sz="2000" b="0" dirty="0"/>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a:xfrm>
            <a:off x="457200" y="1556325"/>
            <a:ext cx="8229600" cy="764843"/>
          </a:xfrm>
        </p:spPr>
        <p:txBody>
          <a:bodyPr/>
          <a:lstStyle/>
          <a:p>
            <a:pPr marL="432" indent="0">
              <a:buNone/>
            </a:pPr>
            <a:r>
              <a:rPr lang="en-US" b="1" dirty="0"/>
              <a:t>Figure 5-43: </a:t>
            </a:r>
            <a:r>
              <a:rPr lang="en-US" dirty="0"/>
              <a:t>Dots are located approximately where recently extinct languages were last spoken.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9130" y="2382101"/>
            <a:ext cx="6565100" cy="3971873"/>
          </a:xfrm>
          <a:prstGeom prst="rect">
            <a:avLst/>
          </a:prstGeom>
        </p:spPr>
      </p:pic>
      <p:sp>
        <p:nvSpPr>
          <p:cNvPr id="6" name="TextBox 5"/>
          <p:cNvSpPr txBox="1"/>
          <p:nvPr/>
        </p:nvSpPr>
        <p:spPr>
          <a:xfrm>
            <a:off x="5500473" y="4389614"/>
            <a:ext cx="554960" cy="338554"/>
          </a:xfrm>
          <a:prstGeom prst="rect">
            <a:avLst/>
          </a:prstGeom>
          <a:noFill/>
        </p:spPr>
        <p:txBody>
          <a:bodyPr wrap="none" rtlCol="0">
            <a:spAutoFit/>
          </a:bodyPr>
          <a:lstStyle/>
          <a:p>
            <a:pPr algn="ctr"/>
            <a:r>
              <a:rPr lang="en-IN" sz="800" b="1" i="1" dirty="0">
                <a:solidFill>
                  <a:srgbClr val="4CC8F2"/>
                </a:solidFill>
              </a:rPr>
              <a:t>INDIAN</a:t>
            </a:r>
          </a:p>
          <a:p>
            <a:pPr algn="ctr"/>
            <a:r>
              <a:rPr lang="en-IN" sz="800" b="1" i="1" dirty="0">
                <a:solidFill>
                  <a:srgbClr val="4CC8F2"/>
                </a:solidFill>
              </a:rPr>
              <a:t>OCEAN</a:t>
            </a:r>
          </a:p>
        </p:txBody>
      </p:sp>
      <p:sp>
        <p:nvSpPr>
          <p:cNvPr id="8" name="TextBox 7"/>
          <p:cNvSpPr txBox="1"/>
          <p:nvPr/>
        </p:nvSpPr>
        <p:spPr>
          <a:xfrm>
            <a:off x="3329753" y="3477532"/>
            <a:ext cx="696024" cy="338554"/>
          </a:xfrm>
          <a:prstGeom prst="rect">
            <a:avLst/>
          </a:prstGeom>
          <a:noFill/>
        </p:spPr>
        <p:txBody>
          <a:bodyPr wrap="none" rtlCol="0">
            <a:spAutoFit/>
          </a:bodyPr>
          <a:lstStyle/>
          <a:p>
            <a:pPr algn="ctr"/>
            <a:r>
              <a:rPr lang="en-IN" sz="800" b="1" i="1" dirty="0">
                <a:solidFill>
                  <a:srgbClr val="4CC8F2"/>
                </a:solidFill>
              </a:rPr>
              <a:t>ATLANTIC</a:t>
            </a:r>
          </a:p>
          <a:p>
            <a:pPr algn="ctr"/>
            <a:r>
              <a:rPr lang="en-IN" sz="800" b="1" i="1" dirty="0">
                <a:solidFill>
                  <a:srgbClr val="4CC8F2"/>
                </a:solidFill>
              </a:rPr>
              <a:t>OCEAN</a:t>
            </a:r>
          </a:p>
        </p:txBody>
      </p:sp>
      <p:sp>
        <p:nvSpPr>
          <p:cNvPr id="9" name="TextBox 8"/>
          <p:cNvSpPr txBox="1"/>
          <p:nvPr/>
        </p:nvSpPr>
        <p:spPr>
          <a:xfrm>
            <a:off x="5455650" y="4836381"/>
            <a:ext cx="939681" cy="169277"/>
          </a:xfrm>
          <a:prstGeom prst="rect">
            <a:avLst/>
          </a:prstGeom>
          <a:noFill/>
        </p:spPr>
        <p:txBody>
          <a:bodyPr wrap="none" rtlCol="0">
            <a:spAutoFit/>
          </a:bodyPr>
          <a:lstStyle/>
          <a:p>
            <a:pPr algn="ctr"/>
            <a:r>
              <a:rPr lang="en-IN" sz="500" b="1" i="1" dirty="0">
                <a:solidFill>
                  <a:srgbClr val="01A7EC"/>
                </a:solidFill>
                <a:effectLst>
                  <a:glow rad="127000">
                    <a:schemeClr val="bg1"/>
                  </a:glow>
                </a:effectLst>
                <a:latin typeface="+mn-lt"/>
              </a:rPr>
              <a:t>TROPIC OF CAPRICORN</a:t>
            </a:r>
          </a:p>
        </p:txBody>
      </p:sp>
      <p:sp>
        <p:nvSpPr>
          <p:cNvPr id="10" name="TextBox 9"/>
          <p:cNvSpPr txBox="1"/>
          <p:nvPr/>
        </p:nvSpPr>
        <p:spPr>
          <a:xfrm>
            <a:off x="7178327" y="4222784"/>
            <a:ext cx="505267" cy="169277"/>
          </a:xfrm>
          <a:prstGeom prst="rect">
            <a:avLst/>
          </a:prstGeom>
          <a:noFill/>
        </p:spPr>
        <p:txBody>
          <a:bodyPr wrap="none" rtlCol="0">
            <a:spAutoFit/>
          </a:bodyPr>
          <a:lstStyle/>
          <a:p>
            <a:pPr algn="ctr"/>
            <a:r>
              <a:rPr lang="en-IN" sz="500" b="1" i="1" dirty="0">
                <a:solidFill>
                  <a:srgbClr val="00A7EC"/>
                </a:solidFill>
                <a:latin typeface="+mn-lt"/>
              </a:rPr>
              <a:t>EQUATOR</a:t>
            </a:r>
          </a:p>
        </p:txBody>
      </p:sp>
      <p:sp>
        <p:nvSpPr>
          <p:cNvPr id="11" name="TextBox 10"/>
          <p:cNvSpPr txBox="1"/>
          <p:nvPr/>
        </p:nvSpPr>
        <p:spPr>
          <a:xfrm>
            <a:off x="6897199" y="3915769"/>
            <a:ext cx="595035" cy="338554"/>
          </a:xfrm>
          <a:prstGeom prst="rect">
            <a:avLst/>
          </a:prstGeom>
          <a:noFill/>
        </p:spPr>
        <p:txBody>
          <a:bodyPr wrap="none" rtlCol="0">
            <a:spAutoFit/>
          </a:bodyPr>
          <a:lstStyle/>
          <a:p>
            <a:pPr algn="ctr"/>
            <a:r>
              <a:rPr lang="en-IN" sz="800" b="1" i="1" dirty="0">
                <a:solidFill>
                  <a:srgbClr val="4CC8F2"/>
                </a:solidFill>
              </a:rPr>
              <a:t>PACIFIC</a:t>
            </a:r>
          </a:p>
          <a:p>
            <a:pPr algn="ctr"/>
            <a:r>
              <a:rPr lang="en-IN" sz="800" b="1" i="1" dirty="0">
                <a:solidFill>
                  <a:srgbClr val="4CC8F2"/>
                </a:solidFill>
              </a:rPr>
              <a:t>OCEAN</a:t>
            </a:r>
          </a:p>
        </p:txBody>
      </p:sp>
      <p:sp>
        <p:nvSpPr>
          <p:cNvPr id="12" name="TextBox 11"/>
          <p:cNvSpPr txBox="1"/>
          <p:nvPr/>
        </p:nvSpPr>
        <p:spPr>
          <a:xfrm>
            <a:off x="6775486" y="3706335"/>
            <a:ext cx="784830" cy="169277"/>
          </a:xfrm>
          <a:prstGeom prst="rect">
            <a:avLst/>
          </a:prstGeom>
          <a:noFill/>
        </p:spPr>
        <p:txBody>
          <a:bodyPr wrap="none" rtlCol="0">
            <a:spAutoFit/>
          </a:bodyPr>
          <a:lstStyle/>
          <a:p>
            <a:pPr algn="ctr"/>
            <a:r>
              <a:rPr lang="en-IN" sz="500" b="1" i="1" spc="-20" dirty="0">
                <a:solidFill>
                  <a:srgbClr val="00A7EC"/>
                </a:solidFill>
                <a:latin typeface="+mn-lt"/>
              </a:rPr>
              <a:t>TROPIC </a:t>
            </a:r>
            <a:r>
              <a:rPr lang="en-IN" sz="500" b="1" i="1" spc="-20" dirty="0" smtClean="0">
                <a:solidFill>
                  <a:srgbClr val="00A7EC"/>
                </a:solidFill>
                <a:latin typeface="+mn-lt"/>
              </a:rPr>
              <a:t>OF CANCER</a:t>
            </a:r>
            <a:endParaRPr lang="en-IN" sz="500" b="1" i="1" spc="-20" dirty="0">
              <a:solidFill>
                <a:srgbClr val="00A7EC"/>
              </a:solidFill>
              <a:latin typeface="+mn-lt"/>
            </a:endParaRPr>
          </a:p>
        </p:txBody>
      </p:sp>
      <p:sp>
        <p:nvSpPr>
          <p:cNvPr id="13" name="TextBox 12"/>
          <p:cNvSpPr txBox="1"/>
          <p:nvPr/>
        </p:nvSpPr>
        <p:spPr>
          <a:xfrm>
            <a:off x="1601410" y="4393224"/>
            <a:ext cx="595035" cy="338554"/>
          </a:xfrm>
          <a:prstGeom prst="rect">
            <a:avLst/>
          </a:prstGeom>
          <a:noFill/>
        </p:spPr>
        <p:txBody>
          <a:bodyPr wrap="none" rtlCol="0">
            <a:spAutoFit/>
          </a:bodyPr>
          <a:lstStyle/>
          <a:p>
            <a:pPr algn="ctr"/>
            <a:r>
              <a:rPr lang="en-IN" sz="800" b="1" i="1" dirty="0">
                <a:solidFill>
                  <a:srgbClr val="4CC8F2"/>
                </a:solidFill>
              </a:rPr>
              <a:t>PACIFIC</a:t>
            </a:r>
          </a:p>
          <a:p>
            <a:pPr algn="ctr"/>
            <a:r>
              <a:rPr lang="en-IN" sz="800" b="1" i="1" dirty="0">
                <a:solidFill>
                  <a:srgbClr val="4CC8F2"/>
                </a:solidFill>
              </a:rPr>
              <a:t>OCEAN</a:t>
            </a:r>
          </a:p>
        </p:txBody>
      </p:sp>
      <p:sp>
        <p:nvSpPr>
          <p:cNvPr id="14" name="TextBox 13"/>
          <p:cNvSpPr txBox="1"/>
          <p:nvPr/>
        </p:nvSpPr>
        <p:spPr>
          <a:xfrm>
            <a:off x="5840342" y="5222407"/>
            <a:ext cx="591829" cy="184666"/>
          </a:xfrm>
          <a:prstGeom prst="rect">
            <a:avLst/>
          </a:prstGeom>
          <a:noFill/>
        </p:spPr>
        <p:txBody>
          <a:bodyPr wrap="none" rtlCol="0">
            <a:spAutoFit/>
          </a:bodyPr>
          <a:lstStyle/>
          <a:p>
            <a:r>
              <a:rPr lang="en-IN" sz="600" b="1" dirty="0">
                <a:solidFill>
                  <a:schemeClr val="tx1"/>
                </a:solidFill>
              </a:rPr>
              <a:t>3,000 Miles</a:t>
            </a:r>
          </a:p>
        </p:txBody>
      </p:sp>
      <p:sp>
        <p:nvSpPr>
          <p:cNvPr id="15" name="TextBox 14"/>
          <p:cNvSpPr txBox="1"/>
          <p:nvPr/>
        </p:nvSpPr>
        <p:spPr>
          <a:xfrm>
            <a:off x="5549788" y="5375133"/>
            <a:ext cx="798617" cy="184666"/>
          </a:xfrm>
          <a:prstGeom prst="rect">
            <a:avLst/>
          </a:prstGeom>
          <a:noFill/>
        </p:spPr>
        <p:txBody>
          <a:bodyPr wrap="none" rtlCol="0">
            <a:spAutoFit/>
          </a:bodyPr>
          <a:lstStyle/>
          <a:p>
            <a:r>
              <a:rPr lang="en-IN" sz="600" b="1" dirty="0">
                <a:solidFill>
                  <a:schemeClr val="tx1"/>
                </a:solidFill>
              </a:rPr>
              <a:t>3,000 </a:t>
            </a:r>
            <a:r>
              <a:rPr lang="en-IN" sz="600" b="1" dirty="0" err="1">
                <a:solidFill>
                  <a:schemeClr val="tx1"/>
                </a:solidFill>
              </a:rPr>
              <a:t>Kilometers</a:t>
            </a:r>
            <a:endParaRPr lang="en-IN" sz="600" b="1" dirty="0">
              <a:solidFill>
                <a:schemeClr val="tx1"/>
              </a:solidFill>
            </a:endParaRPr>
          </a:p>
        </p:txBody>
      </p:sp>
      <p:sp>
        <p:nvSpPr>
          <p:cNvPr id="16" name="TextBox 15"/>
          <p:cNvSpPr txBox="1"/>
          <p:nvPr/>
        </p:nvSpPr>
        <p:spPr>
          <a:xfrm>
            <a:off x="5450597" y="5222143"/>
            <a:ext cx="378630" cy="184666"/>
          </a:xfrm>
          <a:prstGeom prst="rect">
            <a:avLst/>
          </a:prstGeom>
          <a:noFill/>
        </p:spPr>
        <p:txBody>
          <a:bodyPr wrap="none" rtlCol="0">
            <a:spAutoFit/>
          </a:bodyPr>
          <a:lstStyle/>
          <a:p>
            <a:r>
              <a:rPr lang="en-IN" sz="600" b="1" dirty="0" smtClean="0">
                <a:solidFill>
                  <a:schemeClr val="tx1"/>
                </a:solidFill>
              </a:rPr>
              <a:t>1,500</a:t>
            </a:r>
            <a:endParaRPr lang="en-IN" sz="600" b="1" dirty="0">
              <a:solidFill>
                <a:schemeClr val="tx1"/>
              </a:solidFill>
            </a:endParaRPr>
          </a:p>
        </p:txBody>
      </p:sp>
      <p:sp>
        <p:nvSpPr>
          <p:cNvPr id="17" name="TextBox 16"/>
          <p:cNvSpPr txBox="1"/>
          <p:nvPr/>
        </p:nvSpPr>
        <p:spPr>
          <a:xfrm>
            <a:off x="5136870" y="5222143"/>
            <a:ext cx="227948" cy="184666"/>
          </a:xfrm>
          <a:prstGeom prst="rect">
            <a:avLst/>
          </a:prstGeom>
          <a:noFill/>
        </p:spPr>
        <p:txBody>
          <a:bodyPr wrap="none" rtlCol="0">
            <a:spAutoFit/>
          </a:bodyPr>
          <a:lstStyle/>
          <a:p>
            <a:r>
              <a:rPr lang="en-IN" sz="600" b="1" dirty="0" smtClean="0">
                <a:solidFill>
                  <a:schemeClr val="tx1"/>
                </a:solidFill>
              </a:rPr>
              <a:t>0</a:t>
            </a:r>
            <a:endParaRPr lang="en-IN" sz="600" b="1" dirty="0">
              <a:solidFill>
                <a:schemeClr val="tx1"/>
              </a:solidFill>
            </a:endParaRPr>
          </a:p>
        </p:txBody>
      </p:sp>
      <p:sp>
        <p:nvSpPr>
          <p:cNvPr id="18" name="TextBox 17"/>
          <p:cNvSpPr txBox="1"/>
          <p:nvPr/>
        </p:nvSpPr>
        <p:spPr>
          <a:xfrm>
            <a:off x="5305828" y="5375133"/>
            <a:ext cx="378630" cy="184666"/>
          </a:xfrm>
          <a:prstGeom prst="rect">
            <a:avLst/>
          </a:prstGeom>
          <a:noFill/>
        </p:spPr>
        <p:txBody>
          <a:bodyPr wrap="none" rtlCol="0">
            <a:spAutoFit/>
          </a:bodyPr>
          <a:lstStyle/>
          <a:p>
            <a:r>
              <a:rPr lang="en-IN" sz="600" b="1" dirty="0" smtClean="0">
                <a:solidFill>
                  <a:schemeClr val="tx1"/>
                </a:solidFill>
              </a:rPr>
              <a:t>1,500</a:t>
            </a:r>
            <a:endParaRPr lang="en-IN" sz="600" b="1" dirty="0">
              <a:solidFill>
                <a:schemeClr val="tx1"/>
              </a:solidFill>
            </a:endParaRPr>
          </a:p>
        </p:txBody>
      </p:sp>
      <p:sp>
        <p:nvSpPr>
          <p:cNvPr id="19" name="TextBox 18"/>
          <p:cNvSpPr txBox="1"/>
          <p:nvPr/>
        </p:nvSpPr>
        <p:spPr>
          <a:xfrm>
            <a:off x="5139019" y="5375133"/>
            <a:ext cx="227948" cy="184666"/>
          </a:xfrm>
          <a:prstGeom prst="rect">
            <a:avLst/>
          </a:prstGeom>
          <a:noFill/>
        </p:spPr>
        <p:txBody>
          <a:bodyPr wrap="none" rtlCol="0">
            <a:spAutoFit/>
          </a:bodyPr>
          <a:lstStyle/>
          <a:p>
            <a:r>
              <a:rPr lang="en-IN" sz="600" b="1" dirty="0" smtClean="0">
                <a:solidFill>
                  <a:schemeClr val="tx1"/>
                </a:solidFill>
              </a:rPr>
              <a:t>0</a:t>
            </a:r>
            <a:endParaRPr lang="en-IN" sz="600" b="1" dirty="0">
              <a:solidFill>
                <a:schemeClr val="tx1"/>
              </a:solidFill>
            </a:endParaRPr>
          </a:p>
        </p:txBody>
      </p:sp>
      <p:sp>
        <p:nvSpPr>
          <p:cNvPr id="20" name="TextBox 19"/>
          <p:cNvSpPr txBox="1"/>
          <p:nvPr/>
        </p:nvSpPr>
        <p:spPr>
          <a:xfrm>
            <a:off x="6081392" y="5553341"/>
            <a:ext cx="369012"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120°</a:t>
            </a:r>
            <a:endParaRPr lang="en-IN" sz="660" b="1" i="1" dirty="0">
              <a:solidFill>
                <a:srgbClr val="00A7EC"/>
              </a:solidFill>
              <a:effectLst>
                <a:glow rad="50800">
                  <a:schemeClr val="bg1"/>
                </a:glow>
              </a:effectLst>
            </a:endParaRPr>
          </a:p>
        </p:txBody>
      </p:sp>
      <p:sp>
        <p:nvSpPr>
          <p:cNvPr id="21" name="TextBox 20"/>
          <p:cNvSpPr txBox="1"/>
          <p:nvPr/>
        </p:nvSpPr>
        <p:spPr>
          <a:xfrm>
            <a:off x="5765529" y="5553341"/>
            <a:ext cx="369012"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100°</a:t>
            </a:r>
            <a:endParaRPr lang="en-IN" sz="660" b="1" i="1" dirty="0">
              <a:solidFill>
                <a:srgbClr val="00A7EC"/>
              </a:solidFill>
              <a:effectLst>
                <a:glow rad="50800">
                  <a:schemeClr val="bg1"/>
                </a:glow>
              </a:effectLst>
            </a:endParaRPr>
          </a:p>
        </p:txBody>
      </p:sp>
      <p:sp>
        <p:nvSpPr>
          <p:cNvPr id="22" name="TextBox 21"/>
          <p:cNvSpPr txBox="1"/>
          <p:nvPr/>
        </p:nvSpPr>
        <p:spPr>
          <a:xfrm>
            <a:off x="5484095" y="5553341"/>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80°</a:t>
            </a:r>
            <a:endParaRPr lang="en-IN" sz="660" b="1" i="1" dirty="0">
              <a:solidFill>
                <a:srgbClr val="00A7EC"/>
              </a:solidFill>
              <a:effectLst>
                <a:glow rad="50800">
                  <a:schemeClr val="bg1"/>
                </a:glow>
              </a:effectLst>
            </a:endParaRPr>
          </a:p>
        </p:txBody>
      </p:sp>
      <p:sp>
        <p:nvSpPr>
          <p:cNvPr id="23" name="TextBox 22"/>
          <p:cNvSpPr txBox="1"/>
          <p:nvPr/>
        </p:nvSpPr>
        <p:spPr>
          <a:xfrm>
            <a:off x="3042185" y="5553341"/>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80°</a:t>
            </a:r>
            <a:endParaRPr lang="en-IN" sz="660" b="1" i="1" dirty="0">
              <a:solidFill>
                <a:srgbClr val="00A7EC"/>
              </a:solidFill>
              <a:effectLst>
                <a:glow rad="50800">
                  <a:schemeClr val="bg1"/>
                </a:glow>
              </a:effectLst>
            </a:endParaRPr>
          </a:p>
        </p:txBody>
      </p:sp>
      <p:sp>
        <p:nvSpPr>
          <p:cNvPr id="24" name="TextBox 23"/>
          <p:cNvSpPr txBox="1"/>
          <p:nvPr/>
        </p:nvSpPr>
        <p:spPr>
          <a:xfrm>
            <a:off x="1777271" y="5553341"/>
            <a:ext cx="369012"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160°</a:t>
            </a:r>
            <a:endParaRPr lang="en-IN" sz="660" b="1" i="1" dirty="0">
              <a:solidFill>
                <a:srgbClr val="00A7EC"/>
              </a:solidFill>
              <a:effectLst>
                <a:glow rad="50800">
                  <a:schemeClr val="bg1"/>
                </a:glow>
              </a:effectLst>
            </a:endParaRPr>
          </a:p>
        </p:txBody>
      </p:sp>
      <p:sp>
        <p:nvSpPr>
          <p:cNvPr id="25" name="TextBox 24"/>
          <p:cNvSpPr txBox="1"/>
          <p:nvPr/>
        </p:nvSpPr>
        <p:spPr>
          <a:xfrm>
            <a:off x="1208299" y="4697511"/>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20°</a:t>
            </a:r>
            <a:endParaRPr lang="en-IN" sz="660" b="1" i="1" dirty="0">
              <a:solidFill>
                <a:srgbClr val="00A7EC"/>
              </a:solidFill>
              <a:effectLst>
                <a:glow rad="50800">
                  <a:schemeClr val="bg1"/>
                </a:glow>
              </a:effectLst>
            </a:endParaRPr>
          </a:p>
        </p:txBody>
      </p:sp>
      <p:sp>
        <p:nvSpPr>
          <p:cNvPr id="26" name="TextBox 25"/>
          <p:cNvSpPr txBox="1"/>
          <p:nvPr/>
        </p:nvSpPr>
        <p:spPr>
          <a:xfrm>
            <a:off x="1204421" y="4258008"/>
            <a:ext cx="269626"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0°</a:t>
            </a:r>
            <a:endParaRPr lang="en-IN" sz="660" b="1" i="1" dirty="0">
              <a:solidFill>
                <a:srgbClr val="00A7EC"/>
              </a:solidFill>
              <a:effectLst>
                <a:glow rad="50800">
                  <a:schemeClr val="bg1"/>
                </a:glow>
              </a:effectLst>
            </a:endParaRPr>
          </a:p>
        </p:txBody>
      </p:sp>
      <p:sp>
        <p:nvSpPr>
          <p:cNvPr id="27" name="TextBox 26"/>
          <p:cNvSpPr txBox="1"/>
          <p:nvPr/>
        </p:nvSpPr>
        <p:spPr>
          <a:xfrm>
            <a:off x="1211157" y="3818965"/>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20°</a:t>
            </a:r>
            <a:endParaRPr lang="en-IN" sz="660" b="1" i="1" dirty="0">
              <a:solidFill>
                <a:srgbClr val="00A7EC"/>
              </a:solidFill>
              <a:effectLst>
                <a:glow rad="50800">
                  <a:schemeClr val="bg1"/>
                </a:glow>
              </a:effectLst>
            </a:endParaRPr>
          </a:p>
        </p:txBody>
      </p:sp>
      <p:sp>
        <p:nvSpPr>
          <p:cNvPr id="28" name="TextBox 27"/>
          <p:cNvSpPr txBox="1"/>
          <p:nvPr/>
        </p:nvSpPr>
        <p:spPr>
          <a:xfrm>
            <a:off x="1374694" y="3384619"/>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40°</a:t>
            </a:r>
            <a:endParaRPr lang="en-IN" sz="660" b="1" i="1" dirty="0">
              <a:solidFill>
                <a:srgbClr val="00A7EC"/>
              </a:solidFill>
              <a:effectLst>
                <a:glow rad="50800">
                  <a:schemeClr val="bg1"/>
                </a:glow>
              </a:effectLst>
            </a:endParaRPr>
          </a:p>
        </p:txBody>
      </p:sp>
      <p:sp>
        <p:nvSpPr>
          <p:cNvPr id="29" name="TextBox 28"/>
          <p:cNvSpPr txBox="1"/>
          <p:nvPr/>
        </p:nvSpPr>
        <p:spPr>
          <a:xfrm>
            <a:off x="2258027" y="2496697"/>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80°</a:t>
            </a:r>
            <a:endParaRPr lang="en-IN" sz="660" b="1" i="1" dirty="0">
              <a:solidFill>
                <a:srgbClr val="00A7EC"/>
              </a:solidFill>
              <a:effectLst>
                <a:glow rad="50800">
                  <a:schemeClr val="bg1"/>
                </a:glow>
              </a:effectLst>
            </a:endParaRPr>
          </a:p>
        </p:txBody>
      </p:sp>
      <p:sp>
        <p:nvSpPr>
          <p:cNvPr id="30" name="TextBox 29"/>
          <p:cNvSpPr txBox="1"/>
          <p:nvPr/>
        </p:nvSpPr>
        <p:spPr>
          <a:xfrm>
            <a:off x="2594215" y="2386846"/>
            <a:ext cx="369012"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160°</a:t>
            </a:r>
            <a:endParaRPr lang="en-IN" sz="660" b="1" i="1" dirty="0">
              <a:solidFill>
                <a:srgbClr val="00A7EC"/>
              </a:solidFill>
              <a:effectLst>
                <a:glow rad="50800">
                  <a:schemeClr val="bg1"/>
                </a:glow>
              </a:effectLst>
            </a:endParaRPr>
          </a:p>
        </p:txBody>
      </p:sp>
      <p:sp>
        <p:nvSpPr>
          <p:cNvPr id="31" name="TextBox 30"/>
          <p:cNvSpPr txBox="1"/>
          <p:nvPr/>
        </p:nvSpPr>
        <p:spPr>
          <a:xfrm>
            <a:off x="2820643" y="2386846"/>
            <a:ext cx="369012"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140°</a:t>
            </a:r>
            <a:endParaRPr lang="en-IN" sz="660" b="1" i="1" dirty="0">
              <a:solidFill>
                <a:srgbClr val="00A7EC"/>
              </a:solidFill>
              <a:effectLst>
                <a:glow rad="50800">
                  <a:schemeClr val="bg1"/>
                </a:glow>
              </a:effectLst>
            </a:endParaRPr>
          </a:p>
        </p:txBody>
      </p:sp>
      <p:sp>
        <p:nvSpPr>
          <p:cNvPr id="32" name="TextBox 31"/>
          <p:cNvSpPr txBox="1"/>
          <p:nvPr/>
        </p:nvSpPr>
        <p:spPr>
          <a:xfrm>
            <a:off x="3030682" y="2386846"/>
            <a:ext cx="369012"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120°</a:t>
            </a:r>
            <a:endParaRPr lang="en-IN" sz="660" b="1" i="1" dirty="0">
              <a:solidFill>
                <a:srgbClr val="00A7EC"/>
              </a:solidFill>
              <a:effectLst>
                <a:glow rad="50800">
                  <a:schemeClr val="bg1"/>
                </a:glow>
              </a:effectLst>
            </a:endParaRPr>
          </a:p>
        </p:txBody>
      </p:sp>
      <p:sp>
        <p:nvSpPr>
          <p:cNvPr id="33" name="TextBox 32"/>
          <p:cNvSpPr txBox="1"/>
          <p:nvPr/>
        </p:nvSpPr>
        <p:spPr>
          <a:xfrm>
            <a:off x="3248059" y="2386846"/>
            <a:ext cx="369012"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100°</a:t>
            </a:r>
            <a:endParaRPr lang="en-IN" sz="660" b="1" i="1" dirty="0">
              <a:solidFill>
                <a:srgbClr val="00A7EC"/>
              </a:solidFill>
              <a:effectLst>
                <a:glow rad="50800">
                  <a:schemeClr val="bg1"/>
                </a:glow>
              </a:effectLst>
            </a:endParaRPr>
          </a:p>
        </p:txBody>
      </p:sp>
      <p:sp>
        <p:nvSpPr>
          <p:cNvPr id="34" name="TextBox 33"/>
          <p:cNvSpPr txBox="1"/>
          <p:nvPr/>
        </p:nvSpPr>
        <p:spPr>
          <a:xfrm>
            <a:off x="3504257" y="2386844"/>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80°</a:t>
            </a:r>
            <a:endParaRPr lang="en-IN" sz="660" b="1" i="1" dirty="0">
              <a:solidFill>
                <a:srgbClr val="00A7EC"/>
              </a:solidFill>
              <a:effectLst>
                <a:glow rad="50800">
                  <a:schemeClr val="bg1"/>
                </a:glow>
              </a:effectLst>
            </a:endParaRPr>
          </a:p>
        </p:txBody>
      </p:sp>
      <p:sp>
        <p:nvSpPr>
          <p:cNvPr id="35" name="TextBox 34"/>
          <p:cNvSpPr txBox="1"/>
          <p:nvPr/>
        </p:nvSpPr>
        <p:spPr>
          <a:xfrm>
            <a:off x="3709077" y="2386846"/>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60°</a:t>
            </a:r>
            <a:endParaRPr lang="en-IN" sz="660" b="1" i="1" dirty="0">
              <a:solidFill>
                <a:srgbClr val="00A7EC"/>
              </a:solidFill>
              <a:effectLst>
                <a:glow rad="50800">
                  <a:schemeClr val="bg1"/>
                </a:glow>
              </a:effectLst>
            </a:endParaRPr>
          </a:p>
        </p:txBody>
      </p:sp>
      <p:sp>
        <p:nvSpPr>
          <p:cNvPr id="36" name="TextBox 35"/>
          <p:cNvSpPr txBox="1"/>
          <p:nvPr/>
        </p:nvSpPr>
        <p:spPr>
          <a:xfrm>
            <a:off x="3913122" y="2386846"/>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40°</a:t>
            </a:r>
            <a:endParaRPr lang="en-IN" sz="660" b="1" i="1" dirty="0">
              <a:solidFill>
                <a:srgbClr val="00A7EC"/>
              </a:solidFill>
              <a:effectLst>
                <a:glow rad="50800">
                  <a:schemeClr val="bg1"/>
                </a:glow>
              </a:effectLst>
            </a:endParaRPr>
          </a:p>
        </p:txBody>
      </p:sp>
      <p:sp>
        <p:nvSpPr>
          <p:cNvPr id="37" name="TextBox 36"/>
          <p:cNvSpPr txBox="1"/>
          <p:nvPr/>
        </p:nvSpPr>
        <p:spPr>
          <a:xfrm>
            <a:off x="4353032" y="2387214"/>
            <a:ext cx="269626"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0°</a:t>
            </a:r>
            <a:endParaRPr lang="en-IN" sz="660" b="1" i="1" dirty="0">
              <a:solidFill>
                <a:srgbClr val="00A7EC"/>
              </a:solidFill>
              <a:effectLst>
                <a:glow rad="50800">
                  <a:schemeClr val="bg1"/>
                </a:glow>
              </a:effectLst>
            </a:endParaRPr>
          </a:p>
        </p:txBody>
      </p:sp>
      <p:sp>
        <p:nvSpPr>
          <p:cNvPr id="38" name="TextBox 37"/>
          <p:cNvSpPr txBox="1"/>
          <p:nvPr/>
        </p:nvSpPr>
        <p:spPr>
          <a:xfrm>
            <a:off x="4532956" y="2387214"/>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20°</a:t>
            </a:r>
            <a:endParaRPr lang="en-IN" sz="660" b="1" i="1" dirty="0">
              <a:solidFill>
                <a:srgbClr val="00A7EC"/>
              </a:solidFill>
              <a:effectLst>
                <a:glow rad="50800">
                  <a:schemeClr val="bg1"/>
                </a:glow>
              </a:effectLst>
            </a:endParaRPr>
          </a:p>
        </p:txBody>
      </p:sp>
      <p:sp>
        <p:nvSpPr>
          <p:cNvPr id="39" name="TextBox 38"/>
          <p:cNvSpPr txBox="1"/>
          <p:nvPr/>
        </p:nvSpPr>
        <p:spPr>
          <a:xfrm>
            <a:off x="4746868" y="2387888"/>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40°</a:t>
            </a:r>
            <a:endParaRPr lang="en-IN" sz="660" b="1" i="1" dirty="0">
              <a:solidFill>
                <a:srgbClr val="00A7EC"/>
              </a:solidFill>
              <a:effectLst>
                <a:glow rad="50800">
                  <a:schemeClr val="bg1"/>
                </a:glow>
              </a:effectLst>
            </a:endParaRPr>
          </a:p>
        </p:txBody>
      </p:sp>
      <p:sp>
        <p:nvSpPr>
          <p:cNvPr id="40" name="TextBox 39"/>
          <p:cNvSpPr txBox="1"/>
          <p:nvPr/>
        </p:nvSpPr>
        <p:spPr>
          <a:xfrm>
            <a:off x="4972788" y="2381391"/>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60°</a:t>
            </a:r>
            <a:endParaRPr lang="en-IN" sz="660" b="1" i="1" dirty="0">
              <a:solidFill>
                <a:srgbClr val="00A7EC"/>
              </a:solidFill>
              <a:effectLst>
                <a:glow rad="50800">
                  <a:schemeClr val="bg1"/>
                </a:glow>
              </a:effectLst>
            </a:endParaRPr>
          </a:p>
        </p:txBody>
      </p:sp>
      <p:sp>
        <p:nvSpPr>
          <p:cNvPr id="41" name="TextBox 40"/>
          <p:cNvSpPr txBox="1"/>
          <p:nvPr/>
        </p:nvSpPr>
        <p:spPr>
          <a:xfrm>
            <a:off x="5158402" y="2392171"/>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80°</a:t>
            </a:r>
            <a:endParaRPr lang="en-IN" sz="660" b="1" i="1" dirty="0">
              <a:solidFill>
                <a:srgbClr val="00A7EC"/>
              </a:solidFill>
              <a:effectLst>
                <a:glow rad="50800">
                  <a:schemeClr val="bg1"/>
                </a:glow>
              </a:effectLst>
            </a:endParaRPr>
          </a:p>
        </p:txBody>
      </p:sp>
      <p:sp>
        <p:nvSpPr>
          <p:cNvPr id="42" name="TextBox 41"/>
          <p:cNvSpPr txBox="1"/>
          <p:nvPr/>
        </p:nvSpPr>
        <p:spPr>
          <a:xfrm>
            <a:off x="5338287" y="2386841"/>
            <a:ext cx="369012"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100°</a:t>
            </a:r>
            <a:endParaRPr lang="en-IN" sz="660" b="1" i="1" dirty="0">
              <a:solidFill>
                <a:srgbClr val="00A7EC"/>
              </a:solidFill>
              <a:effectLst>
                <a:glow rad="50800">
                  <a:schemeClr val="bg1"/>
                </a:glow>
              </a:effectLst>
            </a:endParaRPr>
          </a:p>
        </p:txBody>
      </p:sp>
      <p:sp>
        <p:nvSpPr>
          <p:cNvPr id="43" name="TextBox 42"/>
          <p:cNvSpPr txBox="1"/>
          <p:nvPr/>
        </p:nvSpPr>
        <p:spPr>
          <a:xfrm>
            <a:off x="5561354" y="2385112"/>
            <a:ext cx="369012"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120°</a:t>
            </a:r>
            <a:endParaRPr lang="en-IN" sz="660" b="1" i="1" dirty="0">
              <a:solidFill>
                <a:srgbClr val="00A7EC"/>
              </a:solidFill>
              <a:effectLst>
                <a:glow rad="50800">
                  <a:schemeClr val="bg1"/>
                </a:glow>
              </a:effectLst>
            </a:endParaRPr>
          </a:p>
        </p:txBody>
      </p:sp>
      <p:sp>
        <p:nvSpPr>
          <p:cNvPr id="44" name="TextBox 43"/>
          <p:cNvSpPr txBox="1"/>
          <p:nvPr/>
        </p:nvSpPr>
        <p:spPr>
          <a:xfrm>
            <a:off x="6206963" y="2379940"/>
            <a:ext cx="369012"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180°</a:t>
            </a:r>
            <a:endParaRPr lang="en-IN" sz="660" b="1" i="1" dirty="0">
              <a:solidFill>
                <a:srgbClr val="00A7EC"/>
              </a:solidFill>
              <a:effectLst>
                <a:glow rad="50800">
                  <a:schemeClr val="bg1"/>
                </a:glow>
              </a:effectLst>
            </a:endParaRPr>
          </a:p>
        </p:txBody>
      </p:sp>
      <p:sp>
        <p:nvSpPr>
          <p:cNvPr id="45" name="TextBox 44"/>
          <p:cNvSpPr txBox="1"/>
          <p:nvPr/>
        </p:nvSpPr>
        <p:spPr>
          <a:xfrm>
            <a:off x="6650491" y="2511937"/>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80°</a:t>
            </a:r>
            <a:endParaRPr lang="en-IN" sz="660" b="1" i="1" dirty="0">
              <a:solidFill>
                <a:srgbClr val="00A7EC"/>
              </a:solidFill>
              <a:effectLst>
                <a:glow rad="50800">
                  <a:schemeClr val="bg1"/>
                </a:glow>
              </a:effectLst>
            </a:endParaRPr>
          </a:p>
        </p:txBody>
      </p:sp>
      <p:sp>
        <p:nvSpPr>
          <p:cNvPr id="46" name="TextBox 45"/>
          <p:cNvSpPr txBox="1"/>
          <p:nvPr/>
        </p:nvSpPr>
        <p:spPr>
          <a:xfrm>
            <a:off x="7210046" y="2950461"/>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60°</a:t>
            </a:r>
            <a:endParaRPr lang="en-IN" sz="660" b="1" i="1" dirty="0">
              <a:solidFill>
                <a:srgbClr val="00A7EC"/>
              </a:solidFill>
              <a:effectLst>
                <a:glow rad="50800">
                  <a:schemeClr val="bg1"/>
                </a:glow>
              </a:effectLst>
            </a:endParaRPr>
          </a:p>
        </p:txBody>
      </p:sp>
      <p:sp>
        <p:nvSpPr>
          <p:cNvPr id="47" name="TextBox 46"/>
          <p:cNvSpPr txBox="1"/>
          <p:nvPr/>
        </p:nvSpPr>
        <p:spPr>
          <a:xfrm>
            <a:off x="7496260" y="3390281"/>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40°</a:t>
            </a:r>
            <a:endParaRPr lang="en-IN" sz="660" b="1" i="1" dirty="0">
              <a:solidFill>
                <a:srgbClr val="00A7EC"/>
              </a:solidFill>
              <a:effectLst>
                <a:glow rad="50800">
                  <a:schemeClr val="bg1"/>
                </a:glow>
              </a:effectLst>
            </a:endParaRPr>
          </a:p>
        </p:txBody>
      </p:sp>
      <p:sp>
        <p:nvSpPr>
          <p:cNvPr id="48" name="TextBox 47"/>
          <p:cNvSpPr txBox="1"/>
          <p:nvPr/>
        </p:nvSpPr>
        <p:spPr>
          <a:xfrm>
            <a:off x="7596225" y="4267630"/>
            <a:ext cx="269626"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0°</a:t>
            </a:r>
            <a:endParaRPr lang="en-IN" sz="660" b="1" i="1" dirty="0">
              <a:solidFill>
                <a:srgbClr val="00A7EC"/>
              </a:solidFill>
              <a:effectLst>
                <a:glow rad="50800">
                  <a:schemeClr val="bg1"/>
                </a:glow>
              </a:effectLst>
            </a:endParaRPr>
          </a:p>
        </p:txBody>
      </p:sp>
      <p:sp>
        <p:nvSpPr>
          <p:cNvPr id="49" name="TextBox 48"/>
          <p:cNvSpPr txBox="1"/>
          <p:nvPr/>
        </p:nvSpPr>
        <p:spPr>
          <a:xfrm>
            <a:off x="7514565" y="5135117"/>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40°</a:t>
            </a:r>
            <a:endParaRPr lang="en-IN" sz="660" b="1" i="1" dirty="0">
              <a:solidFill>
                <a:srgbClr val="00A7EC"/>
              </a:solidFill>
              <a:effectLst>
                <a:glow rad="50800">
                  <a:schemeClr val="bg1"/>
                </a:glow>
              </a:effectLst>
            </a:endParaRPr>
          </a:p>
        </p:txBody>
      </p:sp>
      <p:sp>
        <p:nvSpPr>
          <p:cNvPr id="50" name="TextBox 49"/>
          <p:cNvSpPr txBox="1"/>
          <p:nvPr/>
        </p:nvSpPr>
        <p:spPr>
          <a:xfrm>
            <a:off x="7563466" y="3827382"/>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20°</a:t>
            </a:r>
            <a:endParaRPr lang="en-IN" sz="660" b="1" i="1" dirty="0">
              <a:solidFill>
                <a:srgbClr val="00A7EC"/>
              </a:solidFill>
              <a:effectLst>
                <a:glow rad="50800">
                  <a:schemeClr val="bg1"/>
                </a:glow>
              </a:effectLst>
            </a:endParaRPr>
          </a:p>
        </p:txBody>
      </p:sp>
      <p:sp>
        <p:nvSpPr>
          <p:cNvPr id="51" name="TextBox 50"/>
          <p:cNvSpPr txBox="1"/>
          <p:nvPr/>
        </p:nvSpPr>
        <p:spPr>
          <a:xfrm>
            <a:off x="4181093" y="2620255"/>
            <a:ext cx="521297" cy="307777"/>
          </a:xfrm>
          <a:prstGeom prst="rect">
            <a:avLst/>
          </a:prstGeom>
          <a:noFill/>
        </p:spPr>
        <p:txBody>
          <a:bodyPr wrap="none" rtlCol="0">
            <a:spAutoFit/>
          </a:bodyPr>
          <a:lstStyle/>
          <a:p>
            <a:r>
              <a:rPr lang="en-IN" sz="700" b="1" i="1" dirty="0" smtClean="0">
                <a:solidFill>
                  <a:srgbClr val="4CC8F2"/>
                </a:solidFill>
              </a:rPr>
              <a:t>ARCTIC</a:t>
            </a:r>
          </a:p>
          <a:p>
            <a:r>
              <a:rPr lang="en-IN" sz="700" b="1" i="1" dirty="0" smtClean="0">
                <a:solidFill>
                  <a:srgbClr val="4CC8F2"/>
                </a:solidFill>
              </a:rPr>
              <a:t>OCEAN</a:t>
            </a:r>
            <a:endParaRPr lang="en-IN" sz="700" b="1" i="1" dirty="0">
              <a:solidFill>
                <a:srgbClr val="4CC8F2"/>
              </a:solidFill>
            </a:endParaRPr>
          </a:p>
        </p:txBody>
      </p:sp>
      <p:sp>
        <p:nvSpPr>
          <p:cNvPr id="52" name="TextBox 51"/>
          <p:cNvSpPr txBox="1"/>
          <p:nvPr/>
        </p:nvSpPr>
        <p:spPr>
          <a:xfrm>
            <a:off x="1654725" y="2944111"/>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60°</a:t>
            </a:r>
            <a:endParaRPr lang="en-IN" sz="660" b="1" i="1" dirty="0">
              <a:solidFill>
                <a:srgbClr val="00A7EC"/>
              </a:solidFill>
              <a:effectLst>
                <a:glow rad="50800">
                  <a:schemeClr val="bg1"/>
                </a:glow>
              </a:effectLst>
            </a:endParaRPr>
          </a:p>
        </p:txBody>
      </p:sp>
      <p:sp>
        <p:nvSpPr>
          <p:cNvPr id="53" name="TextBox 52"/>
          <p:cNvSpPr txBox="1"/>
          <p:nvPr/>
        </p:nvSpPr>
        <p:spPr>
          <a:xfrm>
            <a:off x="1365973" y="5138777"/>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40°</a:t>
            </a:r>
            <a:endParaRPr lang="en-IN" sz="660" b="1" i="1" dirty="0">
              <a:solidFill>
                <a:srgbClr val="00A7EC"/>
              </a:solidFill>
              <a:effectLst>
                <a:glow rad="50800">
                  <a:schemeClr val="bg1"/>
                </a:glow>
              </a:effectLst>
            </a:endParaRPr>
          </a:p>
        </p:txBody>
      </p:sp>
      <p:sp>
        <p:nvSpPr>
          <p:cNvPr id="54" name="TextBox 53"/>
          <p:cNvSpPr txBox="1"/>
          <p:nvPr/>
        </p:nvSpPr>
        <p:spPr>
          <a:xfrm>
            <a:off x="2085975" y="5553341"/>
            <a:ext cx="369012"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140°</a:t>
            </a:r>
            <a:endParaRPr lang="en-IN" sz="660" b="1" i="1" dirty="0">
              <a:solidFill>
                <a:srgbClr val="00A7EC"/>
              </a:solidFill>
              <a:effectLst>
                <a:glow rad="50800">
                  <a:schemeClr val="bg1"/>
                </a:glow>
              </a:effectLst>
            </a:endParaRPr>
          </a:p>
        </p:txBody>
      </p:sp>
      <p:sp>
        <p:nvSpPr>
          <p:cNvPr id="55" name="TextBox 54"/>
          <p:cNvSpPr txBox="1"/>
          <p:nvPr/>
        </p:nvSpPr>
        <p:spPr>
          <a:xfrm>
            <a:off x="2381380" y="5553341"/>
            <a:ext cx="369012"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120°</a:t>
            </a:r>
            <a:endParaRPr lang="en-IN" sz="660" b="1" i="1" dirty="0">
              <a:solidFill>
                <a:srgbClr val="00A7EC"/>
              </a:solidFill>
              <a:effectLst>
                <a:glow rad="50800">
                  <a:schemeClr val="bg1"/>
                </a:glow>
              </a:effectLst>
            </a:endParaRPr>
          </a:p>
        </p:txBody>
      </p:sp>
      <p:sp>
        <p:nvSpPr>
          <p:cNvPr id="56" name="TextBox 55"/>
          <p:cNvSpPr txBox="1"/>
          <p:nvPr/>
        </p:nvSpPr>
        <p:spPr>
          <a:xfrm>
            <a:off x="2693660" y="5553341"/>
            <a:ext cx="369012"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100°</a:t>
            </a:r>
            <a:endParaRPr lang="en-IN" sz="660" b="1" i="1" dirty="0">
              <a:solidFill>
                <a:srgbClr val="00A7EC"/>
              </a:solidFill>
              <a:effectLst>
                <a:glow rad="50800">
                  <a:schemeClr val="bg1"/>
                </a:glow>
              </a:effectLst>
            </a:endParaRPr>
          </a:p>
        </p:txBody>
      </p:sp>
      <p:sp>
        <p:nvSpPr>
          <p:cNvPr id="57" name="TextBox 56"/>
          <p:cNvSpPr txBox="1"/>
          <p:nvPr/>
        </p:nvSpPr>
        <p:spPr>
          <a:xfrm>
            <a:off x="3357129" y="5553341"/>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60°</a:t>
            </a:r>
            <a:endParaRPr lang="en-IN" sz="660" b="1" i="1" dirty="0">
              <a:solidFill>
                <a:srgbClr val="00A7EC"/>
              </a:solidFill>
              <a:effectLst>
                <a:glow rad="50800">
                  <a:schemeClr val="bg1"/>
                </a:glow>
              </a:effectLst>
            </a:endParaRPr>
          </a:p>
        </p:txBody>
      </p:sp>
      <p:sp>
        <p:nvSpPr>
          <p:cNvPr id="58" name="TextBox 57"/>
          <p:cNvSpPr txBox="1"/>
          <p:nvPr/>
        </p:nvSpPr>
        <p:spPr>
          <a:xfrm>
            <a:off x="3649420" y="5553341"/>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40°</a:t>
            </a:r>
            <a:endParaRPr lang="en-IN" sz="660" b="1" i="1" dirty="0">
              <a:solidFill>
                <a:srgbClr val="00A7EC"/>
              </a:solidFill>
              <a:effectLst>
                <a:glow rad="50800">
                  <a:schemeClr val="bg1"/>
                </a:glow>
              </a:effectLst>
            </a:endParaRPr>
          </a:p>
        </p:txBody>
      </p:sp>
      <p:sp>
        <p:nvSpPr>
          <p:cNvPr id="59" name="TextBox 58"/>
          <p:cNvSpPr txBox="1"/>
          <p:nvPr/>
        </p:nvSpPr>
        <p:spPr>
          <a:xfrm>
            <a:off x="3942749" y="5549543"/>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20°</a:t>
            </a:r>
            <a:endParaRPr lang="en-IN" sz="660" b="1" i="1" dirty="0">
              <a:solidFill>
                <a:srgbClr val="00A7EC"/>
              </a:solidFill>
              <a:effectLst>
                <a:glow rad="50800">
                  <a:schemeClr val="bg1"/>
                </a:glow>
              </a:effectLst>
            </a:endParaRPr>
          </a:p>
        </p:txBody>
      </p:sp>
      <p:sp>
        <p:nvSpPr>
          <p:cNvPr id="60" name="TextBox 59"/>
          <p:cNvSpPr txBox="1"/>
          <p:nvPr/>
        </p:nvSpPr>
        <p:spPr>
          <a:xfrm>
            <a:off x="4281819" y="5553341"/>
            <a:ext cx="269626"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0°</a:t>
            </a:r>
            <a:endParaRPr lang="en-IN" sz="660" b="1" i="1" dirty="0">
              <a:solidFill>
                <a:srgbClr val="00A7EC"/>
              </a:solidFill>
              <a:effectLst>
                <a:glow rad="50800">
                  <a:schemeClr val="bg1"/>
                </a:glow>
              </a:effectLst>
            </a:endParaRPr>
          </a:p>
        </p:txBody>
      </p:sp>
      <p:sp>
        <p:nvSpPr>
          <p:cNvPr id="61" name="TextBox 60"/>
          <p:cNvSpPr txBox="1"/>
          <p:nvPr/>
        </p:nvSpPr>
        <p:spPr>
          <a:xfrm>
            <a:off x="4565752" y="5553341"/>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20°</a:t>
            </a:r>
            <a:endParaRPr lang="en-IN" sz="660" b="1" i="1" dirty="0">
              <a:solidFill>
                <a:srgbClr val="00A7EC"/>
              </a:solidFill>
              <a:effectLst>
                <a:glow rad="50800">
                  <a:schemeClr val="bg1"/>
                </a:glow>
              </a:effectLst>
            </a:endParaRPr>
          </a:p>
        </p:txBody>
      </p:sp>
      <p:sp>
        <p:nvSpPr>
          <p:cNvPr id="62" name="TextBox 61"/>
          <p:cNvSpPr txBox="1"/>
          <p:nvPr/>
        </p:nvSpPr>
        <p:spPr>
          <a:xfrm>
            <a:off x="4859166" y="5553341"/>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40°</a:t>
            </a:r>
            <a:endParaRPr lang="en-IN" sz="660" b="1" i="1" dirty="0">
              <a:solidFill>
                <a:srgbClr val="00A7EC"/>
              </a:solidFill>
              <a:effectLst>
                <a:glow rad="50800">
                  <a:schemeClr val="bg1"/>
                </a:glow>
              </a:effectLst>
            </a:endParaRPr>
          </a:p>
        </p:txBody>
      </p:sp>
      <p:sp>
        <p:nvSpPr>
          <p:cNvPr id="63" name="TextBox 62"/>
          <p:cNvSpPr txBox="1"/>
          <p:nvPr/>
        </p:nvSpPr>
        <p:spPr>
          <a:xfrm>
            <a:off x="5171459" y="5553341"/>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60°</a:t>
            </a:r>
            <a:endParaRPr lang="en-IN" sz="660" b="1" i="1" dirty="0">
              <a:solidFill>
                <a:srgbClr val="00A7EC"/>
              </a:solidFill>
              <a:effectLst>
                <a:glow rad="50800">
                  <a:schemeClr val="bg1"/>
                </a:glow>
              </a:effectLst>
            </a:endParaRPr>
          </a:p>
        </p:txBody>
      </p:sp>
      <p:sp>
        <p:nvSpPr>
          <p:cNvPr id="64" name="TextBox 63"/>
          <p:cNvSpPr txBox="1"/>
          <p:nvPr/>
        </p:nvSpPr>
        <p:spPr>
          <a:xfrm>
            <a:off x="6386341" y="5553341"/>
            <a:ext cx="369012"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140°</a:t>
            </a:r>
            <a:endParaRPr lang="en-IN" sz="660" b="1" i="1" dirty="0">
              <a:solidFill>
                <a:srgbClr val="00A7EC"/>
              </a:solidFill>
              <a:effectLst>
                <a:glow rad="50800">
                  <a:schemeClr val="bg1"/>
                </a:glow>
              </a:effectLst>
            </a:endParaRPr>
          </a:p>
        </p:txBody>
      </p:sp>
      <p:sp>
        <p:nvSpPr>
          <p:cNvPr id="65" name="TextBox 64"/>
          <p:cNvSpPr txBox="1"/>
          <p:nvPr/>
        </p:nvSpPr>
        <p:spPr>
          <a:xfrm>
            <a:off x="6697681" y="5553341"/>
            <a:ext cx="369012"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160°</a:t>
            </a:r>
            <a:endParaRPr lang="en-IN" sz="660" b="1" i="1" dirty="0">
              <a:solidFill>
                <a:srgbClr val="00A7EC"/>
              </a:solidFill>
              <a:effectLst>
                <a:glow rad="50800">
                  <a:schemeClr val="bg1"/>
                </a:glow>
              </a:effectLst>
            </a:endParaRPr>
          </a:p>
        </p:txBody>
      </p:sp>
      <p:sp>
        <p:nvSpPr>
          <p:cNvPr id="66" name="TextBox 65"/>
          <p:cNvSpPr txBox="1"/>
          <p:nvPr/>
        </p:nvSpPr>
        <p:spPr>
          <a:xfrm>
            <a:off x="6999104" y="5550588"/>
            <a:ext cx="369012"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180°</a:t>
            </a:r>
            <a:endParaRPr lang="en-IN" sz="660" b="1" i="1" dirty="0">
              <a:solidFill>
                <a:srgbClr val="00A7EC"/>
              </a:solidFill>
              <a:effectLst>
                <a:glow rad="50800">
                  <a:schemeClr val="bg1"/>
                </a:glow>
              </a:effectLst>
            </a:endParaRPr>
          </a:p>
        </p:txBody>
      </p:sp>
      <p:sp>
        <p:nvSpPr>
          <p:cNvPr id="67" name="TextBox 66"/>
          <p:cNvSpPr txBox="1"/>
          <p:nvPr/>
        </p:nvSpPr>
        <p:spPr>
          <a:xfrm>
            <a:off x="3728068" y="4888351"/>
            <a:ext cx="696024" cy="338554"/>
          </a:xfrm>
          <a:prstGeom prst="rect">
            <a:avLst/>
          </a:prstGeom>
          <a:noFill/>
        </p:spPr>
        <p:txBody>
          <a:bodyPr wrap="none" rtlCol="0">
            <a:spAutoFit/>
          </a:bodyPr>
          <a:lstStyle/>
          <a:p>
            <a:pPr algn="ctr"/>
            <a:r>
              <a:rPr lang="en-IN" sz="800" b="1" i="1" dirty="0">
                <a:solidFill>
                  <a:srgbClr val="4CC8F2"/>
                </a:solidFill>
              </a:rPr>
              <a:t>ATLANTIC</a:t>
            </a:r>
          </a:p>
          <a:p>
            <a:pPr algn="ctr"/>
            <a:r>
              <a:rPr lang="en-IN" sz="800" b="1" i="1" dirty="0">
                <a:solidFill>
                  <a:srgbClr val="4CC8F2"/>
                </a:solidFill>
              </a:rPr>
              <a:t>OCEAN</a:t>
            </a:r>
          </a:p>
        </p:txBody>
      </p:sp>
      <p:sp>
        <p:nvSpPr>
          <p:cNvPr id="68" name="TextBox 67"/>
          <p:cNvSpPr txBox="1"/>
          <p:nvPr/>
        </p:nvSpPr>
        <p:spPr>
          <a:xfrm>
            <a:off x="4117711" y="2384549"/>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20°</a:t>
            </a:r>
            <a:endParaRPr lang="en-IN" sz="660" b="1" i="1" dirty="0">
              <a:solidFill>
                <a:srgbClr val="00A7EC"/>
              </a:solidFill>
              <a:effectLst>
                <a:glow rad="50800">
                  <a:schemeClr val="bg1"/>
                </a:glow>
              </a:effectLst>
            </a:endParaRPr>
          </a:p>
        </p:txBody>
      </p:sp>
      <p:sp>
        <p:nvSpPr>
          <p:cNvPr id="69" name="TextBox 68"/>
          <p:cNvSpPr txBox="1"/>
          <p:nvPr/>
        </p:nvSpPr>
        <p:spPr>
          <a:xfrm>
            <a:off x="5774108" y="2385112"/>
            <a:ext cx="369012"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140°</a:t>
            </a:r>
            <a:endParaRPr lang="en-IN" sz="660" b="1" i="1" dirty="0">
              <a:solidFill>
                <a:srgbClr val="00A7EC"/>
              </a:solidFill>
              <a:effectLst>
                <a:glow rad="50800">
                  <a:schemeClr val="bg1"/>
                </a:glow>
              </a:effectLst>
            </a:endParaRPr>
          </a:p>
        </p:txBody>
      </p:sp>
      <p:sp>
        <p:nvSpPr>
          <p:cNvPr id="70" name="TextBox 69"/>
          <p:cNvSpPr txBox="1"/>
          <p:nvPr/>
        </p:nvSpPr>
        <p:spPr>
          <a:xfrm>
            <a:off x="5993495" y="2385112"/>
            <a:ext cx="369012"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160°</a:t>
            </a:r>
            <a:endParaRPr lang="en-IN" sz="660" b="1" i="1" dirty="0">
              <a:solidFill>
                <a:srgbClr val="00A7EC"/>
              </a:solidFill>
              <a:effectLst>
                <a:glow rad="50800">
                  <a:schemeClr val="bg1"/>
                </a:glow>
              </a:effectLst>
            </a:endParaRPr>
          </a:p>
        </p:txBody>
      </p:sp>
      <p:sp>
        <p:nvSpPr>
          <p:cNvPr id="71" name="TextBox 70"/>
          <p:cNvSpPr txBox="1"/>
          <p:nvPr/>
        </p:nvSpPr>
        <p:spPr>
          <a:xfrm>
            <a:off x="7561773" y="4688814"/>
            <a:ext cx="319318" cy="200055"/>
          </a:xfrm>
          <a:prstGeom prst="rect">
            <a:avLst/>
          </a:prstGeom>
          <a:noFill/>
        </p:spPr>
        <p:txBody>
          <a:bodyPr wrap="none" rtlCol="0">
            <a:spAutoFit/>
          </a:bodyPr>
          <a:lstStyle/>
          <a:p>
            <a:r>
              <a:rPr lang="en-IN" sz="660" b="1" i="1" dirty="0" smtClean="0">
                <a:solidFill>
                  <a:srgbClr val="00A7EC"/>
                </a:solidFill>
                <a:effectLst>
                  <a:glow rad="50800">
                    <a:schemeClr val="bg1"/>
                  </a:glow>
                </a:effectLst>
              </a:rPr>
              <a:t>20°</a:t>
            </a:r>
            <a:endParaRPr lang="en-IN" sz="660" b="1" i="1" dirty="0">
              <a:solidFill>
                <a:srgbClr val="00A7EC"/>
              </a:solidFill>
              <a:effectLst>
                <a:glow rad="50800">
                  <a:schemeClr val="bg1"/>
                </a:glow>
              </a:effectLst>
            </a:endParaRPr>
          </a:p>
        </p:txBody>
      </p:sp>
      <p:sp>
        <p:nvSpPr>
          <p:cNvPr id="72" name="TextBox 71"/>
          <p:cNvSpPr txBox="1"/>
          <p:nvPr/>
        </p:nvSpPr>
        <p:spPr>
          <a:xfrm>
            <a:off x="3135292" y="6168671"/>
            <a:ext cx="1107996" cy="230832"/>
          </a:xfrm>
          <a:prstGeom prst="rect">
            <a:avLst/>
          </a:prstGeom>
          <a:noFill/>
        </p:spPr>
        <p:txBody>
          <a:bodyPr wrap="none" rtlCol="0">
            <a:spAutoFit/>
          </a:bodyPr>
          <a:lstStyle/>
          <a:p>
            <a:r>
              <a:rPr lang="en-IN" sz="900" b="1" dirty="0">
                <a:solidFill>
                  <a:schemeClr val="tx1"/>
                </a:solidFill>
              </a:rPr>
              <a:t>Extinct language</a:t>
            </a:r>
          </a:p>
        </p:txBody>
      </p:sp>
    </p:spTree>
    <p:extLst>
      <p:ext uri="{BB962C8B-B14F-4D97-AF65-F5344CB8AC3E}">
        <p14:creationId xmlns:p14="http://schemas.microsoft.com/office/powerpoint/2010/main" val="241311519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a:xfrm>
            <a:off x="457200" y="215371"/>
            <a:ext cx="7321138" cy="1097279"/>
          </a:xfrm>
        </p:spPr>
        <p:txBody>
          <a:bodyPr/>
          <a:lstStyle/>
          <a:p>
            <a:r>
              <a:rPr lang="en-US" altLang="en-US" sz="3400" dirty="0"/>
              <a:t>5.4.2 Isolated </a:t>
            </a:r>
            <a:r>
              <a:rPr lang="en-US" altLang="en-US" sz="3400" dirty="0" smtClean="0"/>
              <a:t>and </a:t>
            </a:r>
            <a:r>
              <a:rPr lang="en-US" altLang="en-US" sz="3400" dirty="0"/>
              <a:t>Extinct Languages </a:t>
            </a:r>
            <a:r>
              <a:rPr lang="en-US" altLang="en-US" sz="2000" b="0" dirty="0"/>
              <a:t>(4 of 5)</a:t>
            </a:r>
            <a:endParaRPr lang="en-US" sz="2000" b="0" dirty="0"/>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a:xfrm>
            <a:off x="457200" y="1556326"/>
            <a:ext cx="8229600" cy="462479"/>
          </a:xfrm>
        </p:spPr>
        <p:txBody>
          <a:bodyPr/>
          <a:lstStyle/>
          <a:p>
            <a:pPr marL="432" indent="0">
              <a:buNone/>
            </a:pPr>
            <a:r>
              <a:rPr lang="en-US" b="1" dirty="0"/>
              <a:t>Figure 5-44: </a:t>
            </a:r>
            <a:r>
              <a:rPr lang="en-US" dirty="0"/>
              <a:t>The languages named in red have gone extinct.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6010" y="2180670"/>
            <a:ext cx="4271980" cy="4194396"/>
          </a:xfrm>
          <a:prstGeom prst="rect">
            <a:avLst/>
          </a:prstGeom>
        </p:spPr>
      </p:pic>
      <p:sp>
        <p:nvSpPr>
          <p:cNvPr id="7" name="Rectangle 127"/>
          <p:cNvSpPr>
            <a:spLocks noChangeArrowheads="1"/>
          </p:cNvSpPr>
          <p:nvPr/>
        </p:nvSpPr>
        <p:spPr bwMode="auto">
          <a:xfrm>
            <a:off x="5083970" y="3990374"/>
            <a:ext cx="60914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pl-PL" altLang="en-US" sz="1000" b="1" i="1" dirty="0" smtClean="0">
                <a:solidFill>
                  <a:srgbClr val="000000"/>
                </a:solidFill>
                <a:effectLst>
                  <a:glow rad="50800">
                    <a:schemeClr val="bg1"/>
                  </a:glow>
                </a:effectLst>
              </a:rPr>
              <a:t>T</a:t>
            </a:r>
            <a:r>
              <a:rPr lang="en-IN" altLang="en-US" sz="1000" b="1" i="1" dirty="0" smtClean="0">
                <a:solidFill>
                  <a:srgbClr val="000000"/>
                </a:solidFill>
                <a:effectLst>
                  <a:glow rad="50800">
                    <a:schemeClr val="bg1"/>
                  </a:glow>
                </a:effectLst>
              </a:rPr>
              <a:t> </a:t>
            </a:r>
            <a:r>
              <a:rPr lang="pl-PL" altLang="en-US" sz="1000" b="1" i="1" dirty="0" smtClean="0">
                <a:solidFill>
                  <a:srgbClr val="000000"/>
                </a:solidFill>
                <a:effectLst>
                  <a:glow rad="50800">
                    <a:schemeClr val="bg1"/>
                  </a:glow>
                </a:effectLst>
              </a:rPr>
              <a:t>a </a:t>
            </a:r>
            <a:r>
              <a:rPr lang="pl-PL" altLang="en-US" sz="1000" b="1" i="1" dirty="0">
                <a:solidFill>
                  <a:srgbClr val="000000"/>
                </a:solidFill>
                <a:effectLst>
                  <a:glow rad="50800">
                    <a:schemeClr val="bg1"/>
                  </a:glow>
                </a:effectLst>
              </a:rPr>
              <a:t>i w a n</a:t>
            </a:r>
            <a:endParaRPr kumimoji="0" lang="en-US" altLang="en-US" sz="1000" b="0" i="1" u="none" strike="noStrike" cap="none" normalizeH="0" baseline="0" dirty="0" smtClean="0">
              <a:ln>
                <a:noFill/>
              </a:ln>
              <a:solidFill>
                <a:schemeClr val="tx1"/>
              </a:solidFill>
              <a:effectLst>
                <a:glow rad="50800">
                  <a:schemeClr val="bg1"/>
                </a:glow>
              </a:effectLst>
            </a:endParaRPr>
          </a:p>
        </p:txBody>
      </p:sp>
      <p:sp>
        <p:nvSpPr>
          <p:cNvPr id="8" name="Rectangle 195"/>
          <p:cNvSpPr>
            <a:spLocks noChangeArrowheads="1"/>
          </p:cNvSpPr>
          <p:nvPr/>
        </p:nvSpPr>
        <p:spPr bwMode="auto">
          <a:xfrm>
            <a:off x="5886451" y="2495550"/>
            <a:ext cx="30457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err="1">
                <a:solidFill>
                  <a:srgbClr val="8B0051"/>
                </a:solidFill>
                <a:effectLst>
                  <a:glow rad="25400">
                    <a:schemeClr val="accent3">
                      <a:lumMod val="20000"/>
                      <a:lumOff val="80000"/>
                      <a:alpha val="67000"/>
                    </a:schemeClr>
                  </a:glow>
                </a:effectLst>
              </a:rPr>
              <a:t>Basay</a:t>
            </a:r>
            <a:endParaRPr kumimoji="0" lang="en-US" altLang="en-US" sz="1600" b="0" i="0" u="none" strike="noStrike" cap="none" normalizeH="0" baseline="0" dirty="0" smtClean="0">
              <a:ln>
                <a:noFill/>
              </a:ln>
              <a:solidFill>
                <a:srgbClr val="8B0051"/>
              </a:solidFill>
              <a:effectLst>
                <a:glow rad="25400">
                  <a:schemeClr val="accent3">
                    <a:lumMod val="20000"/>
                    <a:lumOff val="80000"/>
                    <a:alpha val="67000"/>
                  </a:schemeClr>
                </a:glow>
              </a:effectLst>
            </a:endParaRPr>
          </a:p>
        </p:txBody>
      </p:sp>
      <p:sp>
        <p:nvSpPr>
          <p:cNvPr id="10" name="Rectangle 373"/>
          <p:cNvSpPr>
            <a:spLocks noChangeArrowheads="1"/>
          </p:cNvSpPr>
          <p:nvPr/>
        </p:nvSpPr>
        <p:spPr bwMode="auto">
          <a:xfrm>
            <a:off x="2433584" y="4631690"/>
            <a:ext cx="75341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50" b="1" dirty="0">
                <a:solidFill>
                  <a:srgbClr val="000000"/>
                </a:solidFill>
                <a:latin typeface="Arial Black" panose="020B0A04020102020204" pitchFamily="34" charset="0"/>
              </a:rPr>
              <a:t>Predominant</a:t>
            </a:r>
          </a:p>
          <a:p>
            <a:pPr lvl="0"/>
            <a:r>
              <a:rPr lang="en-US" altLang="en-US" sz="850" b="1" dirty="0">
                <a:solidFill>
                  <a:srgbClr val="000000"/>
                </a:solidFill>
                <a:latin typeface="Arial Black" panose="020B0A04020102020204" pitchFamily="34" charset="0"/>
              </a:rPr>
              <a:t>language</a:t>
            </a:r>
            <a:endParaRPr kumimoji="0" lang="en-US" altLang="en-US" sz="850" b="0" i="0" u="none" strike="noStrike" cap="none" normalizeH="0" baseline="0" dirty="0" smtClean="0">
              <a:ln>
                <a:noFill/>
              </a:ln>
              <a:solidFill>
                <a:schemeClr val="tx1"/>
              </a:solidFill>
              <a:effectLst/>
              <a:latin typeface="Arial Black" panose="020B0A04020102020204" pitchFamily="34" charset="0"/>
            </a:endParaRPr>
          </a:p>
        </p:txBody>
      </p:sp>
      <p:sp>
        <p:nvSpPr>
          <p:cNvPr id="11" name="Rectangle 430"/>
          <p:cNvSpPr>
            <a:spLocks noChangeArrowheads="1"/>
          </p:cNvSpPr>
          <p:nvPr/>
        </p:nvSpPr>
        <p:spPr bwMode="auto">
          <a:xfrm>
            <a:off x="2689171" y="4949825"/>
            <a:ext cx="51296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solidFill>
                  <a:srgbClr val="000000"/>
                </a:solidFill>
              </a:rPr>
              <a:t>Mandarin</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2" name="Rectangle 438"/>
          <p:cNvSpPr>
            <a:spLocks noChangeArrowheads="1"/>
          </p:cNvSpPr>
          <p:nvPr/>
        </p:nvSpPr>
        <p:spPr bwMode="auto">
          <a:xfrm>
            <a:off x="2689171" y="5132388"/>
            <a:ext cx="44884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solidFill>
                  <a:srgbClr val="000000"/>
                </a:solidFill>
              </a:rPr>
              <a:t>Min Nan</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3" name="Rectangle 446"/>
          <p:cNvSpPr>
            <a:spLocks noChangeArrowheads="1"/>
          </p:cNvSpPr>
          <p:nvPr/>
        </p:nvSpPr>
        <p:spPr bwMode="auto">
          <a:xfrm>
            <a:off x="2689171" y="5319713"/>
            <a:ext cx="33983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solidFill>
                  <a:srgbClr val="000000"/>
                </a:solidFill>
              </a:rPr>
              <a:t>Hakka</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Rectangle 195"/>
          <p:cNvSpPr>
            <a:spLocks noChangeArrowheads="1"/>
          </p:cNvSpPr>
          <p:nvPr/>
        </p:nvSpPr>
        <p:spPr bwMode="auto">
          <a:xfrm>
            <a:off x="6086475" y="2621837"/>
            <a:ext cx="591509" cy="130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50" b="1" dirty="0" err="1">
                <a:solidFill>
                  <a:srgbClr val="8B0051"/>
                </a:solidFill>
                <a:effectLst>
                  <a:glow rad="25400">
                    <a:schemeClr val="accent3">
                      <a:lumMod val="20000"/>
                      <a:lumOff val="80000"/>
                      <a:alpha val="67000"/>
                    </a:schemeClr>
                  </a:glow>
                </a:effectLst>
              </a:rPr>
              <a:t>Ketangalan</a:t>
            </a:r>
            <a:endParaRPr kumimoji="0" lang="en-US" altLang="en-US" sz="850" b="0" i="0" u="none" strike="noStrike" cap="none" normalizeH="0" baseline="0" dirty="0" smtClean="0">
              <a:ln>
                <a:noFill/>
              </a:ln>
              <a:solidFill>
                <a:srgbClr val="8B0051"/>
              </a:solidFill>
              <a:effectLst>
                <a:glow rad="25400">
                  <a:schemeClr val="accent3">
                    <a:lumMod val="20000"/>
                    <a:lumOff val="80000"/>
                    <a:alpha val="67000"/>
                  </a:schemeClr>
                </a:glow>
              </a:effectLst>
            </a:endParaRPr>
          </a:p>
        </p:txBody>
      </p:sp>
      <p:sp>
        <p:nvSpPr>
          <p:cNvPr id="15" name="Rectangle 195"/>
          <p:cNvSpPr>
            <a:spLocks noChangeArrowheads="1"/>
          </p:cNvSpPr>
          <p:nvPr/>
        </p:nvSpPr>
        <p:spPr bwMode="auto">
          <a:xfrm>
            <a:off x="5563875" y="2593176"/>
            <a:ext cx="29014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err="1">
                <a:solidFill>
                  <a:srgbClr val="8B0051"/>
                </a:solidFill>
                <a:effectLst>
                  <a:glow rad="25400">
                    <a:schemeClr val="accent3">
                      <a:lumMod val="20000"/>
                      <a:lumOff val="80000"/>
                      <a:alpha val="67000"/>
                    </a:schemeClr>
                  </a:glow>
                </a:effectLst>
              </a:rPr>
              <a:t>Kulun</a:t>
            </a:r>
            <a:endParaRPr kumimoji="0" lang="en-US" altLang="en-US" sz="1600" b="0" i="0" u="none" strike="noStrike" cap="none" normalizeH="0" baseline="0" dirty="0" smtClean="0">
              <a:ln>
                <a:noFill/>
              </a:ln>
              <a:solidFill>
                <a:srgbClr val="8B0051"/>
              </a:solidFill>
              <a:effectLst>
                <a:glow rad="25400">
                  <a:schemeClr val="accent3">
                    <a:lumMod val="20000"/>
                    <a:lumOff val="80000"/>
                    <a:alpha val="67000"/>
                  </a:schemeClr>
                </a:glow>
              </a:effectLst>
            </a:endParaRPr>
          </a:p>
        </p:txBody>
      </p:sp>
      <p:sp>
        <p:nvSpPr>
          <p:cNvPr id="16" name="Rectangle 195"/>
          <p:cNvSpPr>
            <a:spLocks noChangeArrowheads="1"/>
          </p:cNvSpPr>
          <p:nvPr/>
        </p:nvSpPr>
        <p:spPr bwMode="auto">
          <a:xfrm>
            <a:off x="5588292" y="2718970"/>
            <a:ext cx="317395" cy="130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50" b="1" dirty="0">
                <a:effectLst>
                  <a:glow rad="25400">
                    <a:schemeClr val="accent3">
                      <a:lumMod val="20000"/>
                      <a:lumOff val="80000"/>
                      <a:alpha val="67000"/>
                    </a:schemeClr>
                  </a:glow>
                </a:effectLst>
              </a:rPr>
              <a:t>Taipei</a:t>
            </a:r>
            <a:endParaRPr kumimoji="0" lang="en-US" altLang="en-US" sz="850" b="0" i="0" u="none" strike="noStrike" cap="none" normalizeH="0" baseline="0" dirty="0" smtClean="0">
              <a:ln>
                <a:noFill/>
              </a:ln>
              <a:effectLst>
                <a:glow rad="25400">
                  <a:schemeClr val="accent3">
                    <a:lumMod val="20000"/>
                    <a:lumOff val="80000"/>
                    <a:alpha val="67000"/>
                  </a:schemeClr>
                </a:glow>
              </a:effectLst>
            </a:endParaRPr>
          </a:p>
        </p:txBody>
      </p:sp>
      <p:sp>
        <p:nvSpPr>
          <p:cNvPr id="17" name="Rectangle 195"/>
          <p:cNvSpPr>
            <a:spLocks noChangeArrowheads="1"/>
          </p:cNvSpPr>
          <p:nvPr/>
        </p:nvSpPr>
        <p:spPr bwMode="auto">
          <a:xfrm>
            <a:off x="4981486" y="3122354"/>
            <a:ext cx="35586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err="1">
                <a:solidFill>
                  <a:srgbClr val="8B0051"/>
                </a:solidFill>
                <a:effectLst>
                  <a:glow rad="25400">
                    <a:schemeClr val="accent3">
                      <a:lumMod val="20000"/>
                      <a:lumOff val="80000"/>
                      <a:alpha val="67000"/>
                    </a:schemeClr>
                  </a:glow>
                </a:effectLst>
              </a:rPr>
              <a:t>Taokas</a:t>
            </a:r>
            <a:endParaRPr kumimoji="0" lang="en-US" altLang="en-US" sz="1600" b="0" i="0" u="none" strike="noStrike" cap="none" normalizeH="0" baseline="0" dirty="0" smtClean="0">
              <a:ln>
                <a:noFill/>
              </a:ln>
              <a:solidFill>
                <a:srgbClr val="8B0051"/>
              </a:solidFill>
              <a:effectLst>
                <a:glow rad="25400">
                  <a:schemeClr val="accent3">
                    <a:lumMod val="20000"/>
                    <a:lumOff val="80000"/>
                    <a:alpha val="67000"/>
                  </a:schemeClr>
                </a:glow>
              </a:effectLst>
            </a:endParaRPr>
          </a:p>
        </p:txBody>
      </p:sp>
      <p:sp>
        <p:nvSpPr>
          <p:cNvPr id="18" name="Rectangle 195"/>
          <p:cNvSpPr>
            <a:spLocks noChangeArrowheads="1"/>
          </p:cNvSpPr>
          <p:nvPr/>
        </p:nvSpPr>
        <p:spPr bwMode="auto">
          <a:xfrm>
            <a:off x="4721992" y="3494808"/>
            <a:ext cx="35586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err="1">
                <a:solidFill>
                  <a:srgbClr val="8B0051"/>
                </a:solidFill>
                <a:effectLst>
                  <a:glow rad="25400">
                    <a:schemeClr val="accent5">
                      <a:lumMod val="20000"/>
                      <a:lumOff val="80000"/>
                      <a:alpha val="88000"/>
                    </a:schemeClr>
                  </a:glow>
                </a:effectLst>
              </a:rPr>
              <a:t>Papora</a:t>
            </a:r>
            <a:endParaRPr kumimoji="0" lang="en-US" altLang="en-US" sz="1600" b="0" i="0" u="none" strike="noStrike" cap="none" normalizeH="0" baseline="0" dirty="0" smtClean="0">
              <a:ln>
                <a:noFill/>
              </a:ln>
              <a:solidFill>
                <a:srgbClr val="8B0051"/>
              </a:solidFill>
              <a:effectLst>
                <a:glow rad="25400">
                  <a:schemeClr val="accent5">
                    <a:lumMod val="20000"/>
                    <a:lumOff val="80000"/>
                    <a:alpha val="88000"/>
                  </a:schemeClr>
                </a:glow>
              </a:effectLst>
            </a:endParaRPr>
          </a:p>
        </p:txBody>
      </p:sp>
      <p:sp>
        <p:nvSpPr>
          <p:cNvPr id="19" name="Rectangle 195"/>
          <p:cNvSpPr>
            <a:spLocks noChangeArrowheads="1"/>
          </p:cNvSpPr>
          <p:nvPr/>
        </p:nvSpPr>
        <p:spPr bwMode="auto">
          <a:xfrm>
            <a:off x="5152276" y="3599582"/>
            <a:ext cx="29815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err="1">
                <a:solidFill>
                  <a:srgbClr val="8B0051"/>
                </a:solidFill>
                <a:effectLst>
                  <a:glow rad="25400">
                    <a:schemeClr val="accent3">
                      <a:lumMod val="20000"/>
                      <a:lumOff val="80000"/>
                      <a:alpha val="67000"/>
                    </a:schemeClr>
                  </a:glow>
                </a:effectLst>
              </a:rPr>
              <a:t>Pazeh</a:t>
            </a:r>
            <a:endParaRPr kumimoji="0" lang="en-US" altLang="en-US" sz="1600" b="0" i="0" u="none" strike="noStrike" cap="none" normalizeH="0" baseline="0" dirty="0" smtClean="0">
              <a:ln>
                <a:noFill/>
              </a:ln>
              <a:solidFill>
                <a:srgbClr val="8B0051"/>
              </a:solidFill>
              <a:effectLst>
                <a:glow rad="25400">
                  <a:schemeClr val="accent3">
                    <a:lumMod val="20000"/>
                    <a:lumOff val="80000"/>
                    <a:alpha val="67000"/>
                  </a:schemeClr>
                </a:glow>
              </a:effectLst>
            </a:endParaRPr>
          </a:p>
        </p:txBody>
      </p:sp>
      <p:sp>
        <p:nvSpPr>
          <p:cNvPr id="20" name="Rectangle 195"/>
          <p:cNvSpPr>
            <a:spLocks noChangeArrowheads="1"/>
          </p:cNvSpPr>
          <p:nvPr/>
        </p:nvSpPr>
        <p:spPr bwMode="auto">
          <a:xfrm>
            <a:off x="4642843" y="3760819"/>
            <a:ext cx="36548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err="1">
                <a:solidFill>
                  <a:srgbClr val="8B0051"/>
                </a:solidFill>
                <a:effectLst>
                  <a:glow rad="25400">
                    <a:schemeClr val="accent5">
                      <a:lumMod val="20000"/>
                      <a:lumOff val="80000"/>
                      <a:alpha val="88000"/>
                    </a:schemeClr>
                  </a:glow>
                </a:effectLst>
              </a:rPr>
              <a:t>Babuza</a:t>
            </a:r>
            <a:endParaRPr kumimoji="0" lang="en-US" altLang="en-US" sz="1600" b="0" i="0" u="none" strike="noStrike" cap="none" normalizeH="0" baseline="0" dirty="0" smtClean="0">
              <a:ln>
                <a:noFill/>
              </a:ln>
              <a:solidFill>
                <a:srgbClr val="8B0051"/>
              </a:solidFill>
              <a:effectLst>
                <a:glow rad="25400">
                  <a:schemeClr val="accent5">
                    <a:lumMod val="20000"/>
                    <a:lumOff val="80000"/>
                    <a:alpha val="88000"/>
                  </a:schemeClr>
                </a:glow>
              </a:effectLst>
            </a:endParaRPr>
          </a:p>
        </p:txBody>
      </p:sp>
      <p:sp>
        <p:nvSpPr>
          <p:cNvPr id="21" name="Rectangle 195"/>
          <p:cNvSpPr>
            <a:spLocks noChangeArrowheads="1"/>
          </p:cNvSpPr>
          <p:nvPr/>
        </p:nvSpPr>
        <p:spPr bwMode="auto">
          <a:xfrm>
            <a:off x="4679278" y="4206271"/>
            <a:ext cx="37189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err="1">
                <a:solidFill>
                  <a:srgbClr val="8B0051"/>
                </a:solidFill>
                <a:effectLst>
                  <a:glow rad="25400">
                    <a:schemeClr val="accent5">
                      <a:lumMod val="20000"/>
                      <a:lumOff val="80000"/>
                      <a:alpha val="88000"/>
                    </a:schemeClr>
                  </a:glow>
                </a:effectLst>
              </a:rPr>
              <a:t>Hoanya</a:t>
            </a:r>
            <a:endParaRPr kumimoji="0" lang="en-US" altLang="en-US" sz="1600" b="0" i="0" u="none" strike="noStrike" cap="none" normalizeH="0" baseline="0" dirty="0" smtClean="0">
              <a:ln>
                <a:noFill/>
              </a:ln>
              <a:solidFill>
                <a:srgbClr val="8B0051"/>
              </a:solidFill>
              <a:effectLst>
                <a:glow rad="25400">
                  <a:schemeClr val="accent5">
                    <a:lumMod val="20000"/>
                    <a:lumOff val="80000"/>
                    <a:alpha val="88000"/>
                  </a:schemeClr>
                </a:glow>
              </a:effectLst>
            </a:endParaRPr>
          </a:p>
        </p:txBody>
      </p:sp>
      <p:sp>
        <p:nvSpPr>
          <p:cNvPr id="22" name="Rectangle 195"/>
          <p:cNvSpPr>
            <a:spLocks noChangeArrowheads="1"/>
          </p:cNvSpPr>
          <p:nvPr/>
        </p:nvSpPr>
        <p:spPr bwMode="auto">
          <a:xfrm>
            <a:off x="4609890" y="4783660"/>
            <a:ext cx="33983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err="1">
                <a:solidFill>
                  <a:srgbClr val="8B0051"/>
                </a:solidFill>
                <a:effectLst>
                  <a:glow rad="25400">
                    <a:schemeClr val="accent5">
                      <a:lumMod val="20000"/>
                      <a:lumOff val="80000"/>
                      <a:alpha val="88000"/>
                    </a:schemeClr>
                  </a:glow>
                </a:effectLst>
              </a:rPr>
              <a:t>Siraiya</a:t>
            </a:r>
            <a:endParaRPr kumimoji="0" lang="en-US" altLang="en-US" sz="1600" b="0" i="0" u="none" strike="noStrike" cap="none" normalizeH="0" baseline="0" dirty="0" smtClean="0">
              <a:ln>
                <a:noFill/>
              </a:ln>
              <a:solidFill>
                <a:srgbClr val="8B0051"/>
              </a:solidFill>
              <a:effectLst>
                <a:glow rad="25400">
                  <a:schemeClr val="accent5">
                    <a:lumMod val="20000"/>
                    <a:lumOff val="80000"/>
                    <a:alpha val="88000"/>
                  </a:schemeClr>
                </a:glow>
              </a:effectLst>
            </a:endParaRPr>
          </a:p>
        </p:txBody>
      </p:sp>
      <p:sp>
        <p:nvSpPr>
          <p:cNvPr id="23" name="Rectangle 446"/>
          <p:cNvSpPr>
            <a:spLocks noChangeArrowheads="1"/>
          </p:cNvSpPr>
          <p:nvPr/>
        </p:nvSpPr>
        <p:spPr bwMode="auto">
          <a:xfrm>
            <a:off x="4355342" y="5477262"/>
            <a:ext cx="32701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900" b="1" i="1" dirty="0">
                <a:solidFill>
                  <a:srgbClr val="009EDA"/>
                </a:solidFill>
              </a:rPr>
              <a:t>South</a:t>
            </a:r>
          </a:p>
          <a:p>
            <a:pPr lvl="0" algn="ctr"/>
            <a:r>
              <a:rPr lang="en-US" altLang="en-US" sz="900" b="1" i="1" dirty="0">
                <a:solidFill>
                  <a:srgbClr val="009EDA"/>
                </a:solidFill>
              </a:rPr>
              <a:t>China</a:t>
            </a:r>
          </a:p>
          <a:p>
            <a:pPr lvl="0" algn="ctr"/>
            <a:r>
              <a:rPr lang="en-US" altLang="en-US" sz="900" b="1" i="1" dirty="0">
                <a:solidFill>
                  <a:srgbClr val="009EDA"/>
                </a:solidFill>
              </a:rPr>
              <a:t>Sea</a:t>
            </a:r>
            <a:endParaRPr kumimoji="0" lang="en-US" altLang="en-US" sz="1800" b="0" i="1" u="none" strike="noStrike" cap="none" normalizeH="0" baseline="0" dirty="0" smtClean="0">
              <a:ln>
                <a:noFill/>
              </a:ln>
              <a:solidFill>
                <a:srgbClr val="009EDA"/>
              </a:solidFill>
              <a:effectLst/>
            </a:endParaRPr>
          </a:p>
        </p:txBody>
      </p:sp>
      <p:sp>
        <p:nvSpPr>
          <p:cNvPr id="24" name="Rectangle 446"/>
          <p:cNvSpPr>
            <a:spLocks noChangeArrowheads="1"/>
          </p:cNvSpPr>
          <p:nvPr/>
        </p:nvSpPr>
        <p:spPr bwMode="auto">
          <a:xfrm>
            <a:off x="5981488" y="4628185"/>
            <a:ext cx="55143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900" b="1" i="1" dirty="0">
                <a:solidFill>
                  <a:srgbClr val="009EDA"/>
                </a:solidFill>
              </a:rPr>
              <a:t>Philippine</a:t>
            </a:r>
          </a:p>
          <a:p>
            <a:pPr lvl="0" algn="ctr"/>
            <a:r>
              <a:rPr lang="en-US" altLang="en-US" sz="900" b="1" i="1" dirty="0">
                <a:solidFill>
                  <a:srgbClr val="009EDA"/>
                </a:solidFill>
              </a:rPr>
              <a:t>Sea</a:t>
            </a:r>
            <a:endParaRPr kumimoji="0" lang="en-US" altLang="en-US" sz="1800" b="0" i="1" u="none" strike="noStrike" cap="none" normalizeH="0" baseline="0" dirty="0" smtClean="0">
              <a:ln>
                <a:noFill/>
              </a:ln>
              <a:solidFill>
                <a:srgbClr val="009EDA"/>
              </a:solidFill>
              <a:effectLst/>
            </a:endParaRPr>
          </a:p>
        </p:txBody>
      </p:sp>
      <p:sp>
        <p:nvSpPr>
          <p:cNvPr id="26" name="Rectangle 446"/>
          <p:cNvSpPr>
            <a:spLocks noChangeArrowheads="1"/>
          </p:cNvSpPr>
          <p:nvPr/>
        </p:nvSpPr>
        <p:spPr bwMode="auto">
          <a:xfrm>
            <a:off x="2689171" y="5510600"/>
            <a:ext cx="76302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solidFill>
                  <a:srgbClr val="000000"/>
                </a:solidFill>
              </a:rPr>
              <a:t>Other or none</a:t>
            </a:r>
          </a:p>
          <a:p>
            <a:pPr lvl="0"/>
            <a:r>
              <a:rPr lang="en-US" altLang="en-US" sz="900" b="1" dirty="0">
                <a:solidFill>
                  <a:srgbClr val="000000"/>
                </a:solidFill>
              </a:rPr>
              <a:t>predominant</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5248989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a:xfrm>
            <a:off x="457200" y="215371"/>
            <a:ext cx="7511143" cy="1097279"/>
          </a:xfrm>
        </p:spPr>
        <p:txBody>
          <a:bodyPr/>
          <a:lstStyle/>
          <a:p>
            <a:r>
              <a:rPr lang="en-US" altLang="en-US" sz="3400" dirty="0"/>
              <a:t>5.4.2 Isolated </a:t>
            </a:r>
            <a:r>
              <a:rPr lang="en-US" altLang="en-US" sz="3400" dirty="0" smtClean="0"/>
              <a:t>and </a:t>
            </a:r>
            <a:r>
              <a:rPr lang="en-US" altLang="en-US" sz="3400" dirty="0"/>
              <a:t>Extinct Languages </a:t>
            </a:r>
            <a:r>
              <a:rPr lang="en-US" altLang="en-US" sz="2000" b="0" dirty="0"/>
              <a:t>(5 of 5)</a:t>
            </a:r>
            <a:endParaRPr lang="en-US" sz="2000" b="0" dirty="0"/>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a:xfrm>
            <a:off x="457200" y="1556326"/>
            <a:ext cx="8229600" cy="765960"/>
          </a:xfrm>
        </p:spPr>
        <p:txBody>
          <a:bodyPr/>
          <a:lstStyle/>
          <a:p>
            <a:pPr marL="432" indent="0">
              <a:buNone/>
            </a:pPr>
            <a:r>
              <a:rPr lang="en-US" b="1" dirty="0"/>
              <a:t>Figure 5-45: </a:t>
            </a:r>
            <a:r>
              <a:rPr lang="en-US" dirty="0"/>
              <a:t>Dots are located approximately where recently extinct languages were last spoken.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1579" y="2395438"/>
            <a:ext cx="6040842" cy="3976979"/>
          </a:xfrm>
          <a:prstGeom prst="rect">
            <a:avLst/>
          </a:prstGeom>
        </p:spPr>
      </p:pic>
      <p:sp>
        <p:nvSpPr>
          <p:cNvPr id="5" name="TextBox 4"/>
          <p:cNvSpPr txBox="1"/>
          <p:nvPr/>
        </p:nvSpPr>
        <p:spPr>
          <a:xfrm>
            <a:off x="4992624" y="6101216"/>
            <a:ext cx="1417376" cy="276999"/>
          </a:xfrm>
          <a:prstGeom prst="rect">
            <a:avLst/>
          </a:prstGeom>
          <a:noFill/>
        </p:spPr>
        <p:txBody>
          <a:bodyPr wrap="none" rtlCol="0">
            <a:spAutoFit/>
          </a:bodyPr>
          <a:lstStyle/>
          <a:p>
            <a:r>
              <a:rPr lang="en-IN" sz="1200" b="1" dirty="0"/>
              <a:t>Extinct language</a:t>
            </a:r>
          </a:p>
        </p:txBody>
      </p:sp>
    </p:spTree>
    <p:extLst>
      <p:ext uri="{BB962C8B-B14F-4D97-AF65-F5344CB8AC3E}">
        <p14:creationId xmlns:p14="http://schemas.microsoft.com/office/powerpoint/2010/main" val="324958370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F54EF-D03F-469C-9EB5-F0386DB1C7C5}"/>
              </a:ext>
            </a:extLst>
          </p:cNvPr>
          <p:cNvSpPr>
            <a:spLocks noGrp="1"/>
          </p:cNvSpPr>
          <p:nvPr>
            <p:ph type="title"/>
          </p:nvPr>
        </p:nvSpPr>
        <p:spPr/>
        <p:txBody>
          <a:bodyPr/>
          <a:lstStyle/>
          <a:p>
            <a:r>
              <a:rPr lang="en-US" altLang="en-US" dirty="0"/>
              <a:t>5.4.3 Preserving Languages </a:t>
            </a:r>
            <a:r>
              <a:rPr lang="en-US" altLang="en-US" sz="2000" b="0" dirty="0"/>
              <a:t>(1 of </a:t>
            </a:r>
            <a:r>
              <a:rPr lang="en-US" altLang="en-US" sz="2000" b="0" dirty="0" smtClean="0"/>
              <a:t>3)</a:t>
            </a:r>
            <a:endParaRPr lang="en-US" dirty="0"/>
          </a:p>
        </p:txBody>
      </p:sp>
      <p:sp>
        <p:nvSpPr>
          <p:cNvPr id="3" name="Content Placeholder 2">
            <a:extLst>
              <a:ext uri="{FF2B5EF4-FFF2-40B4-BE49-F238E27FC236}">
                <a16:creationId xmlns:a16="http://schemas.microsoft.com/office/drawing/2014/main" id="{14E72287-A228-414E-901D-3E1A42306D67}"/>
              </a:ext>
            </a:extLst>
          </p:cNvPr>
          <p:cNvSpPr>
            <a:spLocks noGrp="1"/>
          </p:cNvSpPr>
          <p:nvPr>
            <p:ph sz="quarter" idx="13"/>
          </p:nvPr>
        </p:nvSpPr>
        <p:spPr>
          <a:xfrm>
            <a:off x="457200" y="1556326"/>
            <a:ext cx="7772400" cy="4434275"/>
          </a:xfrm>
        </p:spPr>
        <p:txBody>
          <a:bodyPr/>
          <a:lstStyle/>
          <a:p>
            <a:r>
              <a:rPr lang="en-US" dirty="0"/>
              <a:t>There is a growing movement in many countries to preserve endangered languages. The Celtics languages (e.g., Irish, Welsh, Breton) are </a:t>
            </a:r>
            <a:r>
              <a:rPr lang="en-US" dirty="0" smtClean="0"/>
              <a:t>a prime </a:t>
            </a:r>
            <a:r>
              <a:rPr lang="en-US" dirty="0"/>
              <a:t>example of this movement as the United Kingdom, Ireland, and France have, in tandem with the United Nations and the European Union, encouraged the use of these languages</a:t>
            </a:r>
          </a:p>
        </p:txBody>
      </p:sp>
    </p:spTree>
    <p:extLst>
      <p:ext uri="{BB962C8B-B14F-4D97-AF65-F5344CB8AC3E}">
        <p14:creationId xmlns:p14="http://schemas.microsoft.com/office/powerpoint/2010/main" val="393470425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p:txBody>
          <a:bodyPr/>
          <a:lstStyle/>
          <a:p>
            <a:r>
              <a:rPr lang="en-US" altLang="en-US" dirty="0"/>
              <a:t>5.4.3 Preserving Languages </a:t>
            </a:r>
            <a:r>
              <a:rPr lang="en-US" altLang="en-US" sz="2000" b="0" dirty="0"/>
              <a:t>(2 of </a:t>
            </a:r>
            <a:r>
              <a:rPr lang="en-US" altLang="en-US" sz="2000" b="0" dirty="0" smtClean="0"/>
              <a:t>3)</a:t>
            </a:r>
            <a:endParaRPr lang="en-US" sz="2000" b="0" dirty="0"/>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a:xfrm>
            <a:off x="457200" y="1556326"/>
            <a:ext cx="8229600" cy="792971"/>
          </a:xfrm>
        </p:spPr>
        <p:txBody>
          <a:bodyPr/>
          <a:lstStyle/>
          <a:p>
            <a:pPr marL="432" indent="0">
              <a:buNone/>
            </a:pPr>
            <a:r>
              <a:rPr lang="en-US" b="1" dirty="0"/>
              <a:t>Figure 5-46: </a:t>
            </a:r>
            <a:r>
              <a:rPr lang="en-US" dirty="0"/>
              <a:t>Welsh becomes less spoken closer to the English-Wales </a:t>
            </a:r>
            <a:r>
              <a:rPr lang="en-US" dirty="0" smtClean="0"/>
              <a:t>border.</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1640" y="2370309"/>
            <a:ext cx="2980720" cy="4110774"/>
          </a:xfrm>
          <a:prstGeom prst="rect">
            <a:avLst/>
          </a:prstGeom>
        </p:spPr>
      </p:pic>
      <p:sp>
        <p:nvSpPr>
          <p:cNvPr id="9" name="Rectangle 5"/>
          <p:cNvSpPr>
            <a:spLocks noChangeArrowheads="1"/>
          </p:cNvSpPr>
          <p:nvPr/>
        </p:nvSpPr>
        <p:spPr bwMode="auto">
          <a:xfrm>
            <a:off x="3251200" y="2982913"/>
            <a:ext cx="5770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00AEEF"/>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00AEEF"/>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12" name="Rectangle 8"/>
          <p:cNvSpPr>
            <a:spLocks noChangeArrowheads="1"/>
          </p:cNvSpPr>
          <p:nvPr/>
        </p:nvSpPr>
        <p:spPr bwMode="auto">
          <a:xfrm>
            <a:off x="5446713" y="3295650"/>
            <a:ext cx="3077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00AEEF"/>
                </a:solidFill>
                <a:effectLst/>
                <a:latin typeface="+mj-lt"/>
              </a:rPr>
              <a:t>North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00AEEF"/>
                </a:solidFill>
                <a:effectLst/>
                <a:latin typeface="+mj-lt"/>
              </a:rPr>
              <a:t>Sea</a:t>
            </a:r>
            <a:endParaRPr kumimoji="0" lang="en-US" altLang="en-US" sz="1800" b="1" i="0" u="none" strike="noStrike" cap="none" normalizeH="0" baseline="0" dirty="0" smtClean="0">
              <a:ln>
                <a:noFill/>
              </a:ln>
              <a:solidFill>
                <a:schemeClr val="tx1"/>
              </a:solidFill>
              <a:effectLst/>
              <a:latin typeface="+mj-lt"/>
            </a:endParaRPr>
          </a:p>
        </p:txBody>
      </p:sp>
      <p:sp>
        <p:nvSpPr>
          <p:cNvPr id="14" name="Rectangle 10"/>
          <p:cNvSpPr>
            <a:spLocks noChangeArrowheads="1"/>
          </p:cNvSpPr>
          <p:nvPr/>
        </p:nvSpPr>
        <p:spPr bwMode="auto">
          <a:xfrm>
            <a:off x="4242804" y="4210843"/>
            <a:ext cx="17472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50" b="1" i="1" u="none" strike="noStrike" cap="none" normalizeH="0" baseline="0" dirty="0" smtClean="0">
                <a:ln>
                  <a:noFill/>
                </a:ln>
                <a:solidFill>
                  <a:srgbClr val="00AEEF"/>
                </a:solidFill>
                <a:effectLst/>
                <a:latin typeface="+mj-lt"/>
              </a:rPr>
              <a:t>Irish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50" b="1" i="1" u="none" strike="noStrike" cap="none" normalizeH="0" baseline="0" dirty="0" smtClean="0">
                <a:ln>
                  <a:noFill/>
                </a:ln>
                <a:solidFill>
                  <a:srgbClr val="00AEEF"/>
                </a:solidFill>
                <a:effectLst/>
                <a:latin typeface="+mj-lt"/>
              </a:rPr>
              <a:t>Sea</a:t>
            </a:r>
            <a:endParaRPr kumimoji="0" lang="en-US" altLang="en-US" sz="650" b="1" i="0" u="none" strike="noStrike" cap="none" normalizeH="0" baseline="0" dirty="0" smtClean="0">
              <a:ln>
                <a:noFill/>
              </a:ln>
              <a:solidFill>
                <a:schemeClr val="tx1"/>
              </a:solidFill>
              <a:effectLst/>
              <a:latin typeface="+mj-lt"/>
            </a:endParaRPr>
          </a:p>
        </p:txBody>
      </p:sp>
      <p:sp>
        <p:nvSpPr>
          <p:cNvPr id="16" name="Rectangle 12"/>
          <p:cNvSpPr>
            <a:spLocks noChangeArrowheads="1"/>
          </p:cNvSpPr>
          <p:nvPr/>
        </p:nvSpPr>
        <p:spPr bwMode="auto">
          <a:xfrm>
            <a:off x="3884613" y="4905375"/>
            <a:ext cx="2805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latin typeface="+mj-lt"/>
              </a:rPr>
              <a:t>Celtic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latin typeface="+mj-lt"/>
              </a:rPr>
              <a:t>Sea</a:t>
            </a:r>
            <a:endParaRPr kumimoji="0" lang="en-US" altLang="en-US" sz="1800" b="1" i="0" u="none" strike="noStrike" cap="none" normalizeH="0" baseline="0" dirty="0" smtClean="0">
              <a:ln>
                <a:noFill/>
              </a:ln>
              <a:solidFill>
                <a:schemeClr val="tx1"/>
              </a:solidFill>
              <a:effectLst/>
              <a:latin typeface="+mj-lt"/>
            </a:endParaRPr>
          </a:p>
        </p:txBody>
      </p:sp>
      <p:sp>
        <p:nvSpPr>
          <p:cNvPr id="118" name="Rectangle 114"/>
          <p:cNvSpPr>
            <a:spLocks noChangeArrowheads="1"/>
          </p:cNvSpPr>
          <p:nvPr/>
        </p:nvSpPr>
        <p:spPr bwMode="auto">
          <a:xfrm>
            <a:off x="4394199" y="2469356"/>
            <a:ext cx="307777"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smtClean="0">
                <a:ln>
                  <a:noFill/>
                </a:ln>
                <a:solidFill>
                  <a:srgbClr val="000000"/>
                </a:solidFill>
                <a:effectLst/>
                <a:latin typeface="+mj-lt"/>
              </a:rPr>
              <a:t>Orkney Is.</a:t>
            </a:r>
            <a:endParaRPr kumimoji="0" lang="en-US" altLang="en-US" sz="1800" b="1" i="0" u="none" strike="noStrike" cap="none" normalizeH="0" baseline="0" smtClean="0">
              <a:ln>
                <a:noFill/>
              </a:ln>
              <a:solidFill>
                <a:schemeClr val="tx1"/>
              </a:solidFill>
              <a:effectLst/>
              <a:latin typeface="+mj-lt"/>
            </a:endParaRPr>
          </a:p>
        </p:txBody>
      </p:sp>
      <p:sp>
        <p:nvSpPr>
          <p:cNvPr id="119" name="Rectangle 115"/>
          <p:cNvSpPr>
            <a:spLocks noChangeArrowheads="1"/>
          </p:cNvSpPr>
          <p:nvPr/>
        </p:nvSpPr>
        <p:spPr bwMode="auto">
          <a:xfrm>
            <a:off x="3763962" y="2805906"/>
            <a:ext cx="27251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smtClean="0">
                <a:ln>
                  <a:noFill/>
                </a:ln>
                <a:solidFill>
                  <a:srgbClr val="000000"/>
                </a:solidFill>
                <a:effectLst/>
                <a:latin typeface="+mj-lt"/>
              </a:rPr>
              <a:t>Hebrides</a:t>
            </a:r>
            <a:endParaRPr kumimoji="0" lang="en-US" altLang="en-US" sz="1800" b="1" i="0" u="none" strike="noStrike" cap="none" normalizeH="0" baseline="0" smtClean="0">
              <a:ln>
                <a:noFill/>
              </a:ln>
              <a:solidFill>
                <a:schemeClr val="tx1"/>
              </a:solidFill>
              <a:effectLst/>
              <a:latin typeface="+mj-lt"/>
            </a:endParaRPr>
          </a:p>
        </p:txBody>
      </p:sp>
      <p:sp>
        <p:nvSpPr>
          <p:cNvPr id="120" name="Rectangle 116"/>
          <p:cNvSpPr>
            <a:spLocks noChangeArrowheads="1"/>
          </p:cNvSpPr>
          <p:nvPr/>
        </p:nvSpPr>
        <p:spPr bwMode="auto">
          <a:xfrm>
            <a:off x="4325938" y="3094038"/>
            <a:ext cx="56906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glow rad="38100">
                    <a:schemeClr val="bg1"/>
                  </a:glow>
                </a:effectLst>
                <a:latin typeface="+mj-lt"/>
              </a:rPr>
              <a:t>SCOTLAND</a:t>
            </a:r>
            <a:endParaRPr kumimoji="0" lang="en-US" altLang="en-US" sz="1800" b="1" i="0" u="none" strike="noStrike" cap="none" normalizeH="0" baseline="0" smtClean="0">
              <a:ln>
                <a:noFill/>
              </a:ln>
              <a:solidFill>
                <a:schemeClr val="tx1"/>
              </a:solidFill>
              <a:effectLst>
                <a:glow rad="38100">
                  <a:schemeClr val="bg1"/>
                </a:glow>
              </a:effectLst>
              <a:latin typeface="+mj-lt"/>
            </a:endParaRPr>
          </a:p>
        </p:txBody>
      </p:sp>
      <p:sp>
        <p:nvSpPr>
          <p:cNvPr id="124" name="Rectangle 120"/>
          <p:cNvSpPr>
            <a:spLocks noChangeArrowheads="1"/>
          </p:cNvSpPr>
          <p:nvPr/>
        </p:nvSpPr>
        <p:spPr bwMode="auto">
          <a:xfrm>
            <a:off x="4852988" y="4483100"/>
            <a:ext cx="50654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glow rad="38100">
                    <a:schemeClr val="bg1"/>
                  </a:glow>
                </a:effectLst>
                <a:latin typeface="+mj-lt"/>
              </a:rPr>
              <a:t>ENGLAND</a:t>
            </a:r>
            <a:endParaRPr kumimoji="0" lang="en-US" altLang="en-US" sz="1800" b="1" i="0" u="none" strike="noStrike" cap="none" normalizeH="0" baseline="0" smtClean="0">
              <a:ln>
                <a:noFill/>
              </a:ln>
              <a:solidFill>
                <a:schemeClr val="tx1"/>
              </a:solidFill>
              <a:effectLst>
                <a:glow rad="38100">
                  <a:schemeClr val="bg1"/>
                </a:glow>
              </a:effectLst>
              <a:latin typeface="+mj-lt"/>
            </a:endParaRPr>
          </a:p>
        </p:txBody>
      </p:sp>
      <p:sp>
        <p:nvSpPr>
          <p:cNvPr id="125" name="Rectangle 121"/>
          <p:cNvSpPr>
            <a:spLocks noChangeArrowheads="1"/>
          </p:cNvSpPr>
          <p:nvPr/>
        </p:nvSpPr>
        <p:spPr bwMode="auto">
          <a:xfrm>
            <a:off x="4033838" y="5253038"/>
            <a:ext cx="44884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glow>
                </a:effectLst>
                <a:latin typeface="+mj-lt"/>
              </a:rPr>
              <a:t>CORNWALL</a:t>
            </a:r>
            <a:endParaRPr kumimoji="0" lang="en-US" altLang="en-US" sz="1800" b="1" i="0" u="none" strike="noStrike" cap="none" normalizeH="0" baseline="0" smtClean="0">
              <a:ln>
                <a:noFill/>
              </a:ln>
              <a:solidFill>
                <a:schemeClr val="tx1"/>
              </a:solidFill>
              <a:effectLst>
                <a:glow rad="38100">
                  <a:schemeClr val="bg1"/>
                </a:glow>
              </a:effectLst>
              <a:latin typeface="+mj-lt"/>
            </a:endParaRPr>
          </a:p>
        </p:txBody>
      </p:sp>
      <p:sp>
        <p:nvSpPr>
          <p:cNvPr id="129" name="Rectangle 125"/>
          <p:cNvSpPr>
            <a:spLocks noChangeArrowheads="1"/>
          </p:cNvSpPr>
          <p:nvPr/>
        </p:nvSpPr>
        <p:spPr bwMode="auto">
          <a:xfrm>
            <a:off x="3961338" y="3780095"/>
            <a:ext cx="40075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50" b="1" i="0" u="none" strike="noStrike" cap="none" normalizeH="0" baseline="0" dirty="0" smtClean="0">
                <a:ln>
                  <a:noFill/>
                </a:ln>
                <a:solidFill>
                  <a:srgbClr val="000000"/>
                </a:solidFill>
                <a:effectLst>
                  <a:glow rad="38100">
                    <a:schemeClr val="bg1"/>
                  </a:glow>
                </a:effectLst>
                <a:latin typeface="+mj-lt"/>
              </a:rPr>
              <a:t>NORTHERN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50" b="1" i="0" u="none" strike="noStrike" cap="none" normalizeH="0" baseline="0" dirty="0" smtClean="0">
                <a:ln>
                  <a:noFill/>
                </a:ln>
                <a:solidFill>
                  <a:srgbClr val="000000"/>
                </a:solidFill>
                <a:effectLst>
                  <a:glow rad="38100">
                    <a:schemeClr val="bg1"/>
                  </a:glow>
                </a:effectLst>
                <a:latin typeface="+mj-lt"/>
              </a:rPr>
              <a:t>IRELAND</a:t>
            </a:r>
            <a:endParaRPr kumimoji="0" lang="en-US" altLang="en-US" sz="550" b="1" i="0" u="none" strike="noStrike" cap="none" normalizeH="0" baseline="0" dirty="0" smtClean="0">
              <a:ln>
                <a:noFill/>
              </a:ln>
              <a:solidFill>
                <a:schemeClr val="tx1"/>
              </a:solidFill>
              <a:effectLst>
                <a:glow rad="38100">
                  <a:schemeClr val="bg1"/>
                </a:glow>
              </a:effectLst>
              <a:latin typeface="+mj-lt"/>
            </a:endParaRPr>
          </a:p>
        </p:txBody>
      </p:sp>
      <p:sp>
        <p:nvSpPr>
          <p:cNvPr id="131" name="Rectangle 127"/>
          <p:cNvSpPr>
            <a:spLocks noChangeArrowheads="1"/>
          </p:cNvSpPr>
          <p:nvPr/>
        </p:nvSpPr>
        <p:spPr bwMode="auto">
          <a:xfrm>
            <a:off x="4489987" y="5934058"/>
            <a:ext cx="574196" cy="184666"/>
          </a:xfrm>
          <a:prstGeom prst="rect">
            <a:avLst/>
          </a:prstGeom>
          <a:noFill/>
          <a:extLst/>
        </p:spPr>
        <p:txBody>
          <a:bodyPr wrap="none" rtlCol="0">
            <a:spAutoFit/>
          </a:bodyPr>
          <a:lstStyle/>
          <a:p>
            <a:r>
              <a:rPr lang="en-US" altLang="en-US" sz="600" b="1" dirty="0">
                <a:effectLst>
                  <a:glow rad="38100">
                    <a:schemeClr val="bg1"/>
                  </a:glow>
                </a:effectLst>
              </a:rPr>
              <a:t>BRITTANY</a:t>
            </a:r>
          </a:p>
        </p:txBody>
      </p:sp>
      <p:sp>
        <p:nvSpPr>
          <p:cNvPr id="134" name="Rectangle 130"/>
          <p:cNvSpPr>
            <a:spLocks noChangeArrowheads="1"/>
          </p:cNvSpPr>
          <p:nvPr/>
        </p:nvSpPr>
        <p:spPr bwMode="auto">
          <a:xfrm>
            <a:off x="4403725" y="4594226"/>
            <a:ext cx="302968"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smtClean="0">
                <a:ln>
                  <a:noFill/>
                </a:ln>
                <a:solidFill>
                  <a:srgbClr val="000000"/>
                </a:solidFill>
                <a:effectLst>
                  <a:glow rad="38100">
                    <a:schemeClr val="bg1"/>
                  </a:glow>
                </a:effectLst>
                <a:latin typeface="+mj-lt"/>
              </a:rPr>
              <a:t>WALES</a:t>
            </a:r>
            <a:endParaRPr kumimoji="0" lang="en-US" altLang="en-US" sz="650" b="1" i="0" u="none" strike="noStrike" cap="none" normalizeH="0" baseline="0" dirty="0" smtClean="0">
              <a:ln>
                <a:noFill/>
              </a:ln>
              <a:solidFill>
                <a:schemeClr val="tx1"/>
              </a:solidFill>
              <a:effectLst>
                <a:glow rad="38100">
                  <a:schemeClr val="bg1"/>
                </a:glow>
              </a:effectLst>
              <a:latin typeface="+mj-lt"/>
            </a:endParaRPr>
          </a:p>
        </p:txBody>
      </p:sp>
      <p:sp>
        <p:nvSpPr>
          <p:cNvPr id="136" name="Rectangle 132"/>
          <p:cNvSpPr>
            <a:spLocks noChangeArrowheads="1"/>
          </p:cNvSpPr>
          <p:nvPr/>
        </p:nvSpPr>
        <p:spPr bwMode="auto">
          <a:xfrm>
            <a:off x="4555691" y="3978275"/>
            <a:ext cx="6476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spc="100" normalizeH="0" dirty="0" smtClean="0">
                <a:ln>
                  <a:noFill/>
                </a:ln>
                <a:solidFill>
                  <a:srgbClr val="000000"/>
                </a:solidFill>
                <a:effectLst>
                  <a:glow rad="38100">
                    <a:schemeClr val="bg1"/>
                  </a:glow>
                </a:effectLst>
                <a:latin typeface="+mj-lt"/>
              </a:rPr>
              <a:t>UNITED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spc="100" normalizeH="0" dirty="0" smtClean="0">
                <a:ln>
                  <a:noFill/>
                </a:ln>
                <a:solidFill>
                  <a:srgbClr val="000000"/>
                </a:solidFill>
                <a:effectLst>
                  <a:glow rad="38100">
                    <a:schemeClr val="bg1"/>
                  </a:glow>
                </a:effectLst>
                <a:latin typeface="+mj-lt"/>
              </a:rPr>
              <a:t>KINGDOM</a:t>
            </a:r>
            <a:endParaRPr kumimoji="0" lang="en-US" altLang="en-US" sz="1800" b="1" i="0" u="none" strike="noStrike" cap="none" spc="100" normalizeH="0" dirty="0" smtClean="0">
              <a:ln>
                <a:noFill/>
              </a:ln>
              <a:solidFill>
                <a:schemeClr val="tx1"/>
              </a:solidFill>
              <a:effectLst>
                <a:glow rad="38100">
                  <a:schemeClr val="bg1"/>
                </a:glow>
              </a:effectLst>
              <a:latin typeface="+mj-lt"/>
            </a:endParaRPr>
          </a:p>
        </p:txBody>
      </p:sp>
      <p:sp>
        <p:nvSpPr>
          <p:cNvPr id="138" name="Rectangle 134"/>
          <p:cNvSpPr>
            <a:spLocks noChangeArrowheads="1"/>
          </p:cNvSpPr>
          <p:nvPr/>
        </p:nvSpPr>
        <p:spPr bwMode="auto">
          <a:xfrm>
            <a:off x="5421314" y="5926137"/>
            <a:ext cx="48090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FRANCE</a:t>
            </a:r>
            <a:endParaRPr kumimoji="0" lang="en-US" altLang="en-US" sz="1800" b="1" i="0" u="none" strike="noStrike" cap="none" normalizeH="0" baseline="0" smtClean="0">
              <a:ln>
                <a:noFill/>
              </a:ln>
              <a:solidFill>
                <a:schemeClr val="tx1"/>
              </a:solidFill>
              <a:effectLst/>
              <a:latin typeface="+mj-lt"/>
            </a:endParaRPr>
          </a:p>
        </p:txBody>
      </p:sp>
      <p:sp>
        <p:nvSpPr>
          <p:cNvPr id="139" name="Rectangle 135"/>
          <p:cNvSpPr>
            <a:spLocks noChangeArrowheads="1"/>
          </p:cNvSpPr>
          <p:nvPr/>
        </p:nvSpPr>
        <p:spPr bwMode="auto">
          <a:xfrm>
            <a:off x="3555064" y="4341648"/>
            <a:ext cx="51296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38100">
                    <a:schemeClr val="bg1"/>
                  </a:glow>
                </a:effectLst>
                <a:latin typeface="+mj-lt"/>
              </a:rPr>
              <a:t>IRELAND</a:t>
            </a:r>
            <a:endParaRPr kumimoji="0" lang="en-US" altLang="en-US" sz="1800" b="1" i="0" u="none" strike="noStrike" cap="none" normalizeH="0" baseline="0" dirty="0" smtClean="0">
              <a:ln>
                <a:noFill/>
              </a:ln>
              <a:solidFill>
                <a:schemeClr val="tx1"/>
              </a:solidFill>
              <a:effectLst>
                <a:glow rad="38100">
                  <a:schemeClr val="bg1"/>
                </a:glow>
              </a:effectLst>
              <a:latin typeface="+mj-lt"/>
            </a:endParaRPr>
          </a:p>
        </p:txBody>
      </p:sp>
      <p:sp>
        <p:nvSpPr>
          <p:cNvPr id="140" name="Rectangle 136"/>
          <p:cNvSpPr>
            <a:spLocks noChangeArrowheads="1"/>
          </p:cNvSpPr>
          <p:nvPr/>
        </p:nvSpPr>
        <p:spPr bwMode="auto">
          <a:xfrm>
            <a:off x="3317875" y="5567363"/>
            <a:ext cx="63799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Percent speaking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a Celtic language</a:t>
            </a:r>
            <a:endParaRPr kumimoji="0" lang="en-US" altLang="en-US" b="1" i="0" u="none" strike="noStrike" cap="none" normalizeH="0" baseline="0" dirty="0" smtClean="0">
              <a:ln>
                <a:noFill/>
              </a:ln>
              <a:solidFill>
                <a:schemeClr val="tx1"/>
              </a:solidFill>
              <a:effectLst/>
              <a:latin typeface="+mj-lt"/>
            </a:endParaRPr>
          </a:p>
        </p:txBody>
      </p:sp>
      <p:sp>
        <p:nvSpPr>
          <p:cNvPr id="142" name="Rectangle 138"/>
          <p:cNvSpPr>
            <a:spLocks noChangeArrowheads="1"/>
          </p:cNvSpPr>
          <p:nvPr/>
        </p:nvSpPr>
        <p:spPr bwMode="auto">
          <a:xfrm>
            <a:off x="3500438" y="5788025"/>
            <a:ext cx="48731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50 and above</a:t>
            </a:r>
            <a:endParaRPr kumimoji="0" lang="en-US" altLang="en-US" b="1" i="0" u="none" strike="noStrike" cap="none" normalizeH="0" baseline="0" dirty="0" smtClean="0">
              <a:ln>
                <a:noFill/>
              </a:ln>
              <a:solidFill>
                <a:schemeClr val="tx1"/>
              </a:solidFill>
              <a:effectLst/>
              <a:latin typeface="+mj-lt"/>
            </a:endParaRPr>
          </a:p>
        </p:txBody>
      </p:sp>
      <p:sp>
        <p:nvSpPr>
          <p:cNvPr id="143" name="Rectangle 139"/>
          <p:cNvSpPr>
            <a:spLocks noChangeArrowheads="1"/>
          </p:cNvSpPr>
          <p:nvPr/>
        </p:nvSpPr>
        <p:spPr bwMode="auto">
          <a:xfrm>
            <a:off x="3500438" y="5911850"/>
            <a:ext cx="21640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30–49</a:t>
            </a:r>
            <a:endParaRPr kumimoji="0" lang="en-US" altLang="en-US" b="1" i="0" u="none" strike="noStrike" cap="none" normalizeH="0" baseline="0" dirty="0" smtClean="0">
              <a:ln>
                <a:noFill/>
              </a:ln>
              <a:solidFill>
                <a:schemeClr val="tx1"/>
              </a:solidFill>
              <a:effectLst/>
              <a:latin typeface="+mj-lt"/>
            </a:endParaRPr>
          </a:p>
        </p:txBody>
      </p:sp>
      <p:sp>
        <p:nvSpPr>
          <p:cNvPr id="144" name="Rectangle 140"/>
          <p:cNvSpPr>
            <a:spLocks noChangeArrowheads="1"/>
          </p:cNvSpPr>
          <p:nvPr/>
        </p:nvSpPr>
        <p:spPr bwMode="auto">
          <a:xfrm>
            <a:off x="3500438" y="6037263"/>
            <a:ext cx="21640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10–29</a:t>
            </a:r>
            <a:endParaRPr kumimoji="0" lang="en-US" altLang="en-US" b="1" i="0" u="none" strike="noStrike" cap="none" normalizeH="0" baseline="0" dirty="0" smtClean="0">
              <a:ln>
                <a:noFill/>
              </a:ln>
              <a:solidFill>
                <a:schemeClr val="tx1"/>
              </a:solidFill>
              <a:effectLst/>
              <a:latin typeface="+mj-lt"/>
            </a:endParaRPr>
          </a:p>
        </p:txBody>
      </p:sp>
      <p:sp>
        <p:nvSpPr>
          <p:cNvPr id="145" name="Rectangle 141"/>
          <p:cNvSpPr>
            <a:spLocks noChangeArrowheads="1"/>
          </p:cNvSpPr>
          <p:nvPr/>
        </p:nvSpPr>
        <p:spPr bwMode="auto">
          <a:xfrm>
            <a:off x="3500438" y="6161088"/>
            <a:ext cx="32380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below 10</a:t>
            </a:r>
            <a:endParaRPr kumimoji="0" lang="en-US" altLang="en-US" b="1" i="0" u="none" strike="noStrike" cap="none" normalizeH="0" baseline="0" dirty="0" smtClean="0">
              <a:ln>
                <a:noFill/>
              </a:ln>
              <a:solidFill>
                <a:schemeClr val="tx1"/>
              </a:solidFill>
              <a:effectLst/>
              <a:latin typeface="+mj-lt"/>
            </a:endParaRPr>
          </a:p>
        </p:txBody>
      </p:sp>
      <p:sp>
        <p:nvSpPr>
          <p:cNvPr id="146" name="TextBox 145"/>
          <p:cNvSpPr txBox="1"/>
          <p:nvPr/>
        </p:nvSpPr>
        <p:spPr>
          <a:xfrm>
            <a:off x="4875176" y="4887753"/>
            <a:ext cx="463588" cy="184666"/>
          </a:xfrm>
          <a:prstGeom prst="rect">
            <a:avLst/>
          </a:prstGeom>
          <a:noFill/>
        </p:spPr>
        <p:txBody>
          <a:bodyPr wrap="none" rtlCol="0">
            <a:spAutoFit/>
          </a:bodyPr>
          <a:lstStyle/>
          <a:p>
            <a:r>
              <a:rPr lang="en-IN" sz="600" b="1" dirty="0" smtClean="0">
                <a:effectLst>
                  <a:glow rad="38100">
                    <a:schemeClr val="bg1"/>
                  </a:glow>
                </a:effectLst>
              </a:rPr>
              <a:t>London</a:t>
            </a:r>
            <a:endParaRPr lang="en-IN" sz="600" b="1" dirty="0">
              <a:effectLst>
                <a:glow rad="38100">
                  <a:schemeClr val="bg1"/>
                </a:glow>
              </a:effectLst>
            </a:endParaRPr>
          </a:p>
        </p:txBody>
      </p:sp>
      <p:sp>
        <p:nvSpPr>
          <p:cNvPr id="147" name="TextBox 146"/>
          <p:cNvSpPr txBox="1"/>
          <p:nvPr/>
        </p:nvSpPr>
        <p:spPr>
          <a:xfrm>
            <a:off x="4332386" y="4911109"/>
            <a:ext cx="433132" cy="184666"/>
          </a:xfrm>
          <a:prstGeom prst="rect">
            <a:avLst/>
          </a:prstGeom>
          <a:noFill/>
        </p:spPr>
        <p:txBody>
          <a:bodyPr wrap="none" rtlCol="0">
            <a:spAutoFit/>
          </a:bodyPr>
          <a:lstStyle/>
          <a:p>
            <a:r>
              <a:rPr lang="en-IN" sz="600" b="1" dirty="0">
                <a:effectLst>
                  <a:glow rad="38100">
                    <a:schemeClr val="bg1"/>
                  </a:glow>
                </a:effectLst>
              </a:rPr>
              <a:t>Cardiff</a:t>
            </a:r>
          </a:p>
        </p:txBody>
      </p:sp>
      <p:sp>
        <p:nvSpPr>
          <p:cNvPr id="148" name="TextBox 147"/>
          <p:cNvSpPr txBox="1"/>
          <p:nvPr/>
        </p:nvSpPr>
        <p:spPr>
          <a:xfrm>
            <a:off x="4887072" y="4594226"/>
            <a:ext cx="633507" cy="184666"/>
          </a:xfrm>
          <a:prstGeom prst="rect">
            <a:avLst/>
          </a:prstGeom>
          <a:noFill/>
        </p:spPr>
        <p:txBody>
          <a:bodyPr wrap="none" rtlCol="0">
            <a:spAutoFit/>
          </a:bodyPr>
          <a:lstStyle/>
          <a:p>
            <a:r>
              <a:rPr lang="en-IN" sz="600" b="1" dirty="0">
                <a:effectLst>
                  <a:glow rad="38100">
                    <a:schemeClr val="bg1"/>
                  </a:glow>
                </a:effectLst>
              </a:rPr>
              <a:t>Birmingham</a:t>
            </a:r>
          </a:p>
        </p:txBody>
      </p:sp>
      <p:sp>
        <p:nvSpPr>
          <p:cNvPr id="149" name="TextBox 148"/>
          <p:cNvSpPr txBox="1"/>
          <p:nvPr/>
        </p:nvSpPr>
        <p:spPr>
          <a:xfrm>
            <a:off x="4832487" y="4241442"/>
            <a:ext cx="633507" cy="184666"/>
          </a:xfrm>
          <a:prstGeom prst="rect">
            <a:avLst/>
          </a:prstGeom>
          <a:noFill/>
        </p:spPr>
        <p:txBody>
          <a:bodyPr wrap="none" rtlCol="0">
            <a:spAutoFit/>
          </a:bodyPr>
          <a:lstStyle/>
          <a:p>
            <a:r>
              <a:rPr lang="en-IN" sz="600" b="1" dirty="0">
                <a:effectLst>
                  <a:glow rad="38100">
                    <a:schemeClr val="bg1"/>
                  </a:glow>
                </a:effectLst>
              </a:rPr>
              <a:t>Manchester</a:t>
            </a:r>
          </a:p>
        </p:txBody>
      </p:sp>
      <p:sp>
        <p:nvSpPr>
          <p:cNvPr id="150" name="TextBox 149"/>
          <p:cNvSpPr txBox="1"/>
          <p:nvPr/>
        </p:nvSpPr>
        <p:spPr>
          <a:xfrm>
            <a:off x="4161713" y="3895441"/>
            <a:ext cx="442750" cy="184666"/>
          </a:xfrm>
          <a:prstGeom prst="rect">
            <a:avLst/>
          </a:prstGeom>
          <a:noFill/>
        </p:spPr>
        <p:txBody>
          <a:bodyPr wrap="none" rtlCol="0">
            <a:spAutoFit/>
          </a:bodyPr>
          <a:lstStyle/>
          <a:p>
            <a:r>
              <a:rPr lang="en-IN" sz="600" b="1" dirty="0">
                <a:effectLst>
                  <a:glow rad="38100">
                    <a:schemeClr val="bg1"/>
                  </a:glow>
                </a:effectLst>
              </a:rPr>
              <a:t>Belfast</a:t>
            </a:r>
          </a:p>
        </p:txBody>
      </p:sp>
      <p:sp>
        <p:nvSpPr>
          <p:cNvPr id="151" name="TextBox 150"/>
          <p:cNvSpPr txBox="1"/>
          <p:nvPr/>
        </p:nvSpPr>
        <p:spPr>
          <a:xfrm>
            <a:off x="4948080" y="3699519"/>
            <a:ext cx="562975" cy="184666"/>
          </a:xfrm>
          <a:prstGeom prst="rect">
            <a:avLst/>
          </a:prstGeom>
          <a:noFill/>
        </p:spPr>
        <p:txBody>
          <a:bodyPr wrap="none" rtlCol="0">
            <a:spAutoFit/>
          </a:bodyPr>
          <a:lstStyle/>
          <a:p>
            <a:r>
              <a:rPr lang="en-IN" sz="600" b="1" dirty="0">
                <a:effectLst>
                  <a:glow rad="38100">
                    <a:schemeClr val="bg1"/>
                  </a:glow>
                </a:effectLst>
              </a:rPr>
              <a:t>Newcastle</a:t>
            </a:r>
          </a:p>
        </p:txBody>
      </p:sp>
      <p:sp>
        <p:nvSpPr>
          <p:cNvPr id="152" name="TextBox 151"/>
          <p:cNvSpPr txBox="1"/>
          <p:nvPr/>
        </p:nvSpPr>
        <p:spPr>
          <a:xfrm>
            <a:off x="4666592" y="3404315"/>
            <a:ext cx="562975" cy="184666"/>
          </a:xfrm>
          <a:prstGeom prst="rect">
            <a:avLst/>
          </a:prstGeom>
          <a:noFill/>
        </p:spPr>
        <p:txBody>
          <a:bodyPr wrap="none" rtlCol="0">
            <a:spAutoFit/>
          </a:bodyPr>
          <a:lstStyle/>
          <a:p>
            <a:r>
              <a:rPr lang="en-IN" sz="600" b="1" dirty="0">
                <a:effectLst>
                  <a:glow rad="38100">
                    <a:schemeClr val="bg1"/>
                  </a:glow>
                </a:effectLst>
              </a:rPr>
              <a:t>Edinburgh</a:t>
            </a:r>
          </a:p>
        </p:txBody>
      </p:sp>
      <p:sp>
        <p:nvSpPr>
          <p:cNvPr id="153" name="TextBox 152"/>
          <p:cNvSpPr txBox="1"/>
          <p:nvPr/>
        </p:nvSpPr>
        <p:spPr>
          <a:xfrm>
            <a:off x="4095324" y="3471303"/>
            <a:ext cx="503664" cy="184666"/>
          </a:xfrm>
          <a:prstGeom prst="rect">
            <a:avLst/>
          </a:prstGeom>
          <a:noFill/>
        </p:spPr>
        <p:txBody>
          <a:bodyPr wrap="none" rtlCol="0">
            <a:spAutoFit/>
          </a:bodyPr>
          <a:lstStyle/>
          <a:p>
            <a:r>
              <a:rPr lang="en-IN" sz="600" b="1" dirty="0">
                <a:effectLst>
                  <a:glow rad="38100">
                    <a:schemeClr val="bg1"/>
                  </a:glow>
                </a:effectLst>
              </a:rPr>
              <a:t>Glasgow</a:t>
            </a:r>
          </a:p>
        </p:txBody>
      </p:sp>
      <p:sp>
        <p:nvSpPr>
          <p:cNvPr id="154" name="TextBox 153"/>
          <p:cNvSpPr txBox="1"/>
          <p:nvPr/>
        </p:nvSpPr>
        <p:spPr>
          <a:xfrm>
            <a:off x="3762528" y="4207168"/>
            <a:ext cx="421910" cy="184666"/>
          </a:xfrm>
          <a:prstGeom prst="rect">
            <a:avLst/>
          </a:prstGeom>
          <a:noFill/>
        </p:spPr>
        <p:txBody>
          <a:bodyPr wrap="none" rtlCol="0">
            <a:spAutoFit/>
          </a:bodyPr>
          <a:lstStyle/>
          <a:p>
            <a:r>
              <a:rPr lang="en-IN" sz="600" b="1" dirty="0">
                <a:effectLst>
                  <a:glow rad="38100">
                    <a:schemeClr val="bg1"/>
                  </a:glow>
                </a:effectLst>
              </a:rPr>
              <a:t>Dublin</a:t>
            </a:r>
          </a:p>
        </p:txBody>
      </p:sp>
      <p:sp>
        <p:nvSpPr>
          <p:cNvPr id="155" name="TextBox 154"/>
          <p:cNvSpPr txBox="1"/>
          <p:nvPr/>
        </p:nvSpPr>
        <p:spPr>
          <a:xfrm>
            <a:off x="3261901" y="4469380"/>
            <a:ext cx="502061" cy="184666"/>
          </a:xfrm>
          <a:prstGeom prst="rect">
            <a:avLst/>
          </a:prstGeom>
          <a:noFill/>
        </p:spPr>
        <p:txBody>
          <a:bodyPr wrap="none" rtlCol="0">
            <a:spAutoFit/>
          </a:bodyPr>
          <a:lstStyle/>
          <a:p>
            <a:r>
              <a:rPr lang="en-IN" sz="600" b="1" dirty="0">
                <a:effectLst>
                  <a:glow rad="38100">
                    <a:schemeClr val="bg1"/>
                  </a:glow>
                </a:effectLst>
              </a:rPr>
              <a:t>Limerick</a:t>
            </a:r>
          </a:p>
        </p:txBody>
      </p:sp>
      <p:sp>
        <p:nvSpPr>
          <p:cNvPr id="156" name="TextBox 155"/>
          <p:cNvSpPr txBox="1"/>
          <p:nvPr/>
        </p:nvSpPr>
        <p:spPr>
          <a:xfrm>
            <a:off x="3401532" y="4723820"/>
            <a:ext cx="360996" cy="184666"/>
          </a:xfrm>
          <a:prstGeom prst="rect">
            <a:avLst/>
          </a:prstGeom>
          <a:noFill/>
        </p:spPr>
        <p:txBody>
          <a:bodyPr wrap="none" rtlCol="0">
            <a:spAutoFit/>
          </a:bodyPr>
          <a:lstStyle/>
          <a:p>
            <a:r>
              <a:rPr lang="en-IN" sz="600" b="1" dirty="0">
                <a:effectLst>
                  <a:glow rad="38100">
                    <a:schemeClr val="bg1"/>
                  </a:glow>
                </a:effectLst>
              </a:rPr>
              <a:t>Cork</a:t>
            </a:r>
          </a:p>
        </p:txBody>
      </p:sp>
      <p:sp>
        <p:nvSpPr>
          <p:cNvPr id="157" name="Rectangle 8"/>
          <p:cNvSpPr>
            <a:spLocks noChangeArrowheads="1"/>
          </p:cNvSpPr>
          <p:nvPr/>
        </p:nvSpPr>
        <p:spPr bwMode="auto">
          <a:xfrm rot="20712076">
            <a:off x="4497174" y="5379615"/>
            <a:ext cx="1189596" cy="13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600" b="1" i="1" dirty="0">
                <a:solidFill>
                  <a:srgbClr val="00AEEF"/>
                </a:solidFill>
                <a:latin typeface="+mj-lt"/>
              </a:rPr>
              <a:t>English Channel</a:t>
            </a:r>
            <a:endParaRPr kumimoji="0" lang="en-US" altLang="en-US" sz="1200" b="1" i="0" u="none" strike="noStrike" cap="none" normalizeH="0" baseline="0" dirty="0" smtClean="0">
              <a:ln>
                <a:noFill/>
              </a:ln>
              <a:solidFill>
                <a:schemeClr val="tx1"/>
              </a:solidFill>
              <a:effectLst/>
              <a:latin typeface="+mj-lt"/>
            </a:endParaRPr>
          </a:p>
        </p:txBody>
      </p:sp>
      <p:sp>
        <p:nvSpPr>
          <p:cNvPr id="158" name="TextBox 157"/>
          <p:cNvSpPr txBox="1"/>
          <p:nvPr/>
        </p:nvSpPr>
        <p:spPr>
          <a:xfrm>
            <a:off x="5520581" y="5493696"/>
            <a:ext cx="423514" cy="184666"/>
          </a:xfrm>
          <a:prstGeom prst="rect">
            <a:avLst/>
          </a:prstGeom>
          <a:noFill/>
        </p:spPr>
        <p:txBody>
          <a:bodyPr wrap="none" rtlCol="0">
            <a:spAutoFit/>
          </a:bodyPr>
          <a:lstStyle/>
          <a:p>
            <a:r>
              <a:rPr lang="en-IN" sz="600" b="1" dirty="0">
                <a:effectLst>
                  <a:glow rad="38100">
                    <a:schemeClr val="bg1"/>
                  </a:glow>
                </a:effectLst>
              </a:rPr>
              <a:t>Rouen</a:t>
            </a:r>
          </a:p>
        </p:txBody>
      </p:sp>
      <p:sp>
        <p:nvSpPr>
          <p:cNvPr id="159" name="TextBox 158"/>
          <p:cNvSpPr txBox="1"/>
          <p:nvPr/>
        </p:nvSpPr>
        <p:spPr>
          <a:xfrm>
            <a:off x="4993781" y="6282396"/>
            <a:ext cx="442750" cy="184666"/>
          </a:xfrm>
          <a:prstGeom prst="rect">
            <a:avLst/>
          </a:prstGeom>
          <a:noFill/>
        </p:spPr>
        <p:txBody>
          <a:bodyPr wrap="none" rtlCol="0">
            <a:spAutoFit/>
          </a:bodyPr>
          <a:lstStyle/>
          <a:p>
            <a:r>
              <a:rPr lang="en-IN" sz="600" b="1" dirty="0">
                <a:effectLst>
                  <a:glow rad="38100">
                    <a:schemeClr val="bg1"/>
                  </a:glow>
                </a:effectLst>
              </a:rPr>
              <a:t>Nantes</a:t>
            </a:r>
          </a:p>
        </p:txBody>
      </p:sp>
      <p:sp>
        <p:nvSpPr>
          <p:cNvPr id="160" name="TextBox 159"/>
          <p:cNvSpPr txBox="1"/>
          <p:nvPr/>
        </p:nvSpPr>
        <p:spPr>
          <a:xfrm>
            <a:off x="5583799" y="2558915"/>
            <a:ext cx="415498" cy="153888"/>
          </a:xfrm>
          <a:prstGeom prst="rect">
            <a:avLst/>
          </a:prstGeom>
          <a:noFill/>
        </p:spPr>
        <p:txBody>
          <a:bodyPr wrap="none" rtlCol="0">
            <a:spAutoFit/>
          </a:bodyPr>
          <a:lstStyle/>
          <a:p>
            <a:r>
              <a:rPr lang="en-IN" sz="400" b="1" dirty="0">
                <a:latin typeface="+mj-lt"/>
              </a:rPr>
              <a:t>150 Miles</a:t>
            </a:r>
            <a:endParaRPr lang="en-IN" sz="400" b="1" dirty="0">
              <a:solidFill>
                <a:schemeClr val="tx1"/>
              </a:solidFill>
              <a:latin typeface="+mj-lt"/>
            </a:endParaRPr>
          </a:p>
        </p:txBody>
      </p:sp>
      <p:sp>
        <p:nvSpPr>
          <p:cNvPr id="161" name="TextBox 160"/>
          <p:cNvSpPr txBox="1"/>
          <p:nvPr/>
        </p:nvSpPr>
        <p:spPr>
          <a:xfrm>
            <a:off x="5336601" y="2664091"/>
            <a:ext cx="551754" cy="153888"/>
          </a:xfrm>
          <a:prstGeom prst="rect">
            <a:avLst/>
          </a:prstGeom>
          <a:noFill/>
        </p:spPr>
        <p:txBody>
          <a:bodyPr wrap="none" rtlCol="0">
            <a:spAutoFit/>
          </a:bodyPr>
          <a:lstStyle/>
          <a:p>
            <a:r>
              <a:rPr lang="en-IN" sz="400" b="1" dirty="0">
                <a:solidFill>
                  <a:schemeClr val="tx1"/>
                </a:solidFill>
              </a:rPr>
              <a:t>150 </a:t>
            </a:r>
            <a:r>
              <a:rPr lang="en-IN" sz="400" b="1" dirty="0" err="1">
                <a:solidFill>
                  <a:schemeClr val="tx1"/>
                </a:solidFill>
              </a:rPr>
              <a:t>Kilometers</a:t>
            </a:r>
            <a:endParaRPr lang="en-IN" sz="400" b="1" dirty="0">
              <a:solidFill>
                <a:schemeClr val="tx1"/>
              </a:solidFill>
            </a:endParaRPr>
          </a:p>
        </p:txBody>
      </p:sp>
      <p:sp>
        <p:nvSpPr>
          <p:cNvPr id="162" name="TextBox 161"/>
          <p:cNvSpPr txBox="1"/>
          <p:nvPr/>
        </p:nvSpPr>
        <p:spPr>
          <a:xfrm>
            <a:off x="5252011" y="2558651"/>
            <a:ext cx="242374" cy="153888"/>
          </a:xfrm>
          <a:prstGeom prst="rect">
            <a:avLst/>
          </a:prstGeom>
          <a:noFill/>
        </p:spPr>
        <p:txBody>
          <a:bodyPr wrap="none" rtlCol="0">
            <a:spAutoFit/>
          </a:bodyPr>
          <a:lstStyle/>
          <a:p>
            <a:r>
              <a:rPr lang="en-IN" sz="400" b="1" dirty="0" smtClean="0">
                <a:solidFill>
                  <a:schemeClr val="tx1"/>
                </a:solidFill>
              </a:rPr>
              <a:t>75</a:t>
            </a:r>
            <a:endParaRPr lang="en-IN" sz="400" b="1" dirty="0">
              <a:solidFill>
                <a:schemeClr val="tx1"/>
              </a:solidFill>
            </a:endParaRPr>
          </a:p>
        </p:txBody>
      </p:sp>
      <p:sp>
        <p:nvSpPr>
          <p:cNvPr id="163" name="TextBox 162"/>
          <p:cNvSpPr txBox="1"/>
          <p:nvPr/>
        </p:nvSpPr>
        <p:spPr>
          <a:xfrm>
            <a:off x="4933522" y="2558651"/>
            <a:ext cx="213520" cy="153888"/>
          </a:xfrm>
          <a:prstGeom prst="rect">
            <a:avLst/>
          </a:prstGeom>
          <a:noFill/>
        </p:spPr>
        <p:txBody>
          <a:bodyPr wrap="none" rtlCol="0">
            <a:spAutoFit/>
          </a:bodyPr>
          <a:lstStyle/>
          <a:p>
            <a:r>
              <a:rPr lang="en-IN" sz="400" b="1" dirty="0" smtClean="0">
                <a:solidFill>
                  <a:schemeClr val="tx1"/>
                </a:solidFill>
              </a:rPr>
              <a:t>0</a:t>
            </a:r>
            <a:endParaRPr lang="en-IN" sz="400" b="1" dirty="0">
              <a:solidFill>
                <a:schemeClr val="tx1"/>
              </a:solidFill>
            </a:endParaRPr>
          </a:p>
        </p:txBody>
      </p:sp>
      <p:sp>
        <p:nvSpPr>
          <p:cNvPr id="164" name="TextBox 163"/>
          <p:cNvSpPr txBox="1"/>
          <p:nvPr/>
        </p:nvSpPr>
        <p:spPr>
          <a:xfrm>
            <a:off x="5130824" y="2664976"/>
            <a:ext cx="242374" cy="153888"/>
          </a:xfrm>
          <a:prstGeom prst="rect">
            <a:avLst/>
          </a:prstGeom>
          <a:noFill/>
        </p:spPr>
        <p:txBody>
          <a:bodyPr wrap="none" rtlCol="0">
            <a:spAutoFit/>
          </a:bodyPr>
          <a:lstStyle/>
          <a:p>
            <a:r>
              <a:rPr lang="en-IN" sz="400" b="1" dirty="0" smtClean="0">
                <a:solidFill>
                  <a:schemeClr val="tx1"/>
                </a:solidFill>
              </a:rPr>
              <a:t>75</a:t>
            </a:r>
            <a:endParaRPr lang="en-IN" sz="400" b="1" dirty="0">
              <a:solidFill>
                <a:schemeClr val="tx1"/>
              </a:solidFill>
            </a:endParaRPr>
          </a:p>
        </p:txBody>
      </p:sp>
      <p:sp>
        <p:nvSpPr>
          <p:cNvPr id="165" name="TextBox 164"/>
          <p:cNvSpPr txBox="1"/>
          <p:nvPr/>
        </p:nvSpPr>
        <p:spPr>
          <a:xfrm>
            <a:off x="4933191" y="2665861"/>
            <a:ext cx="213520" cy="153888"/>
          </a:xfrm>
          <a:prstGeom prst="rect">
            <a:avLst/>
          </a:prstGeom>
          <a:noFill/>
        </p:spPr>
        <p:txBody>
          <a:bodyPr wrap="none" rtlCol="0">
            <a:spAutoFit/>
          </a:bodyPr>
          <a:lstStyle/>
          <a:p>
            <a:r>
              <a:rPr lang="en-IN" sz="400" b="1" dirty="0" smtClean="0">
                <a:solidFill>
                  <a:schemeClr val="tx1"/>
                </a:solidFill>
              </a:rPr>
              <a:t>0</a:t>
            </a:r>
            <a:endParaRPr lang="en-IN" sz="400" b="1" dirty="0">
              <a:solidFill>
                <a:schemeClr val="tx1"/>
              </a:solidFill>
            </a:endParaRPr>
          </a:p>
        </p:txBody>
      </p:sp>
      <p:sp>
        <p:nvSpPr>
          <p:cNvPr id="45" name="TextBox 44"/>
          <p:cNvSpPr txBox="1"/>
          <p:nvPr/>
        </p:nvSpPr>
        <p:spPr>
          <a:xfrm>
            <a:off x="4958826" y="5927047"/>
            <a:ext cx="463588" cy="184666"/>
          </a:xfrm>
          <a:prstGeom prst="rect">
            <a:avLst/>
          </a:prstGeom>
          <a:noFill/>
        </p:spPr>
        <p:txBody>
          <a:bodyPr wrap="none" rtlCol="0">
            <a:spAutoFit/>
          </a:bodyPr>
          <a:lstStyle/>
          <a:p>
            <a:r>
              <a:rPr lang="en-IN" sz="600" b="1" dirty="0" smtClean="0">
                <a:effectLst>
                  <a:glow rad="38100">
                    <a:schemeClr val="bg1"/>
                  </a:glow>
                </a:effectLst>
              </a:rPr>
              <a:t>Rennes</a:t>
            </a:r>
            <a:endParaRPr lang="en-IN" sz="600" b="1" dirty="0">
              <a:effectLst>
                <a:glow rad="38100">
                  <a:schemeClr val="bg1"/>
                </a:glow>
              </a:effectLst>
            </a:endParaRPr>
          </a:p>
        </p:txBody>
      </p:sp>
    </p:spTree>
    <p:extLst>
      <p:ext uri="{BB962C8B-B14F-4D97-AF65-F5344CB8AC3E}">
        <p14:creationId xmlns:p14="http://schemas.microsoft.com/office/powerpoint/2010/main" val="314865920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p:txBody>
          <a:bodyPr/>
          <a:lstStyle/>
          <a:p>
            <a:r>
              <a:rPr lang="en-US" altLang="en-US" dirty="0"/>
              <a:t>5.4.3 Preserving Languages </a:t>
            </a:r>
            <a:r>
              <a:rPr lang="en-US" altLang="en-US" sz="2000" b="0" dirty="0" smtClean="0"/>
              <a:t>(3 </a:t>
            </a:r>
            <a:r>
              <a:rPr lang="en-US" altLang="en-US" sz="2000" b="0" dirty="0"/>
              <a:t>of </a:t>
            </a:r>
            <a:r>
              <a:rPr lang="en-US" altLang="en-US" sz="2000" b="0" dirty="0" smtClean="0"/>
              <a:t>3)</a:t>
            </a:r>
            <a:endParaRPr lang="en-US" sz="2000" b="0" dirty="0"/>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a:xfrm>
            <a:off x="457200" y="1556326"/>
            <a:ext cx="8229600" cy="792971"/>
          </a:xfrm>
        </p:spPr>
        <p:txBody>
          <a:bodyPr/>
          <a:lstStyle/>
          <a:p>
            <a:pPr marL="432" indent="0">
              <a:buNone/>
            </a:pPr>
            <a:r>
              <a:rPr lang="en-US" b="1" dirty="0"/>
              <a:t>Figure 5-46: </a:t>
            </a:r>
            <a:r>
              <a:rPr lang="en-US" dirty="0"/>
              <a:t>Irish, Welsh, Cornish, and Breton are all Celtic languages where local governments have actively promoted their revival</a:t>
            </a:r>
            <a:r>
              <a:rPr lang="en-US" dirty="0" smtClean="0"/>
              <a:t>.</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1640" y="2370309"/>
            <a:ext cx="2980720" cy="4110774"/>
          </a:xfrm>
          <a:prstGeom prst="rect">
            <a:avLst/>
          </a:prstGeom>
        </p:spPr>
      </p:pic>
      <p:sp>
        <p:nvSpPr>
          <p:cNvPr id="7" name="Rectangle 5"/>
          <p:cNvSpPr>
            <a:spLocks noChangeArrowheads="1"/>
          </p:cNvSpPr>
          <p:nvPr/>
        </p:nvSpPr>
        <p:spPr bwMode="auto">
          <a:xfrm>
            <a:off x="3251200" y="2982913"/>
            <a:ext cx="5770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00AEEF"/>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00AEEF"/>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8" name="Rectangle 8"/>
          <p:cNvSpPr>
            <a:spLocks noChangeArrowheads="1"/>
          </p:cNvSpPr>
          <p:nvPr/>
        </p:nvSpPr>
        <p:spPr bwMode="auto">
          <a:xfrm>
            <a:off x="5446713" y="3295650"/>
            <a:ext cx="3077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00AEEF"/>
                </a:solidFill>
                <a:effectLst/>
                <a:latin typeface="+mj-lt"/>
              </a:rPr>
              <a:t>North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00AEEF"/>
                </a:solidFill>
                <a:effectLst/>
                <a:latin typeface="+mj-lt"/>
              </a:rPr>
              <a:t>Sea</a:t>
            </a:r>
            <a:endParaRPr kumimoji="0" lang="en-US" altLang="en-US" sz="1800" b="1" i="0" u="none" strike="noStrike" cap="none" normalizeH="0" baseline="0" dirty="0" smtClean="0">
              <a:ln>
                <a:noFill/>
              </a:ln>
              <a:solidFill>
                <a:schemeClr val="tx1"/>
              </a:solidFill>
              <a:effectLst/>
              <a:latin typeface="+mj-lt"/>
            </a:endParaRPr>
          </a:p>
        </p:txBody>
      </p:sp>
      <p:sp>
        <p:nvSpPr>
          <p:cNvPr id="9" name="Rectangle 10"/>
          <p:cNvSpPr>
            <a:spLocks noChangeArrowheads="1"/>
          </p:cNvSpPr>
          <p:nvPr/>
        </p:nvSpPr>
        <p:spPr bwMode="auto">
          <a:xfrm>
            <a:off x="4242804" y="4210843"/>
            <a:ext cx="17472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50" b="1" i="1" u="none" strike="noStrike" cap="none" normalizeH="0" baseline="0" dirty="0" smtClean="0">
                <a:ln>
                  <a:noFill/>
                </a:ln>
                <a:solidFill>
                  <a:srgbClr val="00AEEF"/>
                </a:solidFill>
                <a:effectLst/>
                <a:latin typeface="+mj-lt"/>
              </a:rPr>
              <a:t>Irish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50" b="1" i="1" u="none" strike="noStrike" cap="none" normalizeH="0" baseline="0" dirty="0" smtClean="0">
                <a:ln>
                  <a:noFill/>
                </a:ln>
                <a:solidFill>
                  <a:srgbClr val="00AEEF"/>
                </a:solidFill>
                <a:effectLst/>
                <a:latin typeface="+mj-lt"/>
              </a:rPr>
              <a:t>Sea</a:t>
            </a:r>
            <a:endParaRPr kumimoji="0" lang="en-US" altLang="en-US" sz="650" b="1" i="0" u="none" strike="noStrike" cap="none" normalizeH="0" baseline="0" dirty="0" smtClean="0">
              <a:ln>
                <a:noFill/>
              </a:ln>
              <a:solidFill>
                <a:schemeClr val="tx1"/>
              </a:solidFill>
              <a:effectLst/>
              <a:latin typeface="+mj-lt"/>
            </a:endParaRPr>
          </a:p>
        </p:txBody>
      </p:sp>
      <p:sp>
        <p:nvSpPr>
          <p:cNvPr id="10" name="Rectangle 12"/>
          <p:cNvSpPr>
            <a:spLocks noChangeArrowheads="1"/>
          </p:cNvSpPr>
          <p:nvPr/>
        </p:nvSpPr>
        <p:spPr bwMode="auto">
          <a:xfrm>
            <a:off x="3884613" y="4905375"/>
            <a:ext cx="2805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latin typeface="+mj-lt"/>
              </a:rPr>
              <a:t>Celtic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latin typeface="+mj-lt"/>
              </a:rPr>
              <a:t>Sea</a:t>
            </a:r>
            <a:endParaRPr kumimoji="0" lang="en-US" altLang="en-US" sz="1800" b="1" i="0" u="none" strike="noStrike" cap="none" normalizeH="0" baseline="0" dirty="0" smtClean="0">
              <a:ln>
                <a:noFill/>
              </a:ln>
              <a:solidFill>
                <a:schemeClr val="tx1"/>
              </a:solidFill>
              <a:effectLst/>
              <a:latin typeface="+mj-lt"/>
            </a:endParaRPr>
          </a:p>
        </p:txBody>
      </p:sp>
      <p:sp>
        <p:nvSpPr>
          <p:cNvPr id="11" name="Rectangle 114"/>
          <p:cNvSpPr>
            <a:spLocks noChangeArrowheads="1"/>
          </p:cNvSpPr>
          <p:nvPr/>
        </p:nvSpPr>
        <p:spPr bwMode="auto">
          <a:xfrm>
            <a:off x="4394199" y="2469356"/>
            <a:ext cx="307777"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smtClean="0">
                <a:ln>
                  <a:noFill/>
                </a:ln>
                <a:solidFill>
                  <a:srgbClr val="000000"/>
                </a:solidFill>
                <a:effectLst/>
                <a:latin typeface="+mj-lt"/>
              </a:rPr>
              <a:t>Orkney Is.</a:t>
            </a:r>
            <a:endParaRPr kumimoji="0" lang="en-US" altLang="en-US" sz="1800" b="1" i="0" u="none" strike="noStrike" cap="none" normalizeH="0" baseline="0" smtClean="0">
              <a:ln>
                <a:noFill/>
              </a:ln>
              <a:solidFill>
                <a:schemeClr val="tx1"/>
              </a:solidFill>
              <a:effectLst/>
              <a:latin typeface="+mj-lt"/>
            </a:endParaRPr>
          </a:p>
        </p:txBody>
      </p:sp>
      <p:sp>
        <p:nvSpPr>
          <p:cNvPr id="12" name="Rectangle 115"/>
          <p:cNvSpPr>
            <a:spLocks noChangeArrowheads="1"/>
          </p:cNvSpPr>
          <p:nvPr/>
        </p:nvSpPr>
        <p:spPr bwMode="auto">
          <a:xfrm>
            <a:off x="3763962" y="2805906"/>
            <a:ext cx="27251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smtClean="0">
                <a:ln>
                  <a:noFill/>
                </a:ln>
                <a:solidFill>
                  <a:srgbClr val="000000"/>
                </a:solidFill>
                <a:effectLst/>
                <a:latin typeface="+mj-lt"/>
              </a:rPr>
              <a:t>Hebrides</a:t>
            </a:r>
            <a:endParaRPr kumimoji="0" lang="en-US" altLang="en-US" sz="1800" b="1" i="0" u="none" strike="noStrike" cap="none" normalizeH="0" baseline="0" smtClean="0">
              <a:ln>
                <a:noFill/>
              </a:ln>
              <a:solidFill>
                <a:schemeClr val="tx1"/>
              </a:solidFill>
              <a:effectLst/>
              <a:latin typeface="+mj-lt"/>
            </a:endParaRPr>
          </a:p>
        </p:txBody>
      </p:sp>
      <p:sp>
        <p:nvSpPr>
          <p:cNvPr id="13" name="Rectangle 116"/>
          <p:cNvSpPr>
            <a:spLocks noChangeArrowheads="1"/>
          </p:cNvSpPr>
          <p:nvPr/>
        </p:nvSpPr>
        <p:spPr bwMode="auto">
          <a:xfrm>
            <a:off x="4325938" y="3094038"/>
            <a:ext cx="56906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glow rad="38100">
                    <a:schemeClr val="bg1"/>
                  </a:glow>
                </a:effectLst>
                <a:latin typeface="+mj-lt"/>
              </a:rPr>
              <a:t>SCOTLAND</a:t>
            </a:r>
            <a:endParaRPr kumimoji="0" lang="en-US" altLang="en-US" sz="1800" b="1" i="0" u="none" strike="noStrike" cap="none" normalizeH="0" baseline="0" smtClean="0">
              <a:ln>
                <a:noFill/>
              </a:ln>
              <a:solidFill>
                <a:schemeClr val="tx1"/>
              </a:solidFill>
              <a:effectLst>
                <a:glow rad="38100">
                  <a:schemeClr val="bg1"/>
                </a:glow>
              </a:effectLst>
              <a:latin typeface="+mj-lt"/>
            </a:endParaRPr>
          </a:p>
        </p:txBody>
      </p:sp>
      <p:sp>
        <p:nvSpPr>
          <p:cNvPr id="14" name="Rectangle 120"/>
          <p:cNvSpPr>
            <a:spLocks noChangeArrowheads="1"/>
          </p:cNvSpPr>
          <p:nvPr/>
        </p:nvSpPr>
        <p:spPr bwMode="auto">
          <a:xfrm>
            <a:off x="4852988" y="4483100"/>
            <a:ext cx="50654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glow rad="38100">
                    <a:schemeClr val="bg1"/>
                  </a:glow>
                </a:effectLst>
                <a:latin typeface="+mj-lt"/>
              </a:rPr>
              <a:t>ENGLAND</a:t>
            </a:r>
            <a:endParaRPr kumimoji="0" lang="en-US" altLang="en-US" sz="1800" b="1" i="0" u="none" strike="noStrike" cap="none" normalizeH="0" baseline="0" smtClean="0">
              <a:ln>
                <a:noFill/>
              </a:ln>
              <a:solidFill>
                <a:schemeClr val="tx1"/>
              </a:solidFill>
              <a:effectLst>
                <a:glow rad="38100">
                  <a:schemeClr val="bg1"/>
                </a:glow>
              </a:effectLst>
              <a:latin typeface="+mj-lt"/>
            </a:endParaRPr>
          </a:p>
        </p:txBody>
      </p:sp>
      <p:sp>
        <p:nvSpPr>
          <p:cNvPr id="15" name="Rectangle 121"/>
          <p:cNvSpPr>
            <a:spLocks noChangeArrowheads="1"/>
          </p:cNvSpPr>
          <p:nvPr/>
        </p:nvSpPr>
        <p:spPr bwMode="auto">
          <a:xfrm>
            <a:off x="4033838" y="5253038"/>
            <a:ext cx="44884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glow>
                </a:effectLst>
                <a:latin typeface="+mj-lt"/>
              </a:rPr>
              <a:t>CORNWALL</a:t>
            </a:r>
            <a:endParaRPr kumimoji="0" lang="en-US" altLang="en-US" sz="1800" b="1" i="0" u="none" strike="noStrike" cap="none" normalizeH="0" baseline="0" smtClean="0">
              <a:ln>
                <a:noFill/>
              </a:ln>
              <a:solidFill>
                <a:schemeClr val="tx1"/>
              </a:solidFill>
              <a:effectLst>
                <a:glow rad="38100">
                  <a:schemeClr val="bg1"/>
                </a:glow>
              </a:effectLst>
              <a:latin typeface="+mj-lt"/>
            </a:endParaRPr>
          </a:p>
        </p:txBody>
      </p:sp>
      <p:sp>
        <p:nvSpPr>
          <p:cNvPr id="16" name="Rectangle 125"/>
          <p:cNvSpPr>
            <a:spLocks noChangeArrowheads="1"/>
          </p:cNvSpPr>
          <p:nvPr/>
        </p:nvSpPr>
        <p:spPr bwMode="auto">
          <a:xfrm>
            <a:off x="3961338" y="3780095"/>
            <a:ext cx="40075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50" b="1" i="0" u="none" strike="noStrike" cap="none" normalizeH="0" baseline="0" dirty="0" smtClean="0">
                <a:ln>
                  <a:noFill/>
                </a:ln>
                <a:solidFill>
                  <a:srgbClr val="000000"/>
                </a:solidFill>
                <a:effectLst>
                  <a:glow rad="38100">
                    <a:schemeClr val="bg1"/>
                  </a:glow>
                </a:effectLst>
                <a:latin typeface="+mj-lt"/>
              </a:rPr>
              <a:t>NORTHERN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50" b="1" i="0" u="none" strike="noStrike" cap="none" normalizeH="0" baseline="0" dirty="0" smtClean="0">
                <a:ln>
                  <a:noFill/>
                </a:ln>
                <a:solidFill>
                  <a:srgbClr val="000000"/>
                </a:solidFill>
                <a:effectLst>
                  <a:glow rad="38100">
                    <a:schemeClr val="bg1"/>
                  </a:glow>
                </a:effectLst>
                <a:latin typeface="+mj-lt"/>
              </a:rPr>
              <a:t>IRELAND</a:t>
            </a:r>
            <a:endParaRPr kumimoji="0" lang="en-US" altLang="en-US" sz="550" b="1" i="0" u="none" strike="noStrike" cap="none" normalizeH="0" baseline="0" dirty="0" smtClean="0">
              <a:ln>
                <a:noFill/>
              </a:ln>
              <a:solidFill>
                <a:schemeClr val="tx1"/>
              </a:solidFill>
              <a:effectLst>
                <a:glow rad="38100">
                  <a:schemeClr val="bg1"/>
                </a:glow>
              </a:effectLst>
              <a:latin typeface="+mj-lt"/>
            </a:endParaRPr>
          </a:p>
        </p:txBody>
      </p:sp>
      <p:sp>
        <p:nvSpPr>
          <p:cNvPr id="18" name="Rectangle 130"/>
          <p:cNvSpPr>
            <a:spLocks noChangeArrowheads="1"/>
          </p:cNvSpPr>
          <p:nvPr/>
        </p:nvSpPr>
        <p:spPr bwMode="auto">
          <a:xfrm>
            <a:off x="4403725" y="4594226"/>
            <a:ext cx="302968"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smtClean="0">
                <a:ln>
                  <a:noFill/>
                </a:ln>
                <a:solidFill>
                  <a:srgbClr val="000000"/>
                </a:solidFill>
                <a:effectLst>
                  <a:glow rad="38100">
                    <a:schemeClr val="bg1"/>
                  </a:glow>
                </a:effectLst>
                <a:latin typeface="+mj-lt"/>
              </a:rPr>
              <a:t>WALES</a:t>
            </a:r>
            <a:endParaRPr kumimoji="0" lang="en-US" altLang="en-US" sz="650" b="1" i="0" u="none" strike="noStrike" cap="none" normalizeH="0" baseline="0" dirty="0" smtClean="0">
              <a:ln>
                <a:noFill/>
              </a:ln>
              <a:solidFill>
                <a:schemeClr val="tx1"/>
              </a:solidFill>
              <a:effectLst>
                <a:glow rad="38100">
                  <a:schemeClr val="bg1"/>
                </a:glow>
              </a:effectLst>
              <a:latin typeface="+mj-lt"/>
            </a:endParaRPr>
          </a:p>
        </p:txBody>
      </p:sp>
      <p:sp>
        <p:nvSpPr>
          <p:cNvPr id="19" name="Rectangle 132"/>
          <p:cNvSpPr>
            <a:spLocks noChangeArrowheads="1"/>
          </p:cNvSpPr>
          <p:nvPr/>
        </p:nvSpPr>
        <p:spPr bwMode="auto">
          <a:xfrm>
            <a:off x="4555691" y="3978275"/>
            <a:ext cx="6476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spc="100" normalizeH="0" dirty="0" smtClean="0">
                <a:ln>
                  <a:noFill/>
                </a:ln>
                <a:solidFill>
                  <a:srgbClr val="000000"/>
                </a:solidFill>
                <a:effectLst>
                  <a:glow rad="38100">
                    <a:schemeClr val="bg1"/>
                  </a:glow>
                </a:effectLst>
                <a:latin typeface="+mj-lt"/>
              </a:rPr>
              <a:t>UNITED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spc="100" normalizeH="0" dirty="0" smtClean="0">
                <a:ln>
                  <a:noFill/>
                </a:ln>
                <a:solidFill>
                  <a:srgbClr val="000000"/>
                </a:solidFill>
                <a:effectLst>
                  <a:glow rad="38100">
                    <a:schemeClr val="bg1"/>
                  </a:glow>
                </a:effectLst>
                <a:latin typeface="+mj-lt"/>
              </a:rPr>
              <a:t>KINGDOM</a:t>
            </a:r>
            <a:endParaRPr kumimoji="0" lang="en-US" altLang="en-US" sz="1800" b="1" i="0" u="none" strike="noStrike" cap="none" spc="100" normalizeH="0" dirty="0" smtClean="0">
              <a:ln>
                <a:noFill/>
              </a:ln>
              <a:solidFill>
                <a:schemeClr val="tx1"/>
              </a:solidFill>
              <a:effectLst>
                <a:glow rad="38100">
                  <a:schemeClr val="bg1"/>
                </a:glow>
              </a:effectLst>
              <a:latin typeface="+mj-lt"/>
            </a:endParaRPr>
          </a:p>
        </p:txBody>
      </p:sp>
      <p:sp>
        <p:nvSpPr>
          <p:cNvPr id="21" name="Rectangle 135"/>
          <p:cNvSpPr>
            <a:spLocks noChangeArrowheads="1"/>
          </p:cNvSpPr>
          <p:nvPr/>
        </p:nvSpPr>
        <p:spPr bwMode="auto">
          <a:xfrm>
            <a:off x="3555064" y="4341648"/>
            <a:ext cx="51296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38100">
                    <a:schemeClr val="bg1"/>
                  </a:glow>
                </a:effectLst>
                <a:latin typeface="+mj-lt"/>
              </a:rPr>
              <a:t>IRELAND</a:t>
            </a:r>
            <a:endParaRPr kumimoji="0" lang="en-US" altLang="en-US" sz="1800" b="1" i="0" u="none" strike="noStrike" cap="none" normalizeH="0" baseline="0" dirty="0" smtClean="0">
              <a:ln>
                <a:noFill/>
              </a:ln>
              <a:solidFill>
                <a:schemeClr val="tx1"/>
              </a:solidFill>
              <a:effectLst>
                <a:glow rad="38100">
                  <a:schemeClr val="bg1"/>
                </a:glow>
              </a:effectLst>
              <a:latin typeface="+mj-lt"/>
            </a:endParaRPr>
          </a:p>
        </p:txBody>
      </p:sp>
      <p:sp>
        <p:nvSpPr>
          <p:cNvPr id="22" name="Rectangle 136"/>
          <p:cNvSpPr>
            <a:spLocks noChangeArrowheads="1"/>
          </p:cNvSpPr>
          <p:nvPr/>
        </p:nvSpPr>
        <p:spPr bwMode="auto">
          <a:xfrm>
            <a:off x="3317875" y="5567363"/>
            <a:ext cx="63799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Percent speaking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a Celtic language</a:t>
            </a:r>
            <a:endParaRPr kumimoji="0" lang="en-US" altLang="en-US" b="1" i="0" u="none" strike="noStrike" cap="none" normalizeH="0" baseline="0" dirty="0" smtClean="0">
              <a:ln>
                <a:noFill/>
              </a:ln>
              <a:solidFill>
                <a:schemeClr val="tx1"/>
              </a:solidFill>
              <a:effectLst/>
              <a:latin typeface="+mj-lt"/>
            </a:endParaRPr>
          </a:p>
        </p:txBody>
      </p:sp>
      <p:sp>
        <p:nvSpPr>
          <p:cNvPr id="23" name="Rectangle 138"/>
          <p:cNvSpPr>
            <a:spLocks noChangeArrowheads="1"/>
          </p:cNvSpPr>
          <p:nvPr/>
        </p:nvSpPr>
        <p:spPr bwMode="auto">
          <a:xfrm>
            <a:off x="3500438" y="5788025"/>
            <a:ext cx="48731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50 and above</a:t>
            </a:r>
            <a:endParaRPr kumimoji="0" lang="en-US" altLang="en-US" b="1" i="0" u="none" strike="noStrike" cap="none" normalizeH="0" baseline="0" dirty="0" smtClean="0">
              <a:ln>
                <a:noFill/>
              </a:ln>
              <a:solidFill>
                <a:schemeClr val="tx1"/>
              </a:solidFill>
              <a:effectLst/>
              <a:latin typeface="+mj-lt"/>
            </a:endParaRPr>
          </a:p>
        </p:txBody>
      </p:sp>
      <p:sp>
        <p:nvSpPr>
          <p:cNvPr id="24" name="Rectangle 139"/>
          <p:cNvSpPr>
            <a:spLocks noChangeArrowheads="1"/>
          </p:cNvSpPr>
          <p:nvPr/>
        </p:nvSpPr>
        <p:spPr bwMode="auto">
          <a:xfrm>
            <a:off x="3500438" y="5911850"/>
            <a:ext cx="21640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30–49</a:t>
            </a:r>
            <a:endParaRPr kumimoji="0" lang="en-US" altLang="en-US" b="1" i="0" u="none" strike="noStrike" cap="none" normalizeH="0" baseline="0" dirty="0" smtClean="0">
              <a:ln>
                <a:noFill/>
              </a:ln>
              <a:solidFill>
                <a:schemeClr val="tx1"/>
              </a:solidFill>
              <a:effectLst/>
              <a:latin typeface="+mj-lt"/>
            </a:endParaRPr>
          </a:p>
        </p:txBody>
      </p:sp>
      <p:sp>
        <p:nvSpPr>
          <p:cNvPr id="25" name="Rectangle 140"/>
          <p:cNvSpPr>
            <a:spLocks noChangeArrowheads="1"/>
          </p:cNvSpPr>
          <p:nvPr/>
        </p:nvSpPr>
        <p:spPr bwMode="auto">
          <a:xfrm>
            <a:off x="3500438" y="6037263"/>
            <a:ext cx="21640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10–29</a:t>
            </a:r>
            <a:endParaRPr kumimoji="0" lang="en-US" altLang="en-US" b="1" i="0" u="none" strike="noStrike" cap="none" normalizeH="0" baseline="0" dirty="0" smtClean="0">
              <a:ln>
                <a:noFill/>
              </a:ln>
              <a:solidFill>
                <a:schemeClr val="tx1"/>
              </a:solidFill>
              <a:effectLst/>
              <a:latin typeface="+mj-lt"/>
            </a:endParaRPr>
          </a:p>
        </p:txBody>
      </p:sp>
      <p:sp>
        <p:nvSpPr>
          <p:cNvPr id="26" name="Rectangle 141"/>
          <p:cNvSpPr>
            <a:spLocks noChangeArrowheads="1"/>
          </p:cNvSpPr>
          <p:nvPr/>
        </p:nvSpPr>
        <p:spPr bwMode="auto">
          <a:xfrm>
            <a:off x="3500438" y="6161088"/>
            <a:ext cx="32380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below 10</a:t>
            </a:r>
            <a:endParaRPr kumimoji="0" lang="en-US" altLang="en-US" b="1" i="0" u="none" strike="noStrike" cap="none" normalizeH="0" baseline="0" dirty="0" smtClean="0">
              <a:ln>
                <a:noFill/>
              </a:ln>
              <a:solidFill>
                <a:schemeClr val="tx1"/>
              </a:solidFill>
              <a:effectLst/>
              <a:latin typeface="+mj-lt"/>
            </a:endParaRPr>
          </a:p>
        </p:txBody>
      </p:sp>
      <p:sp>
        <p:nvSpPr>
          <p:cNvPr id="27" name="TextBox 26"/>
          <p:cNvSpPr txBox="1"/>
          <p:nvPr/>
        </p:nvSpPr>
        <p:spPr>
          <a:xfrm>
            <a:off x="4875176" y="4887753"/>
            <a:ext cx="463588" cy="184666"/>
          </a:xfrm>
          <a:prstGeom prst="rect">
            <a:avLst/>
          </a:prstGeom>
          <a:noFill/>
        </p:spPr>
        <p:txBody>
          <a:bodyPr wrap="none" rtlCol="0">
            <a:spAutoFit/>
          </a:bodyPr>
          <a:lstStyle/>
          <a:p>
            <a:r>
              <a:rPr lang="en-IN" sz="600" b="1" dirty="0" smtClean="0">
                <a:effectLst>
                  <a:glow rad="38100">
                    <a:schemeClr val="bg1"/>
                  </a:glow>
                </a:effectLst>
              </a:rPr>
              <a:t>London</a:t>
            </a:r>
            <a:endParaRPr lang="en-IN" sz="600" b="1" dirty="0">
              <a:effectLst>
                <a:glow rad="38100">
                  <a:schemeClr val="bg1"/>
                </a:glow>
              </a:effectLst>
            </a:endParaRPr>
          </a:p>
        </p:txBody>
      </p:sp>
      <p:sp>
        <p:nvSpPr>
          <p:cNvPr id="28" name="TextBox 27"/>
          <p:cNvSpPr txBox="1"/>
          <p:nvPr/>
        </p:nvSpPr>
        <p:spPr>
          <a:xfrm>
            <a:off x="4332386" y="4911109"/>
            <a:ext cx="433132" cy="184666"/>
          </a:xfrm>
          <a:prstGeom prst="rect">
            <a:avLst/>
          </a:prstGeom>
          <a:noFill/>
        </p:spPr>
        <p:txBody>
          <a:bodyPr wrap="none" rtlCol="0">
            <a:spAutoFit/>
          </a:bodyPr>
          <a:lstStyle/>
          <a:p>
            <a:r>
              <a:rPr lang="en-IN" sz="600" b="1" dirty="0">
                <a:effectLst>
                  <a:glow rad="38100">
                    <a:schemeClr val="bg1"/>
                  </a:glow>
                </a:effectLst>
              </a:rPr>
              <a:t>Cardiff</a:t>
            </a:r>
          </a:p>
        </p:txBody>
      </p:sp>
      <p:sp>
        <p:nvSpPr>
          <p:cNvPr id="29" name="TextBox 28"/>
          <p:cNvSpPr txBox="1"/>
          <p:nvPr/>
        </p:nvSpPr>
        <p:spPr>
          <a:xfrm>
            <a:off x="4887072" y="4594226"/>
            <a:ext cx="633507" cy="184666"/>
          </a:xfrm>
          <a:prstGeom prst="rect">
            <a:avLst/>
          </a:prstGeom>
          <a:noFill/>
        </p:spPr>
        <p:txBody>
          <a:bodyPr wrap="none" rtlCol="0">
            <a:spAutoFit/>
          </a:bodyPr>
          <a:lstStyle/>
          <a:p>
            <a:r>
              <a:rPr lang="en-IN" sz="600" b="1" dirty="0">
                <a:effectLst>
                  <a:glow rad="38100">
                    <a:schemeClr val="bg1"/>
                  </a:glow>
                </a:effectLst>
              </a:rPr>
              <a:t>Birmingham</a:t>
            </a:r>
          </a:p>
        </p:txBody>
      </p:sp>
      <p:sp>
        <p:nvSpPr>
          <p:cNvPr id="30" name="TextBox 29"/>
          <p:cNvSpPr txBox="1"/>
          <p:nvPr/>
        </p:nvSpPr>
        <p:spPr>
          <a:xfrm>
            <a:off x="4832487" y="4241442"/>
            <a:ext cx="633507" cy="184666"/>
          </a:xfrm>
          <a:prstGeom prst="rect">
            <a:avLst/>
          </a:prstGeom>
          <a:noFill/>
        </p:spPr>
        <p:txBody>
          <a:bodyPr wrap="none" rtlCol="0">
            <a:spAutoFit/>
          </a:bodyPr>
          <a:lstStyle/>
          <a:p>
            <a:r>
              <a:rPr lang="en-IN" sz="600" b="1" dirty="0">
                <a:effectLst>
                  <a:glow rad="38100">
                    <a:schemeClr val="bg1"/>
                  </a:glow>
                </a:effectLst>
              </a:rPr>
              <a:t>Manchester</a:t>
            </a:r>
          </a:p>
        </p:txBody>
      </p:sp>
      <p:sp>
        <p:nvSpPr>
          <p:cNvPr id="31" name="TextBox 30"/>
          <p:cNvSpPr txBox="1"/>
          <p:nvPr/>
        </p:nvSpPr>
        <p:spPr>
          <a:xfrm>
            <a:off x="4161713" y="3895441"/>
            <a:ext cx="442750" cy="184666"/>
          </a:xfrm>
          <a:prstGeom prst="rect">
            <a:avLst/>
          </a:prstGeom>
          <a:noFill/>
        </p:spPr>
        <p:txBody>
          <a:bodyPr wrap="none" rtlCol="0">
            <a:spAutoFit/>
          </a:bodyPr>
          <a:lstStyle/>
          <a:p>
            <a:r>
              <a:rPr lang="en-IN" sz="600" b="1" dirty="0">
                <a:effectLst>
                  <a:glow rad="38100">
                    <a:schemeClr val="bg1"/>
                  </a:glow>
                </a:effectLst>
              </a:rPr>
              <a:t>Belfast</a:t>
            </a:r>
          </a:p>
        </p:txBody>
      </p:sp>
      <p:sp>
        <p:nvSpPr>
          <p:cNvPr id="32" name="TextBox 31"/>
          <p:cNvSpPr txBox="1"/>
          <p:nvPr/>
        </p:nvSpPr>
        <p:spPr>
          <a:xfrm>
            <a:off x="4948080" y="3699519"/>
            <a:ext cx="562975" cy="184666"/>
          </a:xfrm>
          <a:prstGeom prst="rect">
            <a:avLst/>
          </a:prstGeom>
          <a:noFill/>
        </p:spPr>
        <p:txBody>
          <a:bodyPr wrap="none" rtlCol="0">
            <a:spAutoFit/>
          </a:bodyPr>
          <a:lstStyle/>
          <a:p>
            <a:r>
              <a:rPr lang="en-IN" sz="600" b="1" dirty="0">
                <a:effectLst>
                  <a:glow rad="38100">
                    <a:schemeClr val="bg1"/>
                  </a:glow>
                </a:effectLst>
              </a:rPr>
              <a:t>Newcastle</a:t>
            </a:r>
          </a:p>
        </p:txBody>
      </p:sp>
      <p:sp>
        <p:nvSpPr>
          <p:cNvPr id="33" name="TextBox 32"/>
          <p:cNvSpPr txBox="1"/>
          <p:nvPr/>
        </p:nvSpPr>
        <p:spPr>
          <a:xfrm>
            <a:off x="4666592" y="3404315"/>
            <a:ext cx="562975" cy="184666"/>
          </a:xfrm>
          <a:prstGeom prst="rect">
            <a:avLst/>
          </a:prstGeom>
          <a:noFill/>
        </p:spPr>
        <p:txBody>
          <a:bodyPr wrap="none" rtlCol="0">
            <a:spAutoFit/>
          </a:bodyPr>
          <a:lstStyle/>
          <a:p>
            <a:r>
              <a:rPr lang="en-IN" sz="600" b="1" dirty="0">
                <a:effectLst>
                  <a:glow rad="38100">
                    <a:schemeClr val="bg1"/>
                  </a:glow>
                </a:effectLst>
              </a:rPr>
              <a:t>Edinburgh</a:t>
            </a:r>
          </a:p>
        </p:txBody>
      </p:sp>
      <p:sp>
        <p:nvSpPr>
          <p:cNvPr id="34" name="TextBox 33"/>
          <p:cNvSpPr txBox="1"/>
          <p:nvPr/>
        </p:nvSpPr>
        <p:spPr>
          <a:xfrm>
            <a:off x="4095324" y="3471303"/>
            <a:ext cx="503664" cy="184666"/>
          </a:xfrm>
          <a:prstGeom prst="rect">
            <a:avLst/>
          </a:prstGeom>
          <a:noFill/>
        </p:spPr>
        <p:txBody>
          <a:bodyPr wrap="none" rtlCol="0">
            <a:spAutoFit/>
          </a:bodyPr>
          <a:lstStyle/>
          <a:p>
            <a:r>
              <a:rPr lang="en-IN" sz="600" b="1" dirty="0">
                <a:effectLst>
                  <a:glow rad="38100">
                    <a:schemeClr val="bg1"/>
                  </a:glow>
                </a:effectLst>
              </a:rPr>
              <a:t>Glasgow</a:t>
            </a:r>
          </a:p>
        </p:txBody>
      </p:sp>
      <p:sp>
        <p:nvSpPr>
          <p:cNvPr id="35" name="TextBox 34"/>
          <p:cNvSpPr txBox="1"/>
          <p:nvPr/>
        </p:nvSpPr>
        <p:spPr>
          <a:xfrm>
            <a:off x="3762528" y="4207168"/>
            <a:ext cx="421910" cy="184666"/>
          </a:xfrm>
          <a:prstGeom prst="rect">
            <a:avLst/>
          </a:prstGeom>
          <a:noFill/>
        </p:spPr>
        <p:txBody>
          <a:bodyPr wrap="none" rtlCol="0">
            <a:spAutoFit/>
          </a:bodyPr>
          <a:lstStyle/>
          <a:p>
            <a:r>
              <a:rPr lang="en-IN" sz="600" b="1" dirty="0">
                <a:effectLst>
                  <a:glow rad="38100">
                    <a:schemeClr val="bg1"/>
                  </a:glow>
                </a:effectLst>
              </a:rPr>
              <a:t>Dublin</a:t>
            </a:r>
          </a:p>
        </p:txBody>
      </p:sp>
      <p:sp>
        <p:nvSpPr>
          <p:cNvPr id="36" name="TextBox 35"/>
          <p:cNvSpPr txBox="1"/>
          <p:nvPr/>
        </p:nvSpPr>
        <p:spPr>
          <a:xfrm>
            <a:off x="3261901" y="4469380"/>
            <a:ext cx="502061" cy="184666"/>
          </a:xfrm>
          <a:prstGeom prst="rect">
            <a:avLst/>
          </a:prstGeom>
          <a:noFill/>
        </p:spPr>
        <p:txBody>
          <a:bodyPr wrap="none" rtlCol="0">
            <a:spAutoFit/>
          </a:bodyPr>
          <a:lstStyle/>
          <a:p>
            <a:r>
              <a:rPr lang="en-IN" sz="600" b="1" dirty="0">
                <a:effectLst>
                  <a:glow rad="38100">
                    <a:schemeClr val="bg1"/>
                  </a:glow>
                </a:effectLst>
              </a:rPr>
              <a:t>Limerick</a:t>
            </a:r>
          </a:p>
        </p:txBody>
      </p:sp>
      <p:sp>
        <p:nvSpPr>
          <p:cNvPr id="37" name="TextBox 36"/>
          <p:cNvSpPr txBox="1"/>
          <p:nvPr/>
        </p:nvSpPr>
        <p:spPr>
          <a:xfrm>
            <a:off x="3401532" y="4723820"/>
            <a:ext cx="360996" cy="184666"/>
          </a:xfrm>
          <a:prstGeom prst="rect">
            <a:avLst/>
          </a:prstGeom>
          <a:noFill/>
        </p:spPr>
        <p:txBody>
          <a:bodyPr wrap="none" rtlCol="0">
            <a:spAutoFit/>
          </a:bodyPr>
          <a:lstStyle/>
          <a:p>
            <a:r>
              <a:rPr lang="en-IN" sz="600" b="1" dirty="0">
                <a:effectLst>
                  <a:glow rad="38100">
                    <a:schemeClr val="bg1"/>
                  </a:glow>
                </a:effectLst>
              </a:rPr>
              <a:t>Cork</a:t>
            </a:r>
          </a:p>
        </p:txBody>
      </p:sp>
      <p:sp>
        <p:nvSpPr>
          <p:cNvPr id="38" name="Rectangle 8"/>
          <p:cNvSpPr>
            <a:spLocks noChangeArrowheads="1"/>
          </p:cNvSpPr>
          <p:nvPr/>
        </p:nvSpPr>
        <p:spPr bwMode="auto">
          <a:xfrm rot="20712076">
            <a:off x="4497174" y="5379615"/>
            <a:ext cx="1189596" cy="13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600" b="1" i="1" dirty="0">
                <a:solidFill>
                  <a:srgbClr val="00AEEF"/>
                </a:solidFill>
                <a:latin typeface="+mj-lt"/>
              </a:rPr>
              <a:t>English Channel</a:t>
            </a:r>
            <a:endParaRPr kumimoji="0" lang="en-US" altLang="en-US" sz="1200" b="1" i="0" u="none" strike="noStrike" cap="none" normalizeH="0" baseline="0" dirty="0" smtClean="0">
              <a:ln>
                <a:noFill/>
              </a:ln>
              <a:solidFill>
                <a:schemeClr val="tx1"/>
              </a:solidFill>
              <a:effectLst/>
              <a:latin typeface="+mj-lt"/>
            </a:endParaRPr>
          </a:p>
        </p:txBody>
      </p:sp>
      <p:sp>
        <p:nvSpPr>
          <p:cNvPr id="41" name="TextBox 40"/>
          <p:cNvSpPr txBox="1"/>
          <p:nvPr/>
        </p:nvSpPr>
        <p:spPr>
          <a:xfrm>
            <a:off x="5583799" y="2558915"/>
            <a:ext cx="415498" cy="153888"/>
          </a:xfrm>
          <a:prstGeom prst="rect">
            <a:avLst/>
          </a:prstGeom>
          <a:noFill/>
        </p:spPr>
        <p:txBody>
          <a:bodyPr wrap="none" rtlCol="0">
            <a:spAutoFit/>
          </a:bodyPr>
          <a:lstStyle/>
          <a:p>
            <a:r>
              <a:rPr lang="en-IN" sz="400" b="1" dirty="0">
                <a:latin typeface="+mj-lt"/>
              </a:rPr>
              <a:t>150 Miles</a:t>
            </a:r>
            <a:endParaRPr lang="en-IN" sz="400" b="1" dirty="0">
              <a:solidFill>
                <a:schemeClr val="tx1"/>
              </a:solidFill>
              <a:latin typeface="+mj-lt"/>
            </a:endParaRPr>
          </a:p>
        </p:txBody>
      </p:sp>
      <p:sp>
        <p:nvSpPr>
          <p:cNvPr id="42" name="TextBox 41"/>
          <p:cNvSpPr txBox="1"/>
          <p:nvPr/>
        </p:nvSpPr>
        <p:spPr>
          <a:xfrm>
            <a:off x="5336601" y="2664091"/>
            <a:ext cx="551754" cy="153888"/>
          </a:xfrm>
          <a:prstGeom prst="rect">
            <a:avLst/>
          </a:prstGeom>
          <a:noFill/>
        </p:spPr>
        <p:txBody>
          <a:bodyPr wrap="none" rtlCol="0">
            <a:spAutoFit/>
          </a:bodyPr>
          <a:lstStyle/>
          <a:p>
            <a:r>
              <a:rPr lang="en-IN" sz="400" b="1" dirty="0">
                <a:solidFill>
                  <a:schemeClr val="tx1"/>
                </a:solidFill>
              </a:rPr>
              <a:t>150 </a:t>
            </a:r>
            <a:r>
              <a:rPr lang="en-IN" sz="400" b="1" dirty="0" err="1">
                <a:solidFill>
                  <a:schemeClr val="tx1"/>
                </a:solidFill>
              </a:rPr>
              <a:t>Kilometers</a:t>
            </a:r>
            <a:endParaRPr lang="en-IN" sz="400" b="1" dirty="0">
              <a:solidFill>
                <a:schemeClr val="tx1"/>
              </a:solidFill>
            </a:endParaRPr>
          </a:p>
        </p:txBody>
      </p:sp>
      <p:sp>
        <p:nvSpPr>
          <p:cNvPr id="43" name="TextBox 42"/>
          <p:cNvSpPr txBox="1"/>
          <p:nvPr/>
        </p:nvSpPr>
        <p:spPr>
          <a:xfrm>
            <a:off x="5252011" y="2558651"/>
            <a:ext cx="242374" cy="153888"/>
          </a:xfrm>
          <a:prstGeom prst="rect">
            <a:avLst/>
          </a:prstGeom>
          <a:noFill/>
        </p:spPr>
        <p:txBody>
          <a:bodyPr wrap="none" rtlCol="0">
            <a:spAutoFit/>
          </a:bodyPr>
          <a:lstStyle/>
          <a:p>
            <a:r>
              <a:rPr lang="en-IN" sz="400" b="1" dirty="0" smtClean="0">
                <a:solidFill>
                  <a:schemeClr val="tx1"/>
                </a:solidFill>
              </a:rPr>
              <a:t>75</a:t>
            </a:r>
            <a:endParaRPr lang="en-IN" sz="400" b="1" dirty="0">
              <a:solidFill>
                <a:schemeClr val="tx1"/>
              </a:solidFill>
            </a:endParaRPr>
          </a:p>
        </p:txBody>
      </p:sp>
      <p:sp>
        <p:nvSpPr>
          <p:cNvPr id="44" name="TextBox 43"/>
          <p:cNvSpPr txBox="1"/>
          <p:nvPr/>
        </p:nvSpPr>
        <p:spPr>
          <a:xfrm>
            <a:off x="4933522" y="2558651"/>
            <a:ext cx="213520" cy="153888"/>
          </a:xfrm>
          <a:prstGeom prst="rect">
            <a:avLst/>
          </a:prstGeom>
          <a:noFill/>
        </p:spPr>
        <p:txBody>
          <a:bodyPr wrap="none" rtlCol="0">
            <a:spAutoFit/>
          </a:bodyPr>
          <a:lstStyle/>
          <a:p>
            <a:r>
              <a:rPr lang="en-IN" sz="400" b="1" dirty="0" smtClean="0">
                <a:solidFill>
                  <a:schemeClr val="tx1"/>
                </a:solidFill>
              </a:rPr>
              <a:t>0</a:t>
            </a:r>
            <a:endParaRPr lang="en-IN" sz="400" b="1" dirty="0">
              <a:solidFill>
                <a:schemeClr val="tx1"/>
              </a:solidFill>
            </a:endParaRPr>
          </a:p>
        </p:txBody>
      </p:sp>
      <p:sp>
        <p:nvSpPr>
          <p:cNvPr id="45" name="TextBox 44"/>
          <p:cNvSpPr txBox="1"/>
          <p:nvPr/>
        </p:nvSpPr>
        <p:spPr>
          <a:xfrm>
            <a:off x="5130824" y="2664976"/>
            <a:ext cx="242374" cy="153888"/>
          </a:xfrm>
          <a:prstGeom prst="rect">
            <a:avLst/>
          </a:prstGeom>
          <a:noFill/>
        </p:spPr>
        <p:txBody>
          <a:bodyPr wrap="none" rtlCol="0">
            <a:spAutoFit/>
          </a:bodyPr>
          <a:lstStyle/>
          <a:p>
            <a:r>
              <a:rPr lang="en-IN" sz="400" b="1" dirty="0" smtClean="0">
                <a:solidFill>
                  <a:schemeClr val="tx1"/>
                </a:solidFill>
              </a:rPr>
              <a:t>75</a:t>
            </a:r>
            <a:endParaRPr lang="en-IN" sz="400" b="1" dirty="0">
              <a:solidFill>
                <a:schemeClr val="tx1"/>
              </a:solidFill>
            </a:endParaRPr>
          </a:p>
        </p:txBody>
      </p:sp>
      <p:sp>
        <p:nvSpPr>
          <p:cNvPr id="46" name="TextBox 45"/>
          <p:cNvSpPr txBox="1"/>
          <p:nvPr/>
        </p:nvSpPr>
        <p:spPr>
          <a:xfrm>
            <a:off x="4933191" y="2665861"/>
            <a:ext cx="213520" cy="153888"/>
          </a:xfrm>
          <a:prstGeom prst="rect">
            <a:avLst/>
          </a:prstGeom>
          <a:noFill/>
        </p:spPr>
        <p:txBody>
          <a:bodyPr wrap="none" rtlCol="0">
            <a:spAutoFit/>
          </a:bodyPr>
          <a:lstStyle/>
          <a:p>
            <a:r>
              <a:rPr lang="en-IN" sz="400" b="1" dirty="0" smtClean="0">
                <a:solidFill>
                  <a:schemeClr val="tx1"/>
                </a:solidFill>
              </a:rPr>
              <a:t>0</a:t>
            </a:r>
            <a:endParaRPr lang="en-IN" sz="400" b="1" dirty="0">
              <a:solidFill>
                <a:schemeClr val="tx1"/>
              </a:solidFill>
            </a:endParaRPr>
          </a:p>
        </p:txBody>
      </p:sp>
      <p:sp>
        <p:nvSpPr>
          <p:cNvPr id="47" name="Rectangle 127"/>
          <p:cNvSpPr>
            <a:spLocks noChangeArrowheads="1"/>
          </p:cNvSpPr>
          <p:nvPr/>
        </p:nvSpPr>
        <p:spPr bwMode="auto">
          <a:xfrm>
            <a:off x="4489987" y="5934058"/>
            <a:ext cx="574196" cy="184666"/>
          </a:xfrm>
          <a:prstGeom prst="rect">
            <a:avLst/>
          </a:prstGeom>
          <a:noFill/>
          <a:extLst/>
        </p:spPr>
        <p:txBody>
          <a:bodyPr wrap="none" rtlCol="0">
            <a:spAutoFit/>
          </a:bodyPr>
          <a:lstStyle/>
          <a:p>
            <a:r>
              <a:rPr lang="en-US" altLang="en-US" sz="600" b="1" dirty="0">
                <a:effectLst>
                  <a:glow rad="38100">
                    <a:schemeClr val="bg1"/>
                  </a:glow>
                </a:effectLst>
              </a:rPr>
              <a:t>BRITTANY</a:t>
            </a:r>
          </a:p>
        </p:txBody>
      </p:sp>
      <p:sp>
        <p:nvSpPr>
          <p:cNvPr id="48" name="Rectangle 134"/>
          <p:cNvSpPr>
            <a:spLocks noChangeArrowheads="1"/>
          </p:cNvSpPr>
          <p:nvPr/>
        </p:nvSpPr>
        <p:spPr bwMode="auto">
          <a:xfrm>
            <a:off x="5421314" y="5926137"/>
            <a:ext cx="48090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FRANCE</a:t>
            </a:r>
            <a:endParaRPr kumimoji="0" lang="en-US" altLang="en-US" sz="1800" b="1" i="0" u="none" strike="noStrike" cap="none" normalizeH="0" baseline="0" smtClean="0">
              <a:ln>
                <a:noFill/>
              </a:ln>
              <a:solidFill>
                <a:schemeClr val="tx1"/>
              </a:solidFill>
              <a:effectLst/>
              <a:latin typeface="+mj-lt"/>
            </a:endParaRPr>
          </a:p>
        </p:txBody>
      </p:sp>
      <p:sp>
        <p:nvSpPr>
          <p:cNvPr id="49" name="TextBox 48"/>
          <p:cNvSpPr txBox="1"/>
          <p:nvPr/>
        </p:nvSpPr>
        <p:spPr>
          <a:xfrm>
            <a:off x="5520581" y="5493696"/>
            <a:ext cx="423514" cy="184666"/>
          </a:xfrm>
          <a:prstGeom prst="rect">
            <a:avLst/>
          </a:prstGeom>
          <a:noFill/>
        </p:spPr>
        <p:txBody>
          <a:bodyPr wrap="none" rtlCol="0">
            <a:spAutoFit/>
          </a:bodyPr>
          <a:lstStyle/>
          <a:p>
            <a:r>
              <a:rPr lang="en-IN" sz="600" b="1" dirty="0">
                <a:effectLst>
                  <a:glow rad="38100">
                    <a:schemeClr val="bg1"/>
                  </a:glow>
                </a:effectLst>
              </a:rPr>
              <a:t>Rouen</a:t>
            </a:r>
          </a:p>
        </p:txBody>
      </p:sp>
      <p:sp>
        <p:nvSpPr>
          <p:cNvPr id="50" name="TextBox 49"/>
          <p:cNvSpPr txBox="1"/>
          <p:nvPr/>
        </p:nvSpPr>
        <p:spPr>
          <a:xfrm>
            <a:off x="4993781" y="6282396"/>
            <a:ext cx="442750" cy="184666"/>
          </a:xfrm>
          <a:prstGeom prst="rect">
            <a:avLst/>
          </a:prstGeom>
          <a:noFill/>
        </p:spPr>
        <p:txBody>
          <a:bodyPr wrap="none" rtlCol="0">
            <a:spAutoFit/>
          </a:bodyPr>
          <a:lstStyle/>
          <a:p>
            <a:r>
              <a:rPr lang="en-IN" sz="600" b="1" dirty="0">
                <a:effectLst>
                  <a:glow rad="38100">
                    <a:schemeClr val="bg1"/>
                  </a:glow>
                </a:effectLst>
              </a:rPr>
              <a:t>Nantes</a:t>
            </a:r>
          </a:p>
        </p:txBody>
      </p:sp>
      <p:sp>
        <p:nvSpPr>
          <p:cNvPr id="51" name="TextBox 50"/>
          <p:cNvSpPr txBox="1"/>
          <p:nvPr/>
        </p:nvSpPr>
        <p:spPr>
          <a:xfrm>
            <a:off x="4958826" y="5927047"/>
            <a:ext cx="463588" cy="184666"/>
          </a:xfrm>
          <a:prstGeom prst="rect">
            <a:avLst/>
          </a:prstGeom>
          <a:noFill/>
        </p:spPr>
        <p:txBody>
          <a:bodyPr wrap="none" rtlCol="0">
            <a:spAutoFit/>
          </a:bodyPr>
          <a:lstStyle/>
          <a:p>
            <a:r>
              <a:rPr lang="en-IN" sz="600" b="1" dirty="0" smtClean="0">
                <a:effectLst>
                  <a:glow rad="38100">
                    <a:schemeClr val="bg1"/>
                  </a:glow>
                </a:effectLst>
              </a:rPr>
              <a:t>Rennes</a:t>
            </a:r>
            <a:endParaRPr lang="en-IN" sz="600" b="1" dirty="0">
              <a:effectLst>
                <a:glow rad="38100">
                  <a:schemeClr val="bg1"/>
                </a:glow>
              </a:effectLst>
            </a:endParaRPr>
          </a:p>
        </p:txBody>
      </p:sp>
    </p:spTree>
    <p:extLst>
      <p:ext uri="{BB962C8B-B14F-4D97-AF65-F5344CB8AC3E}">
        <p14:creationId xmlns:p14="http://schemas.microsoft.com/office/powerpoint/2010/main" val="243139200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F54EF-D03F-469C-9EB5-F0386DB1C7C5}"/>
              </a:ext>
            </a:extLst>
          </p:cNvPr>
          <p:cNvSpPr>
            <a:spLocks noGrp="1"/>
          </p:cNvSpPr>
          <p:nvPr>
            <p:ph type="title"/>
          </p:nvPr>
        </p:nvSpPr>
        <p:spPr>
          <a:xfrm>
            <a:off x="457200" y="215371"/>
            <a:ext cx="8378042" cy="1097279"/>
          </a:xfrm>
        </p:spPr>
        <p:txBody>
          <a:bodyPr/>
          <a:lstStyle/>
          <a:p>
            <a:r>
              <a:rPr lang="en-US" altLang="en-US" sz="3400" dirty="0"/>
              <a:t>5.4.4 New </a:t>
            </a:r>
            <a:r>
              <a:rPr lang="en-US" altLang="en-US" sz="3400" dirty="0" smtClean="0"/>
              <a:t>and </a:t>
            </a:r>
            <a:r>
              <a:rPr lang="en-US" altLang="en-US" sz="3400" dirty="0"/>
              <a:t>Growing Languages </a:t>
            </a:r>
            <a:r>
              <a:rPr lang="en-US" altLang="en-US" sz="2000" b="0" dirty="0"/>
              <a:t>(1 of 4)</a:t>
            </a:r>
            <a:endParaRPr lang="en-US" dirty="0"/>
          </a:p>
        </p:txBody>
      </p:sp>
      <p:sp>
        <p:nvSpPr>
          <p:cNvPr id="3" name="Content Placeholder 2">
            <a:extLst>
              <a:ext uri="{FF2B5EF4-FFF2-40B4-BE49-F238E27FC236}">
                <a16:creationId xmlns:a16="http://schemas.microsoft.com/office/drawing/2014/main" id="{14E72287-A228-414E-901D-3E1A42306D67}"/>
              </a:ext>
            </a:extLst>
          </p:cNvPr>
          <p:cNvSpPr>
            <a:spLocks noGrp="1"/>
          </p:cNvSpPr>
          <p:nvPr>
            <p:ph sz="quarter" idx="13"/>
          </p:nvPr>
        </p:nvSpPr>
        <p:spPr>
          <a:xfrm>
            <a:off x="457200" y="1556326"/>
            <a:ext cx="8570686" cy="4434275"/>
          </a:xfrm>
        </p:spPr>
        <p:txBody>
          <a:bodyPr/>
          <a:lstStyle/>
          <a:p>
            <a:r>
              <a:rPr lang="en-US" dirty="0"/>
              <a:t>While the number of languages in the world is declining, a handful of languages are being invented or revived</a:t>
            </a:r>
          </a:p>
          <a:p>
            <a:r>
              <a:rPr lang="en-US" dirty="0"/>
              <a:t>Hebrew has been growing with the establishment of Israel in 1948, reflecting the unique Jewish heritage of that nation</a:t>
            </a:r>
          </a:p>
          <a:p>
            <a:r>
              <a:rPr lang="en-US" dirty="0"/>
              <a:t>There has been an effort to revive the Native American language of Myaamia (spoken by the Miami people found in Oklahoma)</a:t>
            </a:r>
          </a:p>
        </p:txBody>
      </p:sp>
    </p:spTree>
    <p:extLst>
      <p:ext uri="{BB962C8B-B14F-4D97-AF65-F5344CB8AC3E}">
        <p14:creationId xmlns:p14="http://schemas.microsoft.com/office/powerpoint/2010/main" val="34811139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p:txBody>
          <a:bodyPr/>
          <a:lstStyle/>
          <a:p>
            <a:r>
              <a:rPr lang="en-US" altLang="en-US" dirty="0"/>
              <a:t>5.1.1 Languages</a:t>
            </a:r>
            <a:r>
              <a:rPr lang="en-US" dirty="0"/>
              <a:t> </a:t>
            </a:r>
            <a:r>
              <a:rPr lang="en-US" dirty="0" smtClean="0"/>
              <a:t>and </a:t>
            </a:r>
            <a:r>
              <a:rPr lang="en-US" dirty="0"/>
              <a:t>Geography </a:t>
            </a:r>
            <a:r>
              <a:rPr lang="en-US" sz="2000" b="0" dirty="0"/>
              <a:t>(4 of 6)</a:t>
            </a:r>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a:xfrm>
            <a:off x="457200" y="1556326"/>
            <a:ext cx="8229600" cy="1128259"/>
          </a:xfrm>
        </p:spPr>
        <p:txBody>
          <a:bodyPr/>
          <a:lstStyle/>
          <a:p>
            <a:pPr marL="432" indent="0">
              <a:buNone/>
            </a:pPr>
            <a:r>
              <a:rPr lang="en-US" b="1" dirty="0">
                <a:solidFill>
                  <a:schemeClr val="tx1"/>
                </a:solidFill>
              </a:rPr>
              <a:t>Figure 5-1: </a:t>
            </a:r>
            <a:r>
              <a:rPr lang="en-US" dirty="0">
                <a:solidFill>
                  <a:schemeClr val="tx1"/>
                </a:solidFill>
              </a:rPr>
              <a:t>Austronesian languages are related to one another but have diverged with the isolation of groups after migration.</a:t>
            </a:r>
          </a:p>
        </p:txBody>
      </p:sp>
      <p:pic>
        <p:nvPicPr>
          <p:cNvPr id="48" name="Picture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5799" y="2709222"/>
            <a:ext cx="5824230" cy="3830543"/>
          </a:xfrm>
          <a:prstGeom prst="rect">
            <a:avLst/>
          </a:prstGeom>
        </p:spPr>
      </p:pic>
      <p:sp>
        <p:nvSpPr>
          <p:cNvPr id="7" name="TextBox 6"/>
          <p:cNvSpPr txBox="1"/>
          <p:nvPr/>
        </p:nvSpPr>
        <p:spPr>
          <a:xfrm>
            <a:off x="1862591" y="2826353"/>
            <a:ext cx="219932" cy="169277"/>
          </a:xfrm>
          <a:prstGeom prst="rect">
            <a:avLst/>
          </a:prstGeom>
          <a:noFill/>
        </p:spPr>
        <p:txBody>
          <a:bodyPr wrap="none" rtlCol="0">
            <a:spAutoFit/>
          </a:bodyPr>
          <a:lstStyle/>
          <a:p>
            <a:r>
              <a:rPr lang="en-IN" sz="500" b="1" dirty="0" smtClean="0"/>
              <a:t>0</a:t>
            </a:r>
            <a:endParaRPr lang="en-IN" sz="500" b="1" dirty="0"/>
          </a:p>
        </p:txBody>
      </p:sp>
      <p:sp>
        <p:nvSpPr>
          <p:cNvPr id="8" name="TextBox 7"/>
          <p:cNvSpPr txBox="1"/>
          <p:nvPr/>
        </p:nvSpPr>
        <p:spPr>
          <a:xfrm>
            <a:off x="2246094" y="2826353"/>
            <a:ext cx="343364" cy="169277"/>
          </a:xfrm>
          <a:prstGeom prst="rect">
            <a:avLst/>
          </a:prstGeom>
          <a:noFill/>
        </p:spPr>
        <p:txBody>
          <a:bodyPr wrap="none" rtlCol="0">
            <a:spAutoFit/>
          </a:bodyPr>
          <a:lstStyle/>
          <a:p>
            <a:r>
              <a:rPr lang="en-IN" sz="500" b="1" dirty="0" smtClean="0"/>
              <a:t>1,500</a:t>
            </a:r>
            <a:endParaRPr lang="en-IN" sz="500" b="1" dirty="0"/>
          </a:p>
        </p:txBody>
      </p:sp>
      <p:sp>
        <p:nvSpPr>
          <p:cNvPr id="9" name="TextBox 8"/>
          <p:cNvSpPr txBox="1"/>
          <p:nvPr/>
        </p:nvSpPr>
        <p:spPr>
          <a:xfrm>
            <a:off x="2705644" y="2826353"/>
            <a:ext cx="519694" cy="169277"/>
          </a:xfrm>
          <a:prstGeom prst="rect">
            <a:avLst/>
          </a:prstGeom>
          <a:noFill/>
        </p:spPr>
        <p:txBody>
          <a:bodyPr wrap="none" rtlCol="0">
            <a:spAutoFit/>
          </a:bodyPr>
          <a:lstStyle/>
          <a:p>
            <a:r>
              <a:rPr lang="en-IN" sz="500" b="1" dirty="0" smtClean="0"/>
              <a:t>3,000 Miles</a:t>
            </a:r>
            <a:endParaRPr lang="en-IN" sz="500" b="1" dirty="0"/>
          </a:p>
        </p:txBody>
      </p:sp>
      <p:sp>
        <p:nvSpPr>
          <p:cNvPr id="11" name="TextBox 10"/>
          <p:cNvSpPr txBox="1"/>
          <p:nvPr/>
        </p:nvSpPr>
        <p:spPr>
          <a:xfrm>
            <a:off x="1862591" y="2993631"/>
            <a:ext cx="219932" cy="169277"/>
          </a:xfrm>
          <a:prstGeom prst="rect">
            <a:avLst/>
          </a:prstGeom>
          <a:noFill/>
        </p:spPr>
        <p:txBody>
          <a:bodyPr wrap="none" rtlCol="0">
            <a:spAutoFit/>
          </a:bodyPr>
          <a:lstStyle/>
          <a:p>
            <a:r>
              <a:rPr lang="en-IN" sz="500" b="1" dirty="0" smtClean="0"/>
              <a:t>0</a:t>
            </a:r>
            <a:endParaRPr lang="en-IN" sz="500" b="1" dirty="0"/>
          </a:p>
        </p:txBody>
      </p:sp>
      <p:sp>
        <p:nvSpPr>
          <p:cNvPr id="12" name="TextBox 11"/>
          <p:cNvSpPr txBox="1"/>
          <p:nvPr/>
        </p:nvSpPr>
        <p:spPr>
          <a:xfrm>
            <a:off x="2079326" y="2993631"/>
            <a:ext cx="343364" cy="169277"/>
          </a:xfrm>
          <a:prstGeom prst="rect">
            <a:avLst/>
          </a:prstGeom>
          <a:noFill/>
        </p:spPr>
        <p:txBody>
          <a:bodyPr wrap="none" rtlCol="0">
            <a:spAutoFit/>
          </a:bodyPr>
          <a:lstStyle/>
          <a:p>
            <a:r>
              <a:rPr lang="en-IN" sz="500" b="1" dirty="0" smtClean="0"/>
              <a:t>1,500</a:t>
            </a:r>
            <a:endParaRPr lang="en-IN" sz="500" b="1" dirty="0"/>
          </a:p>
        </p:txBody>
      </p:sp>
      <p:sp>
        <p:nvSpPr>
          <p:cNvPr id="13" name="TextBox 12"/>
          <p:cNvSpPr txBox="1"/>
          <p:nvPr/>
        </p:nvSpPr>
        <p:spPr>
          <a:xfrm>
            <a:off x="2362082" y="2993631"/>
            <a:ext cx="691215" cy="169277"/>
          </a:xfrm>
          <a:prstGeom prst="rect">
            <a:avLst/>
          </a:prstGeom>
          <a:noFill/>
        </p:spPr>
        <p:txBody>
          <a:bodyPr wrap="none" rtlCol="0">
            <a:spAutoFit/>
          </a:bodyPr>
          <a:lstStyle/>
          <a:p>
            <a:r>
              <a:rPr lang="en-IN" sz="500" b="1" dirty="0" smtClean="0"/>
              <a:t>3,000 </a:t>
            </a:r>
            <a:r>
              <a:rPr lang="en-IN" sz="500" b="1" dirty="0" err="1" smtClean="0"/>
              <a:t>Kilometers</a:t>
            </a:r>
            <a:endParaRPr lang="en-IN" sz="500" b="1" dirty="0"/>
          </a:p>
        </p:txBody>
      </p:sp>
      <p:sp>
        <p:nvSpPr>
          <p:cNvPr id="14" name="TextBox 13"/>
          <p:cNvSpPr txBox="1"/>
          <p:nvPr/>
        </p:nvSpPr>
        <p:spPr>
          <a:xfrm>
            <a:off x="3747578" y="3636157"/>
            <a:ext cx="646331" cy="230832"/>
          </a:xfrm>
          <a:prstGeom prst="rect">
            <a:avLst/>
          </a:prstGeom>
          <a:noFill/>
        </p:spPr>
        <p:txBody>
          <a:bodyPr wrap="none" rtlCol="0">
            <a:spAutoFit/>
          </a:bodyPr>
          <a:lstStyle/>
          <a:p>
            <a:r>
              <a:rPr lang="en-IN" sz="900" b="1" dirty="0">
                <a:effectLst>
                  <a:glow rad="63500">
                    <a:schemeClr val="bg1">
                      <a:lumMod val="85000"/>
                      <a:alpha val="92000"/>
                    </a:schemeClr>
                  </a:glow>
                </a:effectLst>
              </a:rPr>
              <a:t>TAIWAN</a:t>
            </a:r>
          </a:p>
        </p:txBody>
      </p:sp>
      <p:sp>
        <p:nvSpPr>
          <p:cNvPr id="15" name="TextBox 14"/>
          <p:cNvSpPr txBox="1"/>
          <p:nvPr/>
        </p:nvSpPr>
        <p:spPr>
          <a:xfrm>
            <a:off x="3683798" y="3867976"/>
            <a:ext cx="902811" cy="230832"/>
          </a:xfrm>
          <a:prstGeom prst="rect">
            <a:avLst/>
          </a:prstGeom>
          <a:noFill/>
        </p:spPr>
        <p:txBody>
          <a:bodyPr wrap="none" rtlCol="0">
            <a:spAutoFit/>
          </a:bodyPr>
          <a:lstStyle/>
          <a:p>
            <a:r>
              <a:rPr lang="en-IN" sz="900" b="1" dirty="0">
                <a:effectLst>
                  <a:glow rad="63500">
                    <a:schemeClr val="bg1">
                      <a:lumMod val="85000"/>
                      <a:alpha val="92000"/>
                    </a:schemeClr>
                  </a:glow>
                </a:effectLst>
              </a:rPr>
              <a:t>PHILIPPINES</a:t>
            </a:r>
          </a:p>
        </p:txBody>
      </p:sp>
      <p:sp>
        <p:nvSpPr>
          <p:cNvPr id="16" name="TextBox 15"/>
          <p:cNvSpPr txBox="1"/>
          <p:nvPr/>
        </p:nvSpPr>
        <p:spPr>
          <a:xfrm>
            <a:off x="2589741" y="4244310"/>
            <a:ext cx="825867" cy="230832"/>
          </a:xfrm>
          <a:prstGeom prst="rect">
            <a:avLst/>
          </a:prstGeom>
          <a:noFill/>
        </p:spPr>
        <p:txBody>
          <a:bodyPr wrap="none" rtlCol="0">
            <a:spAutoFit/>
          </a:bodyPr>
          <a:lstStyle/>
          <a:p>
            <a:r>
              <a:rPr lang="en-IN" sz="900" b="1" dirty="0">
                <a:effectLst>
                  <a:glow rad="63500">
                    <a:schemeClr val="bg1">
                      <a:lumMod val="85000"/>
                      <a:alpha val="92000"/>
                    </a:schemeClr>
                  </a:glow>
                </a:effectLst>
              </a:rPr>
              <a:t>INDONESIA</a:t>
            </a:r>
          </a:p>
        </p:txBody>
      </p:sp>
      <p:sp>
        <p:nvSpPr>
          <p:cNvPr id="17" name="TextBox 16"/>
          <p:cNvSpPr txBox="1"/>
          <p:nvPr/>
        </p:nvSpPr>
        <p:spPr>
          <a:xfrm>
            <a:off x="2126230" y="4695904"/>
            <a:ext cx="1031051" cy="230832"/>
          </a:xfrm>
          <a:prstGeom prst="rect">
            <a:avLst/>
          </a:prstGeom>
          <a:noFill/>
        </p:spPr>
        <p:txBody>
          <a:bodyPr wrap="none" rtlCol="0">
            <a:spAutoFit/>
          </a:bodyPr>
          <a:lstStyle/>
          <a:p>
            <a:r>
              <a:rPr lang="en-IN" sz="900" b="1" dirty="0">
                <a:effectLst>
                  <a:glow rad="63500">
                    <a:schemeClr val="bg1">
                      <a:lumMod val="85000"/>
                      <a:alpha val="92000"/>
                    </a:schemeClr>
                  </a:glow>
                </a:effectLst>
              </a:rPr>
              <a:t>MADAGASCAR</a:t>
            </a:r>
          </a:p>
        </p:txBody>
      </p:sp>
      <p:sp>
        <p:nvSpPr>
          <p:cNvPr id="18" name="TextBox 17"/>
          <p:cNvSpPr txBox="1"/>
          <p:nvPr/>
        </p:nvSpPr>
        <p:spPr>
          <a:xfrm>
            <a:off x="5486475" y="3786906"/>
            <a:ext cx="607859" cy="230832"/>
          </a:xfrm>
          <a:prstGeom prst="rect">
            <a:avLst/>
          </a:prstGeom>
          <a:noFill/>
        </p:spPr>
        <p:txBody>
          <a:bodyPr wrap="none" rtlCol="0">
            <a:spAutoFit/>
          </a:bodyPr>
          <a:lstStyle/>
          <a:p>
            <a:r>
              <a:rPr lang="en-IN" sz="900" b="1" dirty="0">
                <a:effectLst>
                  <a:glow rad="63500">
                    <a:schemeClr val="bg1">
                      <a:lumMod val="85000"/>
                      <a:alpha val="92000"/>
                    </a:schemeClr>
                  </a:glow>
                </a:effectLst>
              </a:rPr>
              <a:t>HAWAII</a:t>
            </a:r>
          </a:p>
        </p:txBody>
      </p:sp>
      <p:sp>
        <p:nvSpPr>
          <p:cNvPr id="19" name="TextBox 18"/>
          <p:cNvSpPr txBox="1"/>
          <p:nvPr/>
        </p:nvSpPr>
        <p:spPr>
          <a:xfrm>
            <a:off x="5103796" y="4585701"/>
            <a:ext cx="551754" cy="338554"/>
          </a:xfrm>
          <a:prstGeom prst="rect">
            <a:avLst/>
          </a:prstGeom>
          <a:noFill/>
        </p:spPr>
        <p:txBody>
          <a:bodyPr wrap="none" rtlCol="0">
            <a:spAutoFit/>
          </a:bodyPr>
          <a:lstStyle/>
          <a:p>
            <a:r>
              <a:rPr lang="en-IN" sz="800" b="1" i="1" dirty="0">
                <a:effectLst>
                  <a:glow rad="38100">
                    <a:schemeClr val="bg1">
                      <a:lumMod val="85000"/>
                      <a:alpha val="92000"/>
                    </a:schemeClr>
                  </a:glow>
                </a:effectLst>
              </a:rPr>
              <a:t>Society</a:t>
            </a:r>
          </a:p>
          <a:p>
            <a:r>
              <a:rPr lang="en-IN" sz="800" b="1" i="1" dirty="0">
                <a:effectLst>
                  <a:glow rad="38100">
                    <a:schemeClr val="bg1">
                      <a:lumMod val="85000"/>
                      <a:alpha val="92000"/>
                    </a:schemeClr>
                  </a:glow>
                </a:effectLst>
              </a:rPr>
              <a:t>Islands</a:t>
            </a:r>
          </a:p>
        </p:txBody>
      </p:sp>
      <p:sp>
        <p:nvSpPr>
          <p:cNvPr id="20" name="TextBox 19"/>
          <p:cNvSpPr txBox="1"/>
          <p:nvPr/>
        </p:nvSpPr>
        <p:spPr>
          <a:xfrm>
            <a:off x="4642732" y="4844188"/>
            <a:ext cx="383438" cy="230832"/>
          </a:xfrm>
          <a:prstGeom prst="rect">
            <a:avLst/>
          </a:prstGeom>
          <a:noFill/>
        </p:spPr>
        <p:txBody>
          <a:bodyPr wrap="none" rtlCol="0">
            <a:spAutoFit/>
          </a:bodyPr>
          <a:lstStyle/>
          <a:p>
            <a:r>
              <a:rPr lang="en-IN" sz="900" b="1" dirty="0">
                <a:effectLst>
                  <a:glow rad="63500">
                    <a:schemeClr val="bg1">
                      <a:lumMod val="85000"/>
                      <a:alpha val="92000"/>
                    </a:schemeClr>
                  </a:glow>
                </a:effectLst>
              </a:rPr>
              <a:t>FIJI</a:t>
            </a:r>
          </a:p>
        </p:txBody>
      </p:sp>
      <p:sp>
        <p:nvSpPr>
          <p:cNvPr id="21" name="TextBox 20"/>
          <p:cNvSpPr txBox="1"/>
          <p:nvPr/>
        </p:nvSpPr>
        <p:spPr>
          <a:xfrm>
            <a:off x="4803400" y="5271438"/>
            <a:ext cx="1037463" cy="230832"/>
          </a:xfrm>
          <a:prstGeom prst="rect">
            <a:avLst/>
          </a:prstGeom>
          <a:noFill/>
        </p:spPr>
        <p:txBody>
          <a:bodyPr wrap="none" rtlCol="0">
            <a:spAutoFit/>
          </a:bodyPr>
          <a:lstStyle/>
          <a:p>
            <a:r>
              <a:rPr lang="en-IN" sz="900" b="1" dirty="0">
                <a:effectLst>
                  <a:glow rad="63500">
                    <a:schemeClr val="bg1">
                      <a:lumMod val="85000"/>
                      <a:alpha val="92000"/>
                    </a:schemeClr>
                  </a:glow>
                </a:effectLst>
              </a:rPr>
              <a:t>NEW ZEALAND</a:t>
            </a:r>
          </a:p>
        </p:txBody>
      </p:sp>
      <p:sp>
        <p:nvSpPr>
          <p:cNvPr id="22" name="TextBox 21"/>
          <p:cNvSpPr txBox="1"/>
          <p:nvPr/>
        </p:nvSpPr>
        <p:spPr>
          <a:xfrm>
            <a:off x="6564686" y="4611699"/>
            <a:ext cx="500458" cy="338554"/>
          </a:xfrm>
          <a:prstGeom prst="rect">
            <a:avLst/>
          </a:prstGeom>
          <a:noFill/>
        </p:spPr>
        <p:txBody>
          <a:bodyPr wrap="none" rtlCol="0">
            <a:spAutoFit/>
          </a:bodyPr>
          <a:lstStyle/>
          <a:p>
            <a:r>
              <a:rPr lang="en-IN" sz="800" b="1" i="1" dirty="0">
                <a:effectLst>
                  <a:glow rad="38100">
                    <a:schemeClr val="bg1">
                      <a:lumMod val="85000"/>
                      <a:alpha val="92000"/>
                    </a:schemeClr>
                  </a:glow>
                </a:effectLst>
              </a:rPr>
              <a:t>Easter</a:t>
            </a:r>
          </a:p>
          <a:p>
            <a:r>
              <a:rPr lang="en-IN" sz="800" b="1" i="1" dirty="0">
                <a:effectLst>
                  <a:glow rad="38100">
                    <a:schemeClr val="bg1">
                      <a:lumMod val="85000"/>
                      <a:alpha val="92000"/>
                    </a:schemeClr>
                  </a:glow>
                </a:effectLst>
              </a:rPr>
              <a:t>Island</a:t>
            </a:r>
          </a:p>
        </p:txBody>
      </p:sp>
      <p:sp>
        <p:nvSpPr>
          <p:cNvPr id="24" name="TextBox 23"/>
          <p:cNvSpPr txBox="1"/>
          <p:nvPr/>
        </p:nvSpPr>
        <p:spPr>
          <a:xfrm>
            <a:off x="5628195" y="4276026"/>
            <a:ext cx="851515" cy="230832"/>
          </a:xfrm>
          <a:prstGeom prst="rect">
            <a:avLst/>
          </a:prstGeom>
          <a:noFill/>
        </p:spPr>
        <p:txBody>
          <a:bodyPr wrap="none" rtlCol="0">
            <a:spAutoFit/>
          </a:bodyPr>
          <a:lstStyle/>
          <a:p>
            <a:r>
              <a:rPr lang="en-IN" sz="900" b="1" i="1" dirty="0">
                <a:solidFill>
                  <a:srgbClr val="714E6F"/>
                </a:solidFill>
                <a:effectLst>
                  <a:glow rad="63500">
                    <a:schemeClr val="bg1">
                      <a:lumMod val="85000"/>
                      <a:alpha val="92000"/>
                    </a:schemeClr>
                  </a:glow>
                </a:effectLst>
              </a:rPr>
              <a:t>POLYNESIA</a:t>
            </a:r>
          </a:p>
        </p:txBody>
      </p:sp>
      <p:sp>
        <p:nvSpPr>
          <p:cNvPr id="25" name="TextBox 24"/>
          <p:cNvSpPr txBox="1"/>
          <p:nvPr/>
        </p:nvSpPr>
        <p:spPr>
          <a:xfrm>
            <a:off x="4221166" y="3997418"/>
            <a:ext cx="922047" cy="230832"/>
          </a:xfrm>
          <a:prstGeom prst="rect">
            <a:avLst/>
          </a:prstGeom>
          <a:noFill/>
        </p:spPr>
        <p:txBody>
          <a:bodyPr wrap="none" rtlCol="0">
            <a:spAutoFit/>
          </a:bodyPr>
          <a:lstStyle/>
          <a:p>
            <a:r>
              <a:rPr lang="en-IN" sz="900" b="1" i="1" dirty="0">
                <a:solidFill>
                  <a:srgbClr val="714E6F"/>
                </a:solidFill>
                <a:effectLst>
                  <a:glow rad="63500">
                    <a:schemeClr val="bg1">
                      <a:lumMod val="85000"/>
                      <a:alpha val="92000"/>
                    </a:schemeClr>
                  </a:glow>
                </a:effectLst>
              </a:rPr>
              <a:t>MICRONESIA</a:t>
            </a:r>
          </a:p>
        </p:txBody>
      </p:sp>
      <p:sp>
        <p:nvSpPr>
          <p:cNvPr id="26" name="TextBox 25"/>
          <p:cNvSpPr txBox="1"/>
          <p:nvPr/>
        </p:nvSpPr>
        <p:spPr>
          <a:xfrm>
            <a:off x="3752949" y="4479529"/>
            <a:ext cx="864339" cy="230832"/>
          </a:xfrm>
          <a:prstGeom prst="rect">
            <a:avLst/>
          </a:prstGeom>
          <a:noFill/>
        </p:spPr>
        <p:txBody>
          <a:bodyPr wrap="none" rtlCol="0">
            <a:spAutoFit/>
          </a:bodyPr>
          <a:lstStyle/>
          <a:p>
            <a:r>
              <a:rPr lang="en-IN" sz="900" b="1" i="1" dirty="0">
                <a:solidFill>
                  <a:srgbClr val="714E6F"/>
                </a:solidFill>
                <a:effectLst>
                  <a:glow rad="63500">
                    <a:schemeClr val="bg1">
                      <a:lumMod val="85000"/>
                      <a:alpha val="92000"/>
                    </a:schemeClr>
                  </a:glow>
                </a:effectLst>
              </a:rPr>
              <a:t>MELANESIA</a:t>
            </a:r>
          </a:p>
        </p:txBody>
      </p:sp>
      <p:sp>
        <p:nvSpPr>
          <p:cNvPr id="28" name="TextBox 27"/>
          <p:cNvSpPr txBox="1"/>
          <p:nvPr/>
        </p:nvSpPr>
        <p:spPr>
          <a:xfrm>
            <a:off x="4530157" y="3392143"/>
            <a:ext cx="966931" cy="400110"/>
          </a:xfrm>
          <a:prstGeom prst="rect">
            <a:avLst/>
          </a:prstGeom>
          <a:noFill/>
        </p:spPr>
        <p:txBody>
          <a:bodyPr wrap="none" rtlCol="0">
            <a:spAutoFit/>
          </a:bodyPr>
          <a:lstStyle/>
          <a:p>
            <a:pPr algn="ctr"/>
            <a:r>
              <a:rPr lang="en-IN" sz="1000" b="1" i="1" spc="300" dirty="0" smtClean="0">
                <a:solidFill>
                  <a:srgbClr val="00B0F0"/>
                </a:solidFill>
              </a:rPr>
              <a:t>PACIFIC</a:t>
            </a:r>
            <a:endParaRPr lang="en-IN" sz="1000" b="1" i="1" spc="300" dirty="0">
              <a:solidFill>
                <a:srgbClr val="00B0F0"/>
              </a:solidFill>
            </a:endParaRPr>
          </a:p>
          <a:p>
            <a:pPr algn="ctr"/>
            <a:r>
              <a:rPr lang="en-IN" sz="1000" b="1" i="1" spc="300" dirty="0" smtClean="0">
                <a:solidFill>
                  <a:srgbClr val="00B0F0"/>
                </a:solidFill>
              </a:rPr>
              <a:t>OCEAN</a:t>
            </a:r>
            <a:endParaRPr lang="en-IN" sz="1000" b="1" i="1" spc="300" dirty="0">
              <a:solidFill>
                <a:srgbClr val="00B0F0"/>
              </a:solidFill>
            </a:endParaRPr>
          </a:p>
        </p:txBody>
      </p:sp>
      <p:sp>
        <p:nvSpPr>
          <p:cNvPr id="29" name="TextBox 28"/>
          <p:cNvSpPr txBox="1"/>
          <p:nvPr/>
        </p:nvSpPr>
        <p:spPr>
          <a:xfrm>
            <a:off x="2295921" y="4968460"/>
            <a:ext cx="857927" cy="400110"/>
          </a:xfrm>
          <a:prstGeom prst="rect">
            <a:avLst/>
          </a:prstGeom>
          <a:noFill/>
        </p:spPr>
        <p:txBody>
          <a:bodyPr wrap="none" rtlCol="0">
            <a:spAutoFit/>
          </a:bodyPr>
          <a:lstStyle/>
          <a:p>
            <a:pPr algn="ctr"/>
            <a:r>
              <a:rPr lang="en-IN" sz="1000" b="1" i="1" spc="300" dirty="0">
                <a:solidFill>
                  <a:srgbClr val="00B0F0"/>
                </a:solidFill>
              </a:rPr>
              <a:t>INDIAN</a:t>
            </a:r>
          </a:p>
          <a:p>
            <a:pPr algn="ctr"/>
            <a:r>
              <a:rPr lang="en-IN" sz="1000" b="1" i="1" spc="300" dirty="0">
                <a:solidFill>
                  <a:srgbClr val="00B0F0"/>
                </a:solidFill>
              </a:rPr>
              <a:t>OCEAN</a:t>
            </a:r>
          </a:p>
        </p:txBody>
      </p:sp>
      <p:sp>
        <p:nvSpPr>
          <p:cNvPr id="30" name="TextBox 29"/>
          <p:cNvSpPr txBox="1"/>
          <p:nvPr/>
        </p:nvSpPr>
        <p:spPr>
          <a:xfrm>
            <a:off x="6152961" y="5672865"/>
            <a:ext cx="989373" cy="215444"/>
          </a:xfrm>
          <a:prstGeom prst="rect">
            <a:avLst/>
          </a:prstGeom>
          <a:noFill/>
        </p:spPr>
        <p:txBody>
          <a:bodyPr wrap="none" rtlCol="0">
            <a:spAutoFit/>
          </a:bodyPr>
          <a:lstStyle/>
          <a:p>
            <a:r>
              <a:rPr lang="en-IN" sz="800" b="1" dirty="0"/>
              <a:t>Migration routes</a:t>
            </a:r>
          </a:p>
        </p:txBody>
      </p:sp>
      <p:sp>
        <p:nvSpPr>
          <p:cNvPr id="31" name="TextBox 30"/>
          <p:cNvSpPr txBox="1"/>
          <p:nvPr/>
        </p:nvSpPr>
        <p:spPr>
          <a:xfrm>
            <a:off x="6152961" y="5860487"/>
            <a:ext cx="1345240" cy="338554"/>
          </a:xfrm>
          <a:prstGeom prst="rect">
            <a:avLst/>
          </a:prstGeom>
          <a:noFill/>
        </p:spPr>
        <p:txBody>
          <a:bodyPr wrap="none" rtlCol="0">
            <a:spAutoFit/>
          </a:bodyPr>
          <a:lstStyle/>
          <a:p>
            <a:r>
              <a:rPr lang="en-IN" sz="800" b="1" dirty="0"/>
              <a:t>Spread of Austronesian</a:t>
            </a:r>
          </a:p>
          <a:p>
            <a:r>
              <a:rPr lang="en-IN" sz="800" b="1" dirty="0"/>
              <a:t>languages</a:t>
            </a:r>
          </a:p>
        </p:txBody>
      </p:sp>
      <p:sp>
        <p:nvSpPr>
          <p:cNvPr id="32" name="TextBox 31"/>
          <p:cNvSpPr txBox="1"/>
          <p:nvPr/>
        </p:nvSpPr>
        <p:spPr>
          <a:xfrm>
            <a:off x="6152961" y="6178269"/>
            <a:ext cx="1241045" cy="338554"/>
          </a:xfrm>
          <a:prstGeom prst="rect">
            <a:avLst/>
          </a:prstGeom>
          <a:noFill/>
        </p:spPr>
        <p:txBody>
          <a:bodyPr wrap="none" rtlCol="0">
            <a:spAutoFit/>
          </a:bodyPr>
          <a:lstStyle/>
          <a:p>
            <a:r>
              <a:rPr lang="en-IN" sz="800" b="1" dirty="0"/>
              <a:t>Current Austronesian</a:t>
            </a:r>
          </a:p>
          <a:p>
            <a:r>
              <a:rPr lang="en-IN" sz="800" b="1" dirty="0"/>
              <a:t>language areas</a:t>
            </a:r>
          </a:p>
        </p:txBody>
      </p:sp>
      <p:sp>
        <p:nvSpPr>
          <p:cNvPr id="33" name="TextBox 32"/>
          <p:cNvSpPr txBox="1"/>
          <p:nvPr/>
        </p:nvSpPr>
        <p:spPr>
          <a:xfrm>
            <a:off x="1822235" y="5325673"/>
            <a:ext cx="248786" cy="184666"/>
          </a:xfrm>
          <a:prstGeom prst="rect">
            <a:avLst/>
          </a:prstGeom>
          <a:noFill/>
        </p:spPr>
        <p:txBody>
          <a:bodyPr wrap="none" rtlCol="0">
            <a:spAutoFit/>
          </a:bodyPr>
          <a:lstStyle/>
          <a:p>
            <a:r>
              <a:rPr lang="en-IN" sz="600" b="1" i="1" dirty="0" smtClean="0">
                <a:latin typeface="Arial Black" panose="020B0A04020102020204" pitchFamily="34" charset="0"/>
              </a:rPr>
              <a:t>N</a:t>
            </a:r>
            <a:endParaRPr lang="en-IN" sz="600" b="1" i="1" dirty="0">
              <a:latin typeface="Arial Black" panose="020B0A04020102020204" pitchFamily="34" charset="0"/>
            </a:endParaRPr>
          </a:p>
        </p:txBody>
      </p:sp>
      <p:cxnSp>
        <p:nvCxnSpPr>
          <p:cNvPr id="35" name="Straight Connector 34"/>
          <p:cNvCxnSpPr/>
          <p:nvPr/>
        </p:nvCxnSpPr>
        <p:spPr>
          <a:xfrm flipV="1">
            <a:off x="4832420" y="4741983"/>
            <a:ext cx="79640" cy="13500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6479149" y="4859472"/>
            <a:ext cx="128109" cy="57026"/>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4832420" y="4741983"/>
            <a:ext cx="79640" cy="135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479149" y="4859472"/>
            <a:ext cx="128109" cy="5702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3714384" y="3750039"/>
            <a:ext cx="105028" cy="40452"/>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3714384" y="3748360"/>
            <a:ext cx="106707" cy="4213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352176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p:txBody>
          <a:bodyPr/>
          <a:lstStyle/>
          <a:p>
            <a:r>
              <a:rPr lang="en-US" altLang="en-US" sz="3400" dirty="0"/>
              <a:t>5.4.4 New </a:t>
            </a:r>
            <a:r>
              <a:rPr lang="en-US" altLang="en-US" sz="3400" dirty="0" smtClean="0"/>
              <a:t>and </a:t>
            </a:r>
            <a:r>
              <a:rPr lang="en-US" altLang="en-US" sz="3400" dirty="0"/>
              <a:t>Growing Languages </a:t>
            </a:r>
            <a:r>
              <a:rPr lang="en-US" altLang="en-US" sz="2000" b="0" dirty="0"/>
              <a:t>(2 of 4)</a:t>
            </a:r>
            <a:endParaRPr lang="en-US" sz="2000" b="0" dirty="0"/>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a:xfrm>
            <a:off x="457200" y="1556326"/>
            <a:ext cx="8229600" cy="1104812"/>
          </a:xfrm>
        </p:spPr>
        <p:txBody>
          <a:bodyPr/>
          <a:lstStyle/>
          <a:p>
            <a:pPr marL="432" indent="0">
              <a:buNone/>
            </a:pPr>
            <a:r>
              <a:rPr lang="en-US" b="1" dirty="0"/>
              <a:t>Figure 5-49</a:t>
            </a:r>
            <a:r>
              <a:rPr lang="en-US" b="1"/>
              <a:t>: </a:t>
            </a:r>
            <a:r>
              <a:rPr lang="en-US"/>
              <a:t>Hebrew became more widely spoken after 1948 with the creation of Israel. </a:t>
            </a:r>
            <a:r>
              <a:rPr lang="en-US" dirty="0" smtClean="0"/>
              <a:t>Sign </a:t>
            </a:r>
            <a:r>
              <a:rPr lang="en-US" dirty="0"/>
              <a:t>in Hebrew, English, and French.</a:t>
            </a:r>
          </a:p>
        </p:txBody>
      </p:sp>
      <p:pic>
        <p:nvPicPr>
          <p:cNvPr id="7" name="Picture 6" descr="A Camel in front of a sign at sea level in Hebrew and French.">
            <a:extLst>
              <a:ext uri="{FF2B5EF4-FFF2-40B4-BE49-F238E27FC236}">
                <a16:creationId xmlns:a16="http://schemas.microsoft.com/office/drawing/2014/main" id="{F79AF590-82AB-4495-B70C-EAE7A57BC5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1795" y="2798599"/>
            <a:ext cx="3860409" cy="3451122"/>
          </a:xfrm>
          <a:prstGeom prst="rect">
            <a:avLst/>
          </a:prstGeom>
        </p:spPr>
      </p:pic>
    </p:spTree>
    <p:extLst>
      <p:ext uri="{BB962C8B-B14F-4D97-AF65-F5344CB8AC3E}">
        <p14:creationId xmlns:p14="http://schemas.microsoft.com/office/powerpoint/2010/main" val="31195476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a:xfrm>
            <a:off x="468313" y="215371"/>
            <a:ext cx="8229600" cy="1097279"/>
          </a:xfrm>
        </p:spPr>
        <p:txBody>
          <a:bodyPr/>
          <a:lstStyle/>
          <a:p>
            <a:r>
              <a:rPr lang="en-US" altLang="en-US" sz="3400" dirty="0"/>
              <a:t>5.4.4 New </a:t>
            </a:r>
            <a:r>
              <a:rPr lang="en-US" altLang="en-US" sz="3400" dirty="0" smtClean="0"/>
              <a:t>and </a:t>
            </a:r>
            <a:r>
              <a:rPr lang="en-US" altLang="en-US" sz="3400" dirty="0"/>
              <a:t>Growing Languages </a:t>
            </a:r>
            <a:r>
              <a:rPr lang="en-US" altLang="en-US" sz="2000" b="0" dirty="0"/>
              <a:t>(3 of 4)</a:t>
            </a:r>
            <a:endParaRPr lang="en-US" sz="2000" b="0" dirty="0"/>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a:xfrm>
            <a:off x="457200" y="1556326"/>
            <a:ext cx="8229600" cy="788289"/>
          </a:xfrm>
        </p:spPr>
        <p:txBody>
          <a:bodyPr/>
          <a:lstStyle/>
          <a:p>
            <a:pPr marL="432" indent="0">
              <a:buNone/>
            </a:pPr>
            <a:r>
              <a:rPr lang="en-US" b="1" dirty="0"/>
              <a:t>Figure 5-50: </a:t>
            </a:r>
            <a:r>
              <a:rPr lang="en-US" dirty="0" err="1"/>
              <a:t>Myaamia</a:t>
            </a:r>
            <a:r>
              <a:rPr lang="en-US" dirty="0"/>
              <a:t> is a language spoken by the Miami people of Oklahoma.</a:t>
            </a:r>
          </a:p>
        </p:txBody>
      </p:sp>
      <p:pic>
        <p:nvPicPr>
          <p:cNvPr id="6" name="Picture 5" descr="A man showing the Mayaamia language to a woman and a child.">
            <a:extLst>
              <a:ext uri="{FF2B5EF4-FFF2-40B4-BE49-F238E27FC236}">
                <a16:creationId xmlns:a16="http://schemas.microsoft.com/office/drawing/2014/main" id="{06CB55B1-8F01-421B-9C71-B1763E6181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5787" y="2365611"/>
            <a:ext cx="4512425" cy="3848178"/>
          </a:xfrm>
          <a:prstGeom prst="rect">
            <a:avLst/>
          </a:prstGeom>
        </p:spPr>
      </p:pic>
    </p:spTree>
    <p:extLst>
      <p:ext uri="{BB962C8B-B14F-4D97-AF65-F5344CB8AC3E}">
        <p14:creationId xmlns:p14="http://schemas.microsoft.com/office/powerpoint/2010/main" val="261028389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p:txBody>
          <a:bodyPr/>
          <a:lstStyle/>
          <a:p>
            <a:r>
              <a:rPr lang="en-US" altLang="en-US" sz="3400" dirty="0"/>
              <a:t>5.4.4 New </a:t>
            </a:r>
            <a:r>
              <a:rPr lang="en-US" altLang="en-US" sz="3400" dirty="0" smtClean="0"/>
              <a:t>and </a:t>
            </a:r>
            <a:r>
              <a:rPr lang="en-US" altLang="en-US" sz="3400" dirty="0"/>
              <a:t>Growing Languages </a:t>
            </a:r>
            <a:r>
              <a:rPr lang="en-US" altLang="en-US" sz="2000" b="0" dirty="0"/>
              <a:t>(4 of 4)</a:t>
            </a:r>
            <a:endParaRPr lang="en-US" sz="2000" b="0" dirty="0"/>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a:xfrm>
            <a:off x="457200" y="1556327"/>
            <a:ext cx="8229600" cy="401428"/>
          </a:xfrm>
        </p:spPr>
        <p:txBody>
          <a:bodyPr/>
          <a:lstStyle/>
          <a:p>
            <a:pPr marL="432" indent="0">
              <a:buNone/>
            </a:pPr>
            <a:r>
              <a:rPr lang="en-US" b="1" dirty="0"/>
              <a:t>Figure 5-51: </a:t>
            </a:r>
            <a:r>
              <a:rPr lang="en-US" dirty="0" err="1"/>
              <a:t>Bolinao</a:t>
            </a:r>
            <a:r>
              <a:rPr lang="en-US" dirty="0"/>
              <a:t> is a threatened language in the Philippines</a:t>
            </a:r>
            <a:r>
              <a:rPr lang="en-US" sz="2200" dirty="0"/>
              <a:t>.</a:t>
            </a:r>
          </a:p>
        </p:txBody>
      </p:sp>
      <p:pic>
        <p:nvPicPr>
          <p:cNvPr id="7" name="Picture 6" descr="Two women buying fish and seafood in the Philippines.">
            <a:extLst>
              <a:ext uri="{FF2B5EF4-FFF2-40B4-BE49-F238E27FC236}">
                <a16:creationId xmlns:a16="http://schemas.microsoft.com/office/drawing/2014/main" id="{1C5919D8-5F46-4291-8755-8E556A237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4732" y="2514069"/>
            <a:ext cx="3574535" cy="3747146"/>
          </a:xfrm>
          <a:prstGeom prst="rect">
            <a:avLst/>
          </a:prstGeom>
        </p:spPr>
      </p:pic>
    </p:spTree>
    <p:extLst>
      <p:ext uri="{BB962C8B-B14F-4D97-AF65-F5344CB8AC3E}">
        <p14:creationId xmlns:p14="http://schemas.microsoft.com/office/powerpoint/2010/main" val="31214043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Title 4">
            <a:extLst>
              <a:ext uri="{FF2B5EF4-FFF2-40B4-BE49-F238E27FC236}">
                <a16:creationId xmlns:a16="http://schemas.microsoft.com/office/drawing/2014/main" id="{E47FF819-0D5D-491A-BF8F-B42813E7390C}"/>
              </a:ext>
            </a:extLst>
          </p:cNvPr>
          <p:cNvSpPr>
            <a:spLocks noGrp="1"/>
          </p:cNvSpPr>
          <p:nvPr>
            <p:ph type="title"/>
          </p:nvPr>
        </p:nvSpPr>
        <p:spPr/>
        <p:txBody>
          <a:bodyPr/>
          <a:lstStyle/>
          <a:p>
            <a:r>
              <a:rPr lang="en-US" dirty="0">
                <a:latin typeface="Arial (Headings)"/>
                <a:cs typeface="Times New Roman" panose="02020603050405020304" pitchFamily="18" charset="0"/>
              </a:rPr>
              <a:t>Copyright</a:t>
            </a:r>
          </a:p>
        </p:txBody>
      </p:sp>
      <p:pic>
        <p:nvPicPr>
          <p:cNvPr id="7"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46184" y="2317359"/>
            <a:ext cx="1277815" cy="1434026"/>
          </a:xfrm>
          <a:prstGeom prst="rect">
            <a:avLst/>
          </a:prstGeom>
        </p:spPr>
      </p:pic>
      <p:sp>
        <p:nvSpPr>
          <p:cNvPr id="2" name="Text Placeholder 1">
            <a:extLst>
              <a:ext uri="{FF2B5EF4-FFF2-40B4-BE49-F238E27FC236}">
                <a16:creationId xmlns:a16="http://schemas.microsoft.com/office/drawing/2014/main" id="{AD5FAE7B-F718-4307-B112-AD6256157E8F}"/>
              </a:ext>
            </a:extLst>
          </p:cNvPr>
          <p:cNvSpPr>
            <a:spLocks noGrp="1"/>
          </p:cNvSpPr>
          <p:nvPr>
            <p:ph type="body" idx="4294967295"/>
          </p:nvPr>
        </p:nvSpPr>
        <p:spPr>
          <a:xfrm>
            <a:off x="1606061" y="1852246"/>
            <a:ext cx="6858001" cy="2854836"/>
          </a:xfrm>
          <a:ln/>
        </p:spPr>
        <p:style>
          <a:lnRef idx="2">
            <a:schemeClr val="dk1"/>
          </a:lnRef>
          <a:fillRef idx="1">
            <a:schemeClr val="lt1"/>
          </a:fillRef>
          <a:effectRef idx="0">
            <a:schemeClr val="dk1"/>
          </a:effectRef>
          <a:fontRef idx="minor">
            <a:schemeClr val="dk1"/>
          </a:fontRef>
        </p:style>
        <p:txBody>
          <a:bodyPr lIns="182880" tIns="182880" rIns="182880" bIns="182880" anchor="ctr"/>
          <a:lstStyle/>
          <a:p>
            <a:pPr marL="101600" indent="0">
              <a:buNone/>
            </a:pPr>
            <a:r>
              <a:rPr lang="en-US" b="1" dirty="0"/>
              <a:t>This work is protected by United States copyright laws and is</a:t>
            </a:r>
            <a:r>
              <a:rPr lang="en-US" b="1" baseline="0" dirty="0"/>
              <a:t> </a:t>
            </a:r>
            <a:r>
              <a:rPr lang="en-US" b="1" dirty="0"/>
              <a:t>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105641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p:txBody>
          <a:bodyPr/>
          <a:lstStyle/>
          <a:p>
            <a:r>
              <a:rPr lang="en-US" altLang="en-US" dirty="0"/>
              <a:t>5.1.1 Languages</a:t>
            </a:r>
            <a:r>
              <a:rPr lang="en-US" dirty="0"/>
              <a:t> </a:t>
            </a:r>
            <a:r>
              <a:rPr lang="en-US" dirty="0" smtClean="0"/>
              <a:t>and </a:t>
            </a:r>
            <a:r>
              <a:rPr lang="en-US" dirty="0"/>
              <a:t>Geography </a:t>
            </a:r>
            <a:r>
              <a:rPr lang="en-US" sz="2000" b="0" dirty="0"/>
              <a:t>(5 of 6)</a:t>
            </a:r>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a:xfrm>
            <a:off x="457200" y="1556326"/>
            <a:ext cx="8229600" cy="1069643"/>
          </a:xfrm>
        </p:spPr>
        <p:txBody>
          <a:bodyPr/>
          <a:lstStyle/>
          <a:p>
            <a:pPr marL="432" indent="0">
              <a:buNone/>
            </a:pPr>
            <a:r>
              <a:rPr lang="en-US" b="1" dirty="0"/>
              <a:t>Figure 5-2: </a:t>
            </a:r>
            <a:r>
              <a:rPr lang="en-US" dirty="0"/>
              <a:t>There are multiple writing scripts in Europe and Southwest Asia, including Latin, Cyrillic, Greek, Hebrew, and Arabic. </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9564" y="2686144"/>
            <a:ext cx="5299635" cy="3731068"/>
          </a:xfrm>
          <a:prstGeom prst="rect">
            <a:avLst/>
          </a:prstGeom>
        </p:spPr>
      </p:pic>
      <p:sp>
        <p:nvSpPr>
          <p:cNvPr id="3072" name="TextBox 3071"/>
          <p:cNvSpPr txBox="1"/>
          <p:nvPr/>
        </p:nvSpPr>
        <p:spPr>
          <a:xfrm>
            <a:off x="5770412" y="2900471"/>
            <a:ext cx="399468" cy="200055"/>
          </a:xfrm>
          <a:prstGeom prst="rect">
            <a:avLst/>
          </a:prstGeom>
          <a:noFill/>
        </p:spPr>
        <p:txBody>
          <a:bodyPr wrap="none" rtlCol="0">
            <a:spAutoFit/>
          </a:bodyPr>
          <a:lstStyle/>
          <a:p>
            <a:r>
              <a:rPr lang="en-IN" sz="700" b="1" dirty="0"/>
              <a:t>Latin</a:t>
            </a:r>
          </a:p>
        </p:txBody>
      </p:sp>
      <p:sp>
        <p:nvSpPr>
          <p:cNvPr id="3073" name="TextBox 3072"/>
          <p:cNvSpPr txBox="1"/>
          <p:nvPr/>
        </p:nvSpPr>
        <p:spPr>
          <a:xfrm>
            <a:off x="3402047" y="3250957"/>
            <a:ext cx="506870" cy="176972"/>
          </a:xfrm>
          <a:prstGeom prst="rect">
            <a:avLst/>
          </a:prstGeom>
          <a:noFill/>
        </p:spPr>
        <p:txBody>
          <a:bodyPr wrap="none" rtlCol="0">
            <a:spAutoFit/>
          </a:bodyPr>
          <a:lstStyle/>
          <a:p>
            <a:r>
              <a:rPr lang="en-IN" sz="550" b="1" dirty="0">
                <a:effectLst>
                  <a:glow rad="50800">
                    <a:schemeClr val="bg1">
                      <a:lumMod val="95000"/>
                      <a:alpha val="77000"/>
                    </a:schemeClr>
                  </a:glow>
                </a:effectLst>
              </a:rPr>
              <a:t>NORWAY</a:t>
            </a:r>
          </a:p>
        </p:txBody>
      </p:sp>
      <p:sp>
        <p:nvSpPr>
          <p:cNvPr id="3074" name="TextBox 3073"/>
          <p:cNvSpPr txBox="1"/>
          <p:nvPr/>
        </p:nvSpPr>
        <p:spPr>
          <a:xfrm>
            <a:off x="2072502" y="2892059"/>
            <a:ext cx="813044" cy="369332"/>
          </a:xfrm>
          <a:prstGeom prst="rect">
            <a:avLst/>
          </a:prstGeom>
          <a:noFill/>
        </p:spPr>
        <p:txBody>
          <a:bodyPr wrap="none" rtlCol="0">
            <a:spAutoFit/>
          </a:bodyPr>
          <a:lstStyle/>
          <a:p>
            <a:pPr algn="ctr"/>
            <a:r>
              <a:rPr lang="en-IN" sz="900" b="1" i="1" spc="50" dirty="0">
                <a:solidFill>
                  <a:srgbClr val="00B0F0"/>
                </a:solidFill>
              </a:rPr>
              <a:t>ATLANTIC</a:t>
            </a:r>
          </a:p>
          <a:p>
            <a:pPr algn="ctr"/>
            <a:r>
              <a:rPr lang="en-IN" sz="900" b="1" i="1" spc="50" dirty="0">
                <a:solidFill>
                  <a:srgbClr val="00B0F0"/>
                </a:solidFill>
              </a:rPr>
              <a:t>OCEAN</a:t>
            </a:r>
          </a:p>
        </p:txBody>
      </p:sp>
      <p:sp>
        <p:nvSpPr>
          <p:cNvPr id="3075" name="TextBox 3074"/>
          <p:cNvSpPr txBox="1"/>
          <p:nvPr/>
        </p:nvSpPr>
        <p:spPr>
          <a:xfrm>
            <a:off x="3068895" y="3503524"/>
            <a:ext cx="423513" cy="307777"/>
          </a:xfrm>
          <a:prstGeom prst="rect">
            <a:avLst/>
          </a:prstGeom>
          <a:noFill/>
        </p:spPr>
        <p:txBody>
          <a:bodyPr wrap="none" rtlCol="0">
            <a:spAutoFit/>
          </a:bodyPr>
          <a:lstStyle/>
          <a:p>
            <a:pPr algn="ctr"/>
            <a:r>
              <a:rPr lang="en-IN" sz="700" b="1" i="1" dirty="0">
                <a:solidFill>
                  <a:srgbClr val="00B0F0"/>
                </a:solidFill>
              </a:rPr>
              <a:t>North</a:t>
            </a:r>
          </a:p>
          <a:p>
            <a:pPr algn="ctr"/>
            <a:r>
              <a:rPr lang="en-IN" sz="700" b="1" i="1" dirty="0">
                <a:solidFill>
                  <a:srgbClr val="00B0F0"/>
                </a:solidFill>
              </a:rPr>
              <a:t>Sea</a:t>
            </a:r>
          </a:p>
        </p:txBody>
      </p:sp>
      <p:sp>
        <p:nvSpPr>
          <p:cNvPr id="3076" name="TextBox 3075"/>
          <p:cNvSpPr txBox="1"/>
          <p:nvPr/>
        </p:nvSpPr>
        <p:spPr>
          <a:xfrm>
            <a:off x="4249662" y="3100526"/>
            <a:ext cx="495649" cy="176972"/>
          </a:xfrm>
          <a:prstGeom prst="rect">
            <a:avLst/>
          </a:prstGeom>
          <a:noFill/>
        </p:spPr>
        <p:txBody>
          <a:bodyPr wrap="none" rtlCol="0">
            <a:spAutoFit/>
          </a:bodyPr>
          <a:lstStyle/>
          <a:p>
            <a:r>
              <a:rPr lang="en-IN" sz="550" b="1" dirty="0">
                <a:effectLst>
                  <a:glow rad="50800">
                    <a:schemeClr val="bg1">
                      <a:lumMod val="95000"/>
                      <a:alpha val="77000"/>
                    </a:schemeClr>
                  </a:glow>
                </a:effectLst>
              </a:rPr>
              <a:t>FINLAND</a:t>
            </a:r>
          </a:p>
        </p:txBody>
      </p:sp>
      <p:sp>
        <p:nvSpPr>
          <p:cNvPr id="3077" name="TextBox 3076"/>
          <p:cNvSpPr txBox="1"/>
          <p:nvPr/>
        </p:nvSpPr>
        <p:spPr>
          <a:xfrm>
            <a:off x="3788442" y="3372820"/>
            <a:ext cx="494046" cy="176972"/>
          </a:xfrm>
          <a:prstGeom prst="rect">
            <a:avLst/>
          </a:prstGeom>
          <a:noFill/>
        </p:spPr>
        <p:txBody>
          <a:bodyPr wrap="none" rtlCol="0">
            <a:spAutoFit/>
          </a:bodyPr>
          <a:lstStyle/>
          <a:p>
            <a:r>
              <a:rPr lang="en-IN" sz="550" b="1" dirty="0">
                <a:effectLst>
                  <a:glow rad="50800">
                    <a:schemeClr val="bg1">
                      <a:lumMod val="95000"/>
                      <a:alpha val="77000"/>
                    </a:schemeClr>
                  </a:glow>
                </a:effectLst>
              </a:rPr>
              <a:t>SWEDEN</a:t>
            </a:r>
          </a:p>
        </p:txBody>
      </p:sp>
      <p:sp>
        <p:nvSpPr>
          <p:cNvPr id="3078" name="TextBox 3077"/>
          <p:cNvSpPr txBox="1"/>
          <p:nvPr/>
        </p:nvSpPr>
        <p:spPr>
          <a:xfrm>
            <a:off x="4174420" y="3493510"/>
            <a:ext cx="497252" cy="176972"/>
          </a:xfrm>
          <a:prstGeom prst="rect">
            <a:avLst/>
          </a:prstGeom>
          <a:noFill/>
        </p:spPr>
        <p:txBody>
          <a:bodyPr wrap="none" rtlCol="0">
            <a:spAutoFit/>
          </a:bodyPr>
          <a:lstStyle/>
          <a:p>
            <a:r>
              <a:rPr lang="en-IN" sz="550" b="1" dirty="0">
                <a:effectLst>
                  <a:glow rad="50800">
                    <a:schemeClr val="bg1">
                      <a:lumMod val="95000"/>
                      <a:alpha val="77000"/>
                    </a:schemeClr>
                  </a:glow>
                </a:effectLst>
              </a:rPr>
              <a:t>ESTONIA</a:t>
            </a:r>
          </a:p>
        </p:txBody>
      </p:sp>
      <p:sp>
        <p:nvSpPr>
          <p:cNvPr id="3079" name="TextBox 3078"/>
          <p:cNvSpPr txBox="1"/>
          <p:nvPr/>
        </p:nvSpPr>
        <p:spPr>
          <a:xfrm>
            <a:off x="4249662" y="3675438"/>
            <a:ext cx="439544" cy="176972"/>
          </a:xfrm>
          <a:prstGeom prst="rect">
            <a:avLst/>
          </a:prstGeom>
          <a:noFill/>
        </p:spPr>
        <p:txBody>
          <a:bodyPr wrap="none" rtlCol="0">
            <a:spAutoFit/>
          </a:bodyPr>
          <a:lstStyle/>
          <a:p>
            <a:r>
              <a:rPr lang="en-IN" sz="550" b="1" dirty="0">
                <a:effectLst>
                  <a:glow rad="50800">
                    <a:schemeClr val="bg1">
                      <a:lumMod val="95000"/>
                      <a:alpha val="77000"/>
                    </a:schemeClr>
                  </a:glow>
                </a:effectLst>
              </a:rPr>
              <a:t>LATVIA</a:t>
            </a:r>
          </a:p>
        </p:txBody>
      </p:sp>
      <p:sp>
        <p:nvSpPr>
          <p:cNvPr id="3080" name="TextBox 3079"/>
          <p:cNvSpPr txBox="1"/>
          <p:nvPr/>
        </p:nvSpPr>
        <p:spPr>
          <a:xfrm>
            <a:off x="4140881" y="3812561"/>
            <a:ext cx="566181" cy="176972"/>
          </a:xfrm>
          <a:prstGeom prst="rect">
            <a:avLst/>
          </a:prstGeom>
          <a:noFill/>
        </p:spPr>
        <p:txBody>
          <a:bodyPr wrap="none" rtlCol="0">
            <a:spAutoFit/>
          </a:bodyPr>
          <a:lstStyle/>
          <a:p>
            <a:r>
              <a:rPr lang="en-IN" sz="550" b="1" dirty="0">
                <a:effectLst>
                  <a:glow rad="50800">
                    <a:schemeClr val="bg1">
                      <a:lumMod val="95000"/>
                      <a:alpha val="77000"/>
                    </a:schemeClr>
                  </a:glow>
                </a:effectLst>
              </a:rPr>
              <a:t>LITHUANIA</a:t>
            </a:r>
          </a:p>
        </p:txBody>
      </p:sp>
      <p:sp>
        <p:nvSpPr>
          <p:cNvPr id="3081" name="TextBox 3080"/>
          <p:cNvSpPr txBox="1"/>
          <p:nvPr/>
        </p:nvSpPr>
        <p:spPr>
          <a:xfrm>
            <a:off x="5770412" y="3066629"/>
            <a:ext cx="486030" cy="200055"/>
          </a:xfrm>
          <a:prstGeom prst="rect">
            <a:avLst/>
          </a:prstGeom>
          <a:noFill/>
        </p:spPr>
        <p:txBody>
          <a:bodyPr wrap="none" rtlCol="0">
            <a:spAutoFit/>
          </a:bodyPr>
          <a:lstStyle/>
          <a:p>
            <a:r>
              <a:rPr lang="en-IN" sz="700" b="1" dirty="0"/>
              <a:t>Cyrillic</a:t>
            </a:r>
          </a:p>
        </p:txBody>
      </p:sp>
      <p:sp>
        <p:nvSpPr>
          <p:cNvPr id="3082" name="TextBox 3081"/>
          <p:cNvSpPr txBox="1"/>
          <p:nvPr/>
        </p:nvSpPr>
        <p:spPr>
          <a:xfrm>
            <a:off x="5770412" y="3226907"/>
            <a:ext cx="463588" cy="200055"/>
          </a:xfrm>
          <a:prstGeom prst="rect">
            <a:avLst/>
          </a:prstGeom>
          <a:noFill/>
        </p:spPr>
        <p:txBody>
          <a:bodyPr wrap="none" rtlCol="0">
            <a:spAutoFit/>
          </a:bodyPr>
          <a:lstStyle/>
          <a:p>
            <a:r>
              <a:rPr lang="en-IN" sz="700" b="1" dirty="0"/>
              <a:t>Arabic</a:t>
            </a:r>
          </a:p>
        </p:txBody>
      </p:sp>
      <p:sp>
        <p:nvSpPr>
          <p:cNvPr id="3083" name="TextBox 3082"/>
          <p:cNvSpPr txBox="1"/>
          <p:nvPr/>
        </p:nvSpPr>
        <p:spPr>
          <a:xfrm>
            <a:off x="5770412" y="3391002"/>
            <a:ext cx="439544" cy="200055"/>
          </a:xfrm>
          <a:prstGeom prst="rect">
            <a:avLst/>
          </a:prstGeom>
          <a:noFill/>
        </p:spPr>
        <p:txBody>
          <a:bodyPr wrap="none" rtlCol="0">
            <a:spAutoFit/>
          </a:bodyPr>
          <a:lstStyle/>
          <a:p>
            <a:r>
              <a:rPr lang="en-IN" sz="700" b="1" dirty="0"/>
              <a:t>Greek</a:t>
            </a:r>
          </a:p>
        </p:txBody>
      </p:sp>
      <p:sp>
        <p:nvSpPr>
          <p:cNvPr id="3084" name="TextBox 3083"/>
          <p:cNvSpPr txBox="1"/>
          <p:nvPr/>
        </p:nvSpPr>
        <p:spPr>
          <a:xfrm>
            <a:off x="6443817" y="2900257"/>
            <a:ext cx="579005" cy="200055"/>
          </a:xfrm>
          <a:prstGeom prst="rect">
            <a:avLst/>
          </a:prstGeom>
          <a:noFill/>
        </p:spPr>
        <p:txBody>
          <a:bodyPr wrap="none" rtlCol="0">
            <a:spAutoFit/>
          </a:bodyPr>
          <a:lstStyle/>
          <a:p>
            <a:r>
              <a:rPr lang="en-IN" sz="700" b="1" dirty="0"/>
              <a:t>Georgian</a:t>
            </a:r>
          </a:p>
        </p:txBody>
      </p:sp>
      <p:sp>
        <p:nvSpPr>
          <p:cNvPr id="3085" name="TextBox 3084"/>
          <p:cNvSpPr txBox="1"/>
          <p:nvPr/>
        </p:nvSpPr>
        <p:spPr>
          <a:xfrm>
            <a:off x="6443817" y="3066629"/>
            <a:ext cx="598241" cy="200055"/>
          </a:xfrm>
          <a:prstGeom prst="rect">
            <a:avLst/>
          </a:prstGeom>
          <a:noFill/>
        </p:spPr>
        <p:txBody>
          <a:bodyPr wrap="none" rtlCol="0">
            <a:spAutoFit/>
          </a:bodyPr>
          <a:lstStyle/>
          <a:p>
            <a:r>
              <a:rPr lang="en-IN" sz="700" b="1" dirty="0"/>
              <a:t>Armenian</a:t>
            </a:r>
          </a:p>
        </p:txBody>
      </p:sp>
      <p:sp>
        <p:nvSpPr>
          <p:cNvPr id="3086" name="TextBox 3085"/>
          <p:cNvSpPr txBox="1"/>
          <p:nvPr/>
        </p:nvSpPr>
        <p:spPr>
          <a:xfrm>
            <a:off x="6443817" y="3226907"/>
            <a:ext cx="508473" cy="200055"/>
          </a:xfrm>
          <a:prstGeom prst="rect">
            <a:avLst/>
          </a:prstGeom>
          <a:noFill/>
        </p:spPr>
        <p:txBody>
          <a:bodyPr wrap="none" rtlCol="0">
            <a:spAutoFit/>
          </a:bodyPr>
          <a:lstStyle/>
          <a:p>
            <a:r>
              <a:rPr lang="en-IN" sz="700" b="1" dirty="0"/>
              <a:t>Hebrew</a:t>
            </a:r>
          </a:p>
        </p:txBody>
      </p:sp>
      <p:sp>
        <p:nvSpPr>
          <p:cNvPr id="3087" name="TextBox 3086"/>
          <p:cNvSpPr txBox="1"/>
          <p:nvPr/>
        </p:nvSpPr>
        <p:spPr>
          <a:xfrm>
            <a:off x="5205539" y="3755568"/>
            <a:ext cx="546945" cy="176972"/>
          </a:xfrm>
          <a:prstGeom prst="rect">
            <a:avLst/>
          </a:prstGeom>
          <a:noFill/>
        </p:spPr>
        <p:txBody>
          <a:bodyPr wrap="none" rtlCol="0">
            <a:spAutoFit/>
          </a:bodyPr>
          <a:lstStyle/>
          <a:p>
            <a:r>
              <a:rPr lang="pt-BR" sz="550" b="1" dirty="0">
                <a:effectLst>
                  <a:glow rad="50800">
                    <a:schemeClr val="bg1">
                      <a:lumMod val="95000"/>
                      <a:alpha val="77000"/>
                    </a:schemeClr>
                  </a:glow>
                </a:effectLst>
              </a:rPr>
              <a:t>R U S S I A</a:t>
            </a:r>
            <a:endParaRPr lang="en-IN" sz="550" b="1" dirty="0">
              <a:effectLst>
                <a:glow rad="50800">
                  <a:schemeClr val="bg1">
                    <a:lumMod val="95000"/>
                    <a:alpha val="77000"/>
                  </a:schemeClr>
                </a:glow>
              </a:effectLst>
            </a:endParaRPr>
          </a:p>
        </p:txBody>
      </p:sp>
      <p:sp>
        <p:nvSpPr>
          <p:cNvPr id="3088" name="TextBox 3087"/>
          <p:cNvSpPr txBox="1"/>
          <p:nvPr/>
        </p:nvSpPr>
        <p:spPr>
          <a:xfrm>
            <a:off x="6292131" y="3909029"/>
            <a:ext cx="676788" cy="176972"/>
          </a:xfrm>
          <a:prstGeom prst="rect">
            <a:avLst/>
          </a:prstGeom>
          <a:noFill/>
        </p:spPr>
        <p:txBody>
          <a:bodyPr wrap="none" rtlCol="0">
            <a:spAutoFit/>
          </a:bodyPr>
          <a:lstStyle/>
          <a:p>
            <a:r>
              <a:rPr lang="pt-BR" sz="550" b="1" dirty="0">
                <a:effectLst>
                  <a:glow rad="50800">
                    <a:schemeClr val="bg1">
                      <a:lumMod val="95000"/>
                      <a:alpha val="77000"/>
                    </a:schemeClr>
                  </a:glow>
                </a:effectLst>
              </a:rPr>
              <a:t>KAZAKHSTAN</a:t>
            </a:r>
            <a:endParaRPr lang="en-IN" sz="550" b="1" dirty="0">
              <a:effectLst>
                <a:glow rad="50800">
                  <a:schemeClr val="bg1">
                    <a:lumMod val="95000"/>
                    <a:alpha val="77000"/>
                  </a:schemeClr>
                </a:glow>
              </a:effectLst>
            </a:endParaRPr>
          </a:p>
        </p:txBody>
      </p:sp>
      <p:sp>
        <p:nvSpPr>
          <p:cNvPr id="3089" name="TextBox 3088"/>
          <p:cNvSpPr txBox="1"/>
          <p:nvPr/>
        </p:nvSpPr>
        <p:spPr>
          <a:xfrm>
            <a:off x="6576568" y="4288768"/>
            <a:ext cx="639919" cy="176972"/>
          </a:xfrm>
          <a:prstGeom prst="rect">
            <a:avLst/>
          </a:prstGeom>
          <a:noFill/>
        </p:spPr>
        <p:txBody>
          <a:bodyPr wrap="none" rtlCol="0">
            <a:spAutoFit/>
          </a:bodyPr>
          <a:lstStyle/>
          <a:p>
            <a:r>
              <a:rPr lang="pt-BR" sz="550" b="1" dirty="0">
                <a:effectLst>
                  <a:glow rad="50800">
                    <a:schemeClr val="bg1">
                      <a:lumMod val="95000"/>
                      <a:alpha val="77000"/>
                    </a:schemeClr>
                  </a:glow>
                </a:effectLst>
              </a:rPr>
              <a:t>UZBEKISTAN</a:t>
            </a:r>
            <a:endParaRPr lang="en-IN" sz="550" b="1" dirty="0">
              <a:effectLst>
                <a:glow rad="50800">
                  <a:schemeClr val="bg1">
                    <a:lumMod val="95000"/>
                    <a:alpha val="77000"/>
                  </a:schemeClr>
                </a:glow>
              </a:effectLst>
            </a:endParaRPr>
          </a:p>
        </p:txBody>
      </p:sp>
      <p:sp>
        <p:nvSpPr>
          <p:cNvPr id="3090" name="TextBox 3089"/>
          <p:cNvSpPr txBox="1"/>
          <p:nvPr/>
        </p:nvSpPr>
        <p:spPr>
          <a:xfrm>
            <a:off x="6417882" y="4711850"/>
            <a:ext cx="750526" cy="176972"/>
          </a:xfrm>
          <a:prstGeom prst="rect">
            <a:avLst/>
          </a:prstGeom>
          <a:noFill/>
        </p:spPr>
        <p:txBody>
          <a:bodyPr wrap="none" rtlCol="0">
            <a:spAutoFit/>
          </a:bodyPr>
          <a:lstStyle/>
          <a:p>
            <a:r>
              <a:rPr lang="pt-BR" sz="550" b="1" dirty="0">
                <a:effectLst>
                  <a:glow rad="50800">
                    <a:schemeClr val="bg1">
                      <a:lumMod val="95000"/>
                      <a:alpha val="77000"/>
                    </a:schemeClr>
                  </a:glow>
                </a:effectLst>
              </a:rPr>
              <a:t>TURKMENISTAN</a:t>
            </a:r>
            <a:endParaRPr lang="en-IN" sz="550" b="1" dirty="0">
              <a:effectLst>
                <a:glow rad="50800">
                  <a:schemeClr val="bg1">
                    <a:lumMod val="95000"/>
                    <a:alpha val="77000"/>
                  </a:schemeClr>
                </a:glow>
              </a:effectLst>
            </a:endParaRPr>
          </a:p>
        </p:txBody>
      </p:sp>
      <p:sp>
        <p:nvSpPr>
          <p:cNvPr id="3091" name="TextBox 3090"/>
          <p:cNvSpPr txBox="1"/>
          <p:nvPr/>
        </p:nvSpPr>
        <p:spPr>
          <a:xfrm>
            <a:off x="6633495" y="5454520"/>
            <a:ext cx="357790" cy="176972"/>
          </a:xfrm>
          <a:prstGeom prst="rect">
            <a:avLst/>
          </a:prstGeom>
          <a:noFill/>
        </p:spPr>
        <p:txBody>
          <a:bodyPr wrap="none" rtlCol="0">
            <a:spAutoFit/>
          </a:bodyPr>
          <a:lstStyle/>
          <a:p>
            <a:r>
              <a:rPr lang="pt-BR" sz="550" b="1" dirty="0">
                <a:effectLst>
                  <a:glow rad="50800">
                    <a:schemeClr val="bg1">
                      <a:lumMod val="95000"/>
                      <a:alpha val="77000"/>
                    </a:schemeClr>
                  </a:glow>
                </a:effectLst>
              </a:rPr>
              <a:t>IRAN</a:t>
            </a:r>
            <a:endParaRPr lang="en-IN" sz="550" b="1" dirty="0">
              <a:effectLst>
                <a:glow rad="50800">
                  <a:schemeClr val="bg1">
                    <a:lumMod val="95000"/>
                    <a:alpha val="77000"/>
                  </a:schemeClr>
                </a:glow>
              </a:effectLst>
            </a:endParaRPr>
          </a:p>
        </p:txBody>
      </p:sp>
      <p:sp>
        <p:nvSpPr>
          <p:cNvPr id="3092" name="TextBox 3091"/>
          <p:cNvSpPr txBox="1"/>
          <p:nvPr/>
        </p:nvSpPr>
        <p:spPr>
          <a:xfrm>
            <a:off x="5953222" y="5736988"/>
            <a:ext cx="360996" cy="176972"/>
          </a:xfrm>
          <a:prstGeom prst="rect">
            <a:avLst/>
          </a:prstGeom>
          <a:noFill/>
        </p:spPr>
        <p:txBody>
          <a:bodyPr wrap="none" rtlCol="0">
            <a:spAutoFit/>
          </a:bodyPr>
          <a:lstStyle/>
          <a:p>
            <a:r>
              <a:rPr lang="pt-BR" sz="550" b="1" dirty="0" smtClean="0">
                <a:effectLst>
                  <a:glow rad="50800">
                    <a:schemeClr val="bg1">
                      <a:lumMod val="95000"/>
                      <a:alpha val="77000"/>
                    </a:schemeClr>
                  </a:glow>
                </a:effectLst>
              </a:rPr>
              <a:t>IRAQ</a:t>
            </a:r>
            <a:endParaRPr lang="en-IN" sz="550" b="1" dirty="0">
              <a:effectLst>
                <a:glow rad="50800">
                  <a:schemeClr val="bg1">
                    <a:lumMod val="95000"/>
                    <a:alpha val="77000"/>
                  </a:schemeClr>
                </a:glow>
              </a:effectLst>
            </a:endParaRPr>
          </a:p>
        </p:txBody>
      </p:sp>
      <p:sp>
        <p:nvSpPr>
          <p:cNvPr id="3093" name="TextBox 3092"/>
          <p:cNvSpPr txBox="1"/>
          <p:nvPr/>
        </p:nvSpPr>
        <p:spPr>
          <a:xfrm>
            <a:off x="6301117" y="5957466"/>
            <a:ext cx="468398" cy="176972"/>
          </a:xfrm>
          <a:prstGeom prst="rect">
            <a:avLst/>
          </a:prstGeom>
          <a:noFill/>
        </p:spPr>
        <p:txBody>
          <a:bodyPr wrap="none" rtlCol="0">
            <a:spAutoFit/>
          </a:bodyPr>
          <a:lstStyle/>
          <a:p>
            <a:r>
              <a:rPr lang="pt-BR" sz="550" b="1" dirty="0">
                <a:effectLst>
                  <a:glow rad="50800">
                    <a:schemeClr val="bg1">
                      <a:lumMod val="95000"/>
                      <a:alpha val="77000"/>
                    </a:schemeClr>
                  </a:glow>
                </a:effectLst>
              </a:rPr>
              <a:t>KUWAIT</a:t>
            </a:r>
            <a:endParaRPr lang="en-IN" sz="550" b="1" dirty="0">
              <a:effectLst>
                <a:glow rad="50800">
                  <a:schemeClr val="bg1">
                    <a:lumMod val="95000"/>
                    <a:alpha val="77000"/>
                  </a:schemeClr>
                </a:glow>
              </a:effectLst>
            </a:endParaRPr>
          </a:p>
        </p:txBody>
      </p:sp>
      <p:sp>
        <p:nvSpPr>
          <p:cNvPr id="3094" name="TextBox 3093"/>
          <p:cNvSpPr txBox="1"/>
          <p:nvPr/>
        </p:nvSpPr>
        <p:spPr>
          <a:xfrm>
            <a:off x="6804526" y="6219377"/>
            <a:ext cx="436338" cy="176972"/>
          </a:xfrm>
          <a:prstGeom prst="rect">
            <a:avLst/>
          </a:prstGeom>
          <a:noFill/>
        </p:spPr>
        <p:txBody>
          <a:bodyPr wrap="none" rtlCol="0">
            <a:spAutoFit/>
          </a:bodyPr>
          <a:lstStyle/>
          <a:p>
            <a:r>
              <a:rPr lang="pt-BR" sz="550" b="1" dirty="0">
                <a:effectLst>
                  <a:glow rad="50800">
                    <a:schemeClr val="bg1">
                      <a:lumMod val="95000"/>
                      <a:alpha val="77000"/>
                    </a:schemeClr>
                  </a:glow>
                </a:effectLst>
              </a:rPr>
              <a:t>QATAR</a:t>
            </a:r>
            <a:endParaRPr lang="en-IN" sz="550" b="1" dirty="0">
              <a:effectLst>
                <a:glow rad="50800">
                  <a:schemeClr val="bg1">
                    <a:lumMod val="95000"/>
                    <a:alpha val="77000"/>
                  </a:schemeClr>
                </a:glow>
              </a:effectLst>
            </a:endParaRPr>
          </a:p>
        </p:txBody>
      </p:sp>
      <p:sp>
        <p:nvSpPr>
          <p:cNvPr id="3095" name="TextBox 3094"/>
          <p:cNvSpPr txBox="1"/>
          <p:nvPr/>
        </p:nvSpPr>
        <p:spPr>
          <a:xfrm>
            <a:off x="5787491" y="6219377"/>
            <a:ext cx="699230" cy="176972"/>
          </a:xfrm>
          <a:prstGeom prst="rect">
            <a:avLst/>
          </a:prstGeom>
          <a:noFill/>
        </p:spPr>
        <p:txBody>
          <a:bodyPr wrap="none" rtlCol="0">
            <a:spAutoFit/>
          </a:bodyPr>
          <a:lstStyle/>
          <a:p>
            <a:r>
              <a:rPr lang="pt-BR" sz="550" b="1" dirty="0">
                <a:effectLst>
                  <a:glow rad="50800">
                    <a:schemeClr val="bg1">
                      <a:lumMod val="95000"/>
                      <a:alpha val="77000"/>
                    </a:schemeClr>
                  </a:glow>
                </a:effectLst>
              </a:rPr>
              <a:t>SAUDI ARABIA</a:t>
            </a:r>
            <a:endParaRPr lang="en-IN" sz="550" b="1" dirty="0">
              <a:effectLst>
                <a:glow rad="50800">
                  <a:schemeClr val="bg1">
                    <a:lumMod val="95000"/>
                    <a:alpha val="77000"/>
                  </a:schemeClr>
                </a:glow>
              </a:effectLst>
            </a:endParaRPr>
          </a:p>
        </p:txBody>
      </p:sp>
      <p:sp>
        <p:nvSpPr>
          <p:cNvPr id="3096" name="TextBox 3095"/>
          <p:cNvSpPr txBox="1"/>
          <p:nvPr/>
        </p:nvSpPr>
        <p:spPr>
          <a:xfrm>
            <a:off x="5461030" y="5990040"/>
            <a:ext cx="482824" cy="176972"/>
          </a:xfrm>
          <a:prstGeom prst="rect">
            <a:avLst/>
          </a:prstGeom>
          <a:noFill/>
        </p:spPr>
        <p:txBody>
          <a:bodyPr wrap="none" rtlCol="0">
            <a:spAutoFit/>
          </a:bodyPr>
          <a:lstStyle/>
          <a:p>
            <a:r>
              <a:rPr lang="pt-BR" sz="550" b="1" dirty="0">
                <a:effectLst>
                  <a:glow rad="50800">
                    <a:schemeClr val="bg1">
                      <a:lumMod val="95000"/>
                      <a:alpha val="77000"/>
                    </a:schemeClr>
                  </a:glow>
                </a:effectLst>
              </a:rPr>
              <a:t>JORDAN</a:t>
            </a:r>
            <a:endParaRPr lang="en-IN" sz="550" b="1" dirty="0">
              <a:effectLst>
                <a:glow rad="50800">
                  <a:schemeClr val="bg1">
                    <a:lumMod val="95000"/>
                    <a:alpha val="77000"/>
                  </a:schemeClr>
                </a:glow>
              </a:effectLst>
            </a:endParaRPr>
          </a:p>
        </p:txBody>
      </p:sp>
      <p:sp>
        <p:nvSpPr>
          <p:cNvPr id="3097" name="TextBox 3096"/>
          <p:cNvSpPr txBox="1"/>
          <p:nvPr/>
        </p:nvSpPr>
        <p:spPr>
          <a:xfrm>
            <a:off x="4839851" y="6260578"/>
            <a:ext cx="421910" cy="176972"/>
          </a:xfrm>
          <a:prstGeom prst="rect">
            <a:avLst/>
          </a:prstGeom>
          <a:noFill/>
        </p:spPr>
        <p:txBody>
          <a:bodyPr wrap="none" rtlCol="0">
            <a:spAutoFit/>
          </a:bodyPr>
          <a:lstStyle/>
          <a:p>
            <a:r>
              <a:rPr lang="pt-BR" sz="550" b="1" dirty="0">
                <a:effectLst>
                  <a:glow rad="50800">
                    <a:schemeClr val="bg1">
                      <a:lumMod val="95000"/>
                      <a:alpha val="77000"/>
                    </a:schemeClr>
                  </a:glow>
                </a:effectLst>
              </a:rPr>
              <a:t>EGYPT</a:t>
            </a:r>
            <a:endParaRPr lang="en-IN" sz="550" b="1" dirty="0">
              <a:effectLst>
                <a:glow rad="50800">
                  <a:schemeClr val="bg1">
                    <a:lumMod val="95000"/>
                    <a:alpha val="77000"/>
                  </a:schemeClr>
                </a:glow>
              </a:effectLst>
            </a:endParaRPr>
          </a:p>
        </p:txBody>
      </p:sp>
      <p:sp>
        <p:nvSpPr>
          <p:cNvPr id="3098" name="TextBox 3097"/>
          <p:cNvSpPr txBox="1"/>
          <p:nvPr/>
        </p:nvSpPr>
        <p:spPr>
          <a:xfrm>
            <a:off x="3700968" y="6260024"/>
            <a:ext cx="396262" cy="176972"/>
          </a:xfrm>
          <a:prstGeom prst="rect">
            <a:avLst/>
          </a:prstGeom>
          <a:noFill/>
        </p:spPr>
        <p:txBody>
          <a:bodyPr wrap="none" rtlCol="0">
            <a:spAutoFit/>
          </a:bodyPr>
          <a:lstStyle/>
          <a:p>
            <a:r>
              <a:rPr lang="pt-BR" sz="550" b="1" dirty="0">
                <a:effectLst>
                  <a:glow rad="50800">
                    <a:schemeClr val="bg1">
                      <a:lumMod val="95000"/>
                      <a:alpha val="77000"/>
                    </a:schemeClr>
                  </a:glow>
                </a:effectLst>
              </a:rPr>
              <a:t>LIBYA</a:t>
            </a:r>
            <a:endParaRPr lang="en-IN" sz="550" b="1" dirty="0">
              <a:effectLst>
                <a:glow rad="50800">
                  <a:schemeClr val="bg1">
                    <a:lumMod val="95000"/>
                    <a:alpha val="77000"/>
                  </a:schemeClr>
                </a:glow>
              </a:effectLst>
            </a:endParaRPr>
          </a:p>
        </p:txBody>
      </p:sp>
      <p:sp>
        <p:nvSpPr>
          <p:cNvPr id="3099" name="TextBox 3098"/>
          <p:cNvSpPr txBox="1"/>
          <p:nvPr/>
        </p:nvSpPr>
        <p:spPr>
          <a:xfrm>
            <a:off x="3771417" y="5722713"/>
            <a:ext cx="433132" cy="176972"/>
          </a:xfrm>
          <a:prstGeom prst="rect">
            <a:avLst/>
          </a:prstGeom>
          <a:noFill/>
        </p:spPr>
        <p:txBody>
          <a:bodyPr wrap="none" rtlCol="0">
            <a:spAutoFit/>
          </a:bodyPr>
          <a:lstStyle/>
          <a:p>
            <a:r>
              <a:rPr lang="pt-BR" sz="550" b="1" dirty="0">
                <a:effectLst>
                  <a:glow rad="50800">
                    <a:schemeClr val="bg1">
                      <a:lumMod val="95000"/>
                      <a:alpha val="77000"/>
                    </a:schemeClr>
                  </a:glow>
                </a:effectLst>
              </a:rPr>
              <a:t>MALTA</a:t>
            </a:r>
            <a:endParaRPr lang="en-IN" sz="550" b="1" dirty="0">
              <a:effectLst>
                <a:glow rad="50800">
                  <a:schemeClr val="bg1">
                    <a:lumMod val="95000"/>
                    <a:alpha val="77000"/>
                  </a:schemeClr>
                </a:glow>
              </a:effectLst>
            </a:endParaRPr>
          </a:p>
        </p:txBody>
      </p:sp>
      <p:sp>
        <p:nvSpPr>
          <p:cNvPr id="3100" name="TextBox 3099"/>
          <p:cNvSpPr txBox="1"/>
          <p:nvPr/>
        </p:nvSpPr>
        <p:spPr>
          <a:xfrm>
            <a:off x="3190465" y="5859138"/>
            <a:ext cx="466794" cy="176972"/>
          </a:xfrm>
          <a:prstGeom prst="rect">
            <a:avLst/>
          </a:prstGeom>
          <a:noFill/>
        </p:spPr>
        <p:txBody>
          <a:bodyPr wrap="none" rtlCol="0">
            <a:spAutoFit/>
          </a:bodyPr>
          <a:lstStyle/>
          <a:p>
            <a:r>
              <a:rPr lang="pt-BR" sz="550" b="1" dirty="0">
                <a:effectLst>
                  <a:glow rad="50800">
                    <a:schemeClr val="bg1">
                      <a:lumMod val="95000"/>
                      <a:alpha val="77000"/>
                    </a:schemeClr>
                  </a:glow>
                </a:effectLst>
              </a:rPr>
              <a:t>TUNISIA</a:t>
            </a:r>
            <a:endParaRPr lang="en-IN" sz="550" b="1" dirty="0">
              <a:effectLst>
                <a:glow rad="50800">
                  <a:schemeClr val="bg1">
                    <a:lumMod val="95000"/>
                    <a:alpha val="77000"/>
                  </a:schemeClr>
                </a:glow>
              </a:effectLst>
            </a:endParaRPr>
          </a:p>
        </p:txBody>
      </p:sp>
      <p:sp>
        <p:nvSpPr>
          <p:cNvPr id="3101" name="TextBox 3100"/>
          <p:cNvSpPr txBox="1"/>
          <p:nvPr/>
        </p:nvSpPr>
        <p:spPr>
          <a:xfrm>
            <a:off x="2605835" y="5772080"/>
            <a:ext cx="502061" cy="176972"/>
          </a:xfrm>
          <a:prstGeom prst="rect">
            <a:avLst/>
          </a:prstGeom>
          <a:noFill/>
        </p:spPr>
        <p:txBody>
          <a:bodyPr wrap="none" rtlCol="0">
            <a:spAutoFit/>
          </a:bodyPr>
          <a:lstStyle/>
          <a:p>
            <a:r>
              <a:rPr lang="pt-BR" sz="550" b="1" dirty="0">
                <a:effectLst>
                  <a:glow rad="50800">
                    <a:schemeClr val="bg1">
                      <a:lumMod val="95000"/>
                      <a:alpha val="77000"/>
                    </a:schemeClr>
                  </a:glow>
                </a:effectLst>
              </a:rPr>
              <a:t>ALGERIA</a:t>
            </a:r>
            <a:endParaRPr lang="en-IN" sz="550" b="1" dirty="0">
              <a:effectLst>
                <a:glow rad="50800">
                  <a:schemeClr val="bg1">
                    <a:lumMod val="95000"/>
                    <a:alpha val="77000"/>
                  </a:schemeClr>
                </a:glow>
              </a:effectLst>
            </a:endParaRPr>
          </a:p>
        </p:txBody>
      </p:sp>
      <p:sp>
        <p:nvSpPr>
          <p:cNvPr id="3102" name="TextBox 3101"/>
          <p:cNvSpPr txBox="1"/>
          <p:nvPr/>
        </p:nvSpPr>
        <p:spPr>
          <a:xfrm>
            <a:off x="1915180" y="5695371"/>
            <a:ext cx="561372" cy="176972"/>
          </a:xfrm>
          <a:prstGeom prst="rect">
            <a:avLst/>
          </a:prstGeom>
          <a:noFill/>
        </p:spPr>
        <p:txBody>
          <a:bodyPr wrap="none" rtlCol="0">
            <a:spAutoFit/>
          </a:bodyPr>
          <a:lstStyle/>
          <a:p>
            <a:r>
              <a:rPr lang="pt-BR" sz="550" b="1" dirty="0">
                <a:effectLst>
                  <a:glow rad="50800">
                    <a:schemeClr val="bg1">
                      <a:lumMod val="95000"/>
                      <a:alpha val="77000"/>
                    </a:schemeClr>
                  </a:glow>
                </a:effectLst>
              </a:rPr>
              <a:t>MOROCCO</a:t>
            </a:r>
            <a:endParaRPr lang="en-IN" sz="550" b="1" dirty="0">
              <a:effectLst>
                <a:glow rad="50800">
                  <a:schemeClr val="bg1">
                    <a:lumMod val="95000"/>
                    <a:alpha val="77000"/>
                  </a:schemeClr>
                </a:glow>
              </a:effectLst>
            </a:endParaRPr>
          </a:p>
        </p:txBody>
      </p:sp>
      <p:sp>
        <p:nvSpPr>
          <p:cNvPr id="3103" name="TextBox 3102"/>
          <p:cNvSpPr txBox="1"/>
          <p:nvPr/>
        </p:nvSpPr>
        <p:spPr>
          <a:xfrm>
            <a:off x="2267927" y="5040926"/>
            <a:ext cx="399468" cy="176972"/>
          </a:xfrm>
          <a:prstGeom prst="rect">
            <a:avLst/>
          </a:prstGeom>
          <a:noFill/>
        </p:spPr>
        <p:txBody>
          <a:bodyPr wrap="none" rtlCol="0">
            <a:spAutoFit/>
          </a:bodyPr>
          <a:lstStyle/>
          <a:p>
            <a:r>
              <a:rPr lang="pt-BR" sz="550" b="1" dirty="0">
                <a:effectLst>
                  <a:glow rad="50800">
                    <a:schemeClr val="bg1">
                      <a:lumMod val="95000"/>
                      <a:alpha val="77000"/>
                    </a:schemeClr>
                  </a:glow>
                </a:effectLst>
              </a:rPr>
              <a:t>SPAIN</a:t>
            </a:r>
            <a:endParaRPr lang="en-IN" sz="550" b="1" dirty="0">
              <a:effectLst>
                <a:glow rad="50800">
                  <a:schemeClr val="bg1">
                    <a:lumMod val="95000"/>
                    <a:alpha val="77000"/>
                  </a:schemeClr>
                </a:glow>
              </a:effectLst>
            </a:endParaRPr>
          </a:p>
        </p:txBody>
      </p:sp>
      <p:sp>
        <p:nvSpPr>
          <p:cNvPr id="3104" name="TextBox 3103"/>
          <p:cNvSpPr txBox="1"/>
          <p:nvPr/>
        </p:nvSpPr>
        <p:spPr>
          <a:xfrm>
            <a:off x="1892153" y="4896892"/>
            <a:ext cx="580608" cy="176972"/>
          </a:xfrm>
          <a:prstGeom prst="rect">
            <a:avLst/>
          </a:prstGeom>
          <a:noFill/>
        </p:spPr>
        <p:txBody>
          <a:bodyPr wrap="none" rtlCol="0">
            <a:spAutoFit/>
          </a:bodyPr>
          <a:lstStyle/>
          <a:p>
            <a:r>
              <a:rPr lang="pt-BR" sz="550" b="1" dirty="0">
                <a:effectLst>
                  <a:glow rad="50800">
                    <a:schemeClr val="bg1">
                      <a:lumMod val="95000"/>
                      <a:alpha val="77000"/>
                    </a:schemeClr>
                  </a:glow>
                </a:effectLst>
              </a:rPr>
              <a:t>PORTUGAL</a:t>
            </a:r>
            <a:endParaRPr lang="en-IN" sz="550" b="1" dirty="0">
              <a:effectLst>
                <a:glow rad="50800">
                  <a:schemeClr val="bg1">
                    <a:lumMod val="95000"/>
                    <a:alpha val="77000"/>
                  </a:schemeClr>
                </a:glow>
              </a:effectLst>
            </a:endParaRPr>
          </a:p>
        </p:txBody>
      </p:sp>
      <p:sp>
        <p:nvSpPr>
          <p:cNvPr id="3105" name="TextBox 3104"/>
          <p:cNvSpPr txBox="1"/>
          <p:nvPr/>
        </p:nvSpPr>
        <p:spPr>
          <a:xfrm>
            <a:off x="2837715" y="4511825"/>
            <a:ext cx="479618" cy="176972"/>
          </a:xfrm>
          <a:prstGeom prst="rect">
            <a:avLst/>
          </a:prstGeom>
          <a:noFill/>
        </p:spPr>
        <p:txBody>
          <a:bodyPr wrap="none" rtlCol="0">
            <a:spAutoFit/>
          </a:bodyPr>
          <a:lstStyle/>
          <a:p>
            <a:r>
              <a:rPr lang="pt-BR" sz="550" b="1" dirty="0">
                <a:effectLst>
                  <a:glow rad="50800">
                    <a:schemeClr val="bg1">
                      <a:lumMod val="95000"/>
                      <a:alpha val="77000"/>
                    </a:schemeClr>
                  </a:glow>
                </a:effectLst>
              </a:rPr>
              <a:t>FRANCE</a:t>
            </a:r>
            <a:endParaRPr lang="en-IN" sz="550" b="1" dirty="0">
              <a:effectLst>
                <a:glow rad="50800">
                  <a:schemeClr val="bg1">
                    <a:lumMod val="95000"/>
                    <a:alpha val="77000"/>
                  </a:schemeClr>
                </a:glow>
              </a:effectLst>
            </a:endParaRPr>
          </a:p>
        </p:txBody>
      </p:sp>
      <p:sp>
        <p:nvSpPr>
          <p:cNvPr id="3106" name="TextBox 3105"/>
          <p:cNvSpPr txBox="1"/>
          <p:nvPr/>
        </p:nvSpPr>
        <p:spPr>
          <a:xfrm>
            <a:off x="3466465" y="4996506"/>
            <a:ext cx="388248" cy="176972"/>
          </a:xfrm>
          <a:prstGeom prst="rect">
            <a:avLst/>
          </a:prstGeom>
          <a:noFill/>
        </p:spPr>
        <p:txBody>
          <a:bodyPr wrap="none" rtlCol="0">
            <a:spAutoFit/>
          </a:bodyPr>
          <a:lstStyle/>
          <a:p>
            <a:r>
              <a:rPr lang="pt-BR" sz="550" b="1" dirty="0">
                <a:effectLst>
                  <a:glow rad="50800">
                    <a:schemeClr val="bg1">
                      <a:lumMod val="95000"/>
                      <a:alpha val="77000"/>
                    </a:schemeClr>
                  </a:glow>
                </a:effectLst>
              </a:rPr>
              <a:t>ITALY</a:t>
            </a:r>
            <a:endParaRPr lang="en-IN" sz="550" b="1" dirty="0">
              <a:effectLst>
                <a:glow rad="50800">
                  <a:schemeClr val="bg1">
                    <a:lumMod val="95000"/>
                    <a:alpha val="77000"/>
                  </a:schemeClr>
                </a:glow>
              </a:effectLst>
            </a:endParaRPr>
          </a:p>
        </p:txBody>
      </p:sp>
      <p:sp>
        <p:nvSpPr>
          <p:cNvPr id="3107" name="TextBox 3106"/>
          <p:cNvSpPr txBox="1"/>
          <p:nvPr/>
        </p:nvSpPr>
        <p:spPr>
          <a:xfrm>
            <a:off x="4218359" y="5419342"/>
            <a:ext cx="481222" cy="176972"/>
          </a:xfrm>
          <a:prstGeom prst="rect">
            <a:avLst/>
          </a:prstGeom>
          <a:noFill/>
        </p:spPr>
        <p:txBody>
          <a:bodyPr wrap="none" rtlCol="0">
            <a:spAutoFit/>
          </a:bodyPr>
          <a:lstStyle/>
          <a:p>
            <a:r>
              <a:rPr lang="pt-BR" sz="550" b="1" dirty="0">
                <a:effectLst>
                  <a:glow rad="50800">
                    <a:schemeClr val="bg1">
                      <a:lumMod val="95000"/>
                      <a:alpha val="77000"/>
                    </a:schemeClr>
                  </a:glow>
                </a:effectLst>
              </a:rPr>
              <a:t>GREECE</a:t>
            </a:r>
            <a:endParaRPr lang="en-IN" sz="550" b="1" dirty="0">
              <a:effectLst>
                <a:glow rad="50800">
                  <a:schemeClr val="bg1">
                    <a:lumMod val="95000"/>
                    <a:alpha val="77000"/>
                  </a:schemeClr>
                </a:glow>
              </a:effectLst>
            </a:endParaRPr>
          </a:p>
        </p:txBody>
      </p:sp>
      <p:sp>
        <p:nvSpPr>
          <p:cNvPr id="3108" name="TextBox 3107"/>
          <p:cNvSpPr txBox="1"/>
          <p:nvPr/>
        </p:nvSpPr>
        <p:spPr>
          <a:xfrm>
            <a:off x="4812971" y="5746207"/>
            <a:ext cx="478016" cy="176972"/>
          </a:xfrm>
          <a:prstGeom prst="rect">
            <a:avLst/>
          </a:prstGeom>
          <a:noFill/>
        </p:spPr>
        <p:txBody>
          <a:bodyPr wrap="none" rtlCol="0">
            <a:spAutoFit/>
          </a:bodyPr>
          <a:lstStyle/>
          <a:p>
            <a:r>
              <a:rPr lang="pt-BR" sz="550" b="1" dirty="0">
                <a:effectLst>
                  <a:glow rad="50800">
                    <a:schemeClr val="bg1">
                      <a:lumMod val="95000"/>
                      <a:alpha val="77000"/>
                    </a:schemeClr>
                  </a:glow>
                </a:effectLst>
              </a:rPr>
              <a:t>CYPRUS</a:t>
            </a:r>
            <a:endParaRPr lang="en-IN" sz="550" b="1" dirty="0">
              <a:effectLst>
                <a:glow rad="50800">
                  <a:schemeClr val="bg1">
                    <a:lumMod val="95000"/>
                    <a:alpha val="77000"/>
                  </a:schemeClr>
                </a:glow>
              </a:effectLst>
            </a:endParaRPr>
          </a:p>
        </p:txBody>
      </p:sp>
      <p:sp>
        <p:nvSpPr>
          <p:cNvPr id="3109" name="TextBox 3108"/>
          <p:cNvSpPr txBox="1"/>
          <p:nvPr/>
        </p:nvSpPr>
        <p:spPr>
          <a:xfrm>
            <a:off x="4954877" y="5865722"/>
            <a:ext cx="534121" cy="176972"/>
          </a:xfrm>
          <a:prstGeom prst="rect">
            <a:avLst/>
          </a:prstGeom>
          <a:noFill/>
        </p:spPr>
        <p:txBody>
          <a:bodyPr wrap="none" rtlCol="0">
            <a:spAutoFit/>
          </a:bodyPr>
          <a:lstStyle/>
          <a:p>
            <a:r>
              <a:rPr lang="pt-BR" sz="550" b="1" dirty="0">
                <a:effectLst>
                  <a:glow rad="50800">
                    <a:schemeClr val="bg1">
                      <a:lumMod val="95000"/>
                      <a:alpha val="77000"/>
                    </a:schemeClr>
                  </a:glow>
                </a:effectLst>
              </a:rPr>
              <a:t>LEBANON</a:t>
            </a:r>
            <a:endParaRPr lang="en-IN" sz="550" b="1" dirty="0">
              <a:effectLst>
                <a:glow rad="50800">
                  <a:schemeClr val="bg1">
                    <a:lumMod val="95000"/>
                    <a:alpha val="77000"/>
                  </a:schemeClr>
                </a:glow>
              </a:effectLst>
            </a:endParaRPr>
          </a:p>
        </p:txBody>
      </p:sp>
      <p:sp>
        <p:nvSpPr>
          <p:cNvPr id="3110" name="TextBox 3109"/>
          <p:cNvSpPr txBox="1"/>
          <p:nvPr/>
        </p:nvSpPr>
        <p:spPr>
          <a:xfrm>
            <a:off x="5111718" y="6000156"/>
            <a:ext cx="442750" cy="176972"/>
          </a:xfrm>
          <a:prstGeom prst="rect">
            <a:avLst/>
          </a:prstGeom>
          <a:noFill/>
        </p:spPr>
        <p:txBody>
          <a:bodyPr wrap="none" rtlCol="0">
            <a:spAutoFit/>
          </a:bodyPr>
          <a:lstStyle/>
          <a:p>
            <a:r>
              <a:rPr lang="pt-BR" sz="550" b="1" dirty="0">
                <a:effectLst>
                  <a:glow rad="50800">
                    <a:schemeClr val="bg1">
                      <a:lumMod val="95000"/>
                      <a:alpha val="77000"/>
                    </a:schemeClr>
                  </a:glow>
                </a:effectLst>
              </a:rPr>
              <a:t>ISRAEL</a:t>
            </a:r>
            <a:endParaRPr lang="en-IN" sz="550" b="1" dirty="0">
              <a:effectLst>
                <a:glow rad="50800">
                  <a:schemeClr val="bg1">
                    <a:lumMod val="95000"/>
                    <a:alpha val="77000"/>
                  </a:schemeClr>
                </a:glow>
              </a:effectLst>
            </a:endParaRPr>
          </a:p>
        </p:txBody>
      </p:sp>
      <p:sp>
        <p:nvSpPr>
          <p:cNvPr id="3111" name="TextBox 3110"/>
          <p:cNvSpPr txBox="1"/>
          <p:nvPr/>
        </p:nvSpPr>
        <p:spPr>
          <a:xfrm>
            <a:off x="5465122" y="5990040"/>
            <a:ext cx="482824" cy="176972"/>
          </a:xfrm>
          <a:prstGeom prst="rect">
            <a:avLst/>
          </a:prstGeom>
          <a:noFill/>
        </p:spPr>
        <p:txBody>
          <a:bodyPr wrap="none" rtlCol="0">
            <a:spAutoFit/>
          </a:bodyPr>
          <a:lstStyle/>
          <a:p>
            <a:r>
              <a:rPr lang="pt-BR" sz="550" b="1" dirty="0">
                <a:effectLst>
                  <a:glow rad="50800">
                    <a:schemeClr val="bg1">
                      <a:lumMod val="95000"/>
                      <a:alpha val="77000"/>
                    </a:schemeClr>
                  </a:glow>
                </a:effectLst>
              </a:rPr>
              <a:t>JORDAN</a:t>
            </a:r>
            <a:endParaRPr lang="en-IN" sz="550" b="1" dirty="0">
              <a:effectLst>
                <a:glow rad="50800">
                  <a:schemeClr val="bg1">
                    <a:lumMod val="95000"/>
                    <a:alpha val="77000"/>
                  </a:schemeClr>
                </a:glow>
              </a:effectLst>
            </a:endParaRPr>
          </a:p>
        </p:txBody>
      </p:sp>
      <p:sp>
        <p:nvSpPr>
          <p:cNvPr id="3112" name="TextBox 3111"/>
          <p:cNvSpPr txBox="1"/>
          <p:nvPr/>
        </p:nvSpPr>
        <p:spPr>
          <a:xfrm>
            <a:off x="5506665" y="5616081"/>
            <a:ext cx="399468" cy="176972"/>
          </a:xfrm>
          <a:prstGeom prst="rect">
            <a:avLst/>
          </a:prstGeom>
          <a:noFill/>
        </p:spPr>
        <p:txBody>
          <a:bodyPr wrap="none" rtlCol="0">
            <a:spAutoFit/>
          </a:bodyPr>
          <a:lstStyle/>
          <a:p>
            <a:r>
              <a:rPr lang="pt-BR" sz="550" b="1" dirty="0">
                <a:effectLst>
                  <a:glow rad="50800">
                    <a:schemeClr val="bg1">
                      <a:lumMod val="95000"/>
                      <a:alpha val="77000"/>
                    </a:schemeClr>
                  </a:glow>
                </a:effectLst>
              </a:rPr>
              <a:t>SYRIA</a:t>
            </a:r>
            <a:endParaRPr lang="en-IN" sz="550" b="1" dirty="0">
              <a:effectLst>
                <a:glow rad="50800">
                  <a:schemeClr val="bg1">
                    <a:lumMod val="95000"/>
                    <a:alpha val="77000"/>
                  </a:schemeClr>
                </a:glow>
              </a:effectLst>
            </a:endParaRPr>
          </a:p>
        </p:txBody>
      </p:sp>
      <p:sp>
        <p:nvSpPr>
          <p:cNvPr id="3113" name="TextBox 3112"/>
          <p:cNvSpPr txBox="1"/>
          <p:nvPr/>
        </p:nvSpPr>
        <p:spPr>
          <a:xfrm>
            <a:off x="5073674" y="5293860"/>
            <a:ext cx="474810" cy="176972"/>
          </a:xfrm>
          <a:prstGeom prst="rect">
            <a:avLst/>
          </a:prstGeom>
          <a:noFill/>
        </p:spPr>
        <p:txBody>
          <a:bodyPr wrap="none" rtlCol="0">
            <a:spAutoFit/>
          </a:bodyPr>
          <a:lstStyle/>
          <a:p>
            <a:r>
              <a:rPr lang="pt-BR" sz="550" b="1" dirty="0">
                <a:effectLst>
                  <a:glow rad="50800">
                    <a:schemeClr val="bg1">
                      <a:lumMod val="95000"/>
                      <a:alpha val="77000"/>
                    </a:schemeClr>
                  </a:glow>
                </a:effectLst>
              </a:rPr>
              <a:t>TURKEY</a:t>
            </a:r>
            <a:endParaRPr lang="en-IN" sz="550" b="1" dirty="0">
              <a:effectLst>
                <a:glow rad="50800">
                  <a:schemeClr val="bg1">
                    <a:lumMod val="95000"/>
                    <a:alpha val="77000"/>
                  </a:schemeClr>
                </a:glow>
              </a:effectLst>
            </a:endParaRPr>
          </a:p>
        </p:txBody>
      </p:sp>
      <p:sp>
        <p:nvSpPr>
          <p:cNvPr id="3114" name="TextBox 3113"/>
          <p:cNvSpPr txBox="1"/>
          <p:nvPr/>
        </p:nvSpPr>
        <p:spPr>
          <a:xfrm>
            <a:off x="6053772" y="4927567"/>
            <a:ext cx="639919" cy="176972"/>
          </a:xfrm>
          <a:prstGeom prst="rect">
            <a:avLst/>
          </a:prstGeom>
          <a:noFill/>
        </p:spPr>
        <p:txBody>
          <a:bodyPr wrap="none" rtlCol="0">
            <a:spAutoFit/>
          </a:bodyPr>
          <a:lstStyle/>
          <a:p>
            <a:r>
              <a:rPr lang="pt-BR" sz="550" b="1" dirty="0">
                <a:effectLst>
                  <a:glow rad="50800">
                    <a:schemeClr val="bg1">
                      <a:lumMod val="95000"/>
                      <a:alpha val="77000"/>
                    </a:schemeClr>
                  </a:glow>
                </a:effectLst>
              </a:rPr>
              <a:t>AZERBAIJAN</a:t>
            </a:r>
            <a:endParaRPr lang="en-IN" sz="550" b="1" dirty="0">
              <a:effectLst>
                <a:glow rad="50800">
                  <a:schemeClr val="bg1">
                    <a:lumMod val="95000"/>
                    <a:alpha val="77000"/>
                  </a:schemeClr>
                </a:glow>
              </a:effectLst>
            </a:endParaRPr>
          </a:p>
        </p:txBody>
      </p:sp>
      <p:sp>
        <p:nvSpPr>
          <p:cNvPr id="3115" name="TextBox 3114"/>
          <p:cNvSpPr txBox="1"/>
          <p:nvPr/>
        </p:nvSpPr>
        <p:spPr>
          <a:xfrm>
            <a:off x="5592161" y="5010148"/>
            <a:ext cx="514885" cy="176972"/>
          </a:xfrm>
          <a:prstGeom prst="rect">
            <a:avLst/>
          </a:prstGeom>
          <a:noFill/>
        </p:spPr>
        <p:txBody>
          <a:bodyPr wrap="none" rtlCol="0">
            <a:spAutoFit/>
          </a:bodyPr>
          <a:lstStyle/>
          <a:p>
            <a:r>
              <a:rPr lang="pt-BR" sz="550" b="1" dirty="0">
                <a:effectLst>
                  <a:glow rad="50800">
                    <a:schemeClr val="bg1">
                      <a:lumMod val="95000"/>
                      <a:alpha val="77000"/>
                    </a:schemeClr>
                  </a:glow>
                </a:effectLst>
              </a:rPr>
              <a:t>ARMENIA</a:t>
            </a:r>
            <a:endParaRPr lang="en-IN" sz="550" b="1" dirty="0">
              <a:effectLst>
                <a:glow rad="50800">
                  <a:schemeClr val="bg1">
                    <a:lumMod val="95000"/>
                    <a:alpha val="77000"/>
                  </a:schemeClr>
                </a:glow>
              </a:effectLst>
            </a:endParaRPr>
          </a:p>
        </p:txBody>
      </p:sp>
      <p:sp>
        <p:nvSpPr>
          <p:cNvPr id="3116" name="TextBox 3115"/>
          <p:cNvSpPr txBox="1"/>
          <p:nvPr/>
        </p:nvSpPr>
        <p:spPr>
          <a:xfrm>
            <a:off x="5520561" y="4870432"/>
            <a:ext cx="516488" cy="176972"/>
          </a:xfrm>
          <a:prstGeom prst="rect">
            <a:avLst/>
          </a:prstGeom>
          <a:noFill/>
        </p:spPr>
        <p:txBody>
          <a:bodyPr wrap="none" rtlCol="0">
            <a:spAutoFit/>
          </a:bodyPr>
          <a:lstStyle/>
          <a:p>
            <a:r>
              <a:rPr lang="pt-BR" sz="550" b="1" dirty="0">
                <a:effectLst>
                  <a:glow rad="50800">
                    <a:schemeClr val="bg1">
                      <a:lumMod val="95000"/>
                      <a:alpha val="77000"/>
                    </a:schemeClr>
                  </a:glow>
                </a:effectLst>
              </a:rPr>
              <a:t>GEORGIA</a:t>
            </a:r>
            <a:endParaRPr lang="en-IN" sz="550" b="1" dirty="0">
              <a:effectLst>
                <a:glow rad="50800">
                  <a:schemeClr val="bg1">
                    <a:lumMod val="95000"/>
                    <a:alpha val="77000"/>
                  </a:schemeClr>
                </a:glow>
              </a:effectLst>
            </a:endParaRPr>
          </a:p>
        </p:txBody>
      </p:sp>
      <p:sp>
        <p:nvSpPr>
          <p:cNvPr id="3117" name="TextBox 3116"/>
          <p:cNvSpPr txBox="1"/>
          <p:nvPr/>
        </p:nvSpPr>
        <p:spPr>
          <a:xfrm>
            <a:off x="4696757" y="4339889"/>
            <a:ext cx="506870" cy="176972"/>
          </a:xfrm>
          <a:prstGeom prst="rect">
            <a:avLst/>
          </a:prstGeom>
          <a:noFill/>
        </p:spPr>
        <p:txBody>
          <a:bodyPr wrap="none" rtlCol="0">
            <a:spAutoFit/>
          </a:bodyPr>
          <a:lstStyle/>
          <a:p>
            <a:r>
              <a:rPr lang="pt-BR" sz="550" b="1" dirty="0">
                <a:effectLst>
                  <a:glow rad="50800">
                    <a:schemeClr val="bg1">
                      <a:lumMod val="95000"/>
                      <a:alpha val="77000"/>
                    </a:schemeClr>
                  </a:glow>
                </a:effectLst>
              </a:rPr>
              <a:t>UKRAINE</a:t>
            </a:r>
            <a:endParaRPr lang="en-IN" sz="550" b="1" dirty="0">
              <a:effectLst>
                <a:glow rad="50800">
                  <a:schemeClr val="bg1">
                    <a:lumMod val="95000"/>
                    <a:alpha val="77000"/>
                  </a:schemeClr>
                </a:glow>
              </a:effectLst>
            </a:endParaRPr>
          </a:p>
        </p:txBody>
      </p:sp>
      <p:sp>
        <p:nvSpPr>
          <p:cNvPr id="3118" name="TextBox 3117"/>
          <p:cNvSpPr txBox="1"/>
          <p:nvPr/>
        </p:nvSpPr>
        <p:spPr>
          <a:xfrm>
            <a:off x="4627680" y="4594862"/>
            <a:ext cx="572593" cy="176972"/>
          </a:xfrm>
          <a:prstGeom prst="rect">
            <a:avLst/>
          </a:prstGeom>
          <a:noFill/>
        </p:spPr>
        <p:txBody>
          <a:bodyPr wrap="none" rtlCol="0">
            <a:spAutoFit/>
          </a:bodyPr>
          <a:lstStyle/>
          <a:p>
            <a:r>
              <a:rPr lang="pt-BR" sz="550" b="1" dirty="0">
                <a:effectLst>
                  <a:glow rad="50800">
                    <a:schemeClr val="bg1">
                      <a:lumMod val="95000"/>
                      <a:alpha val="77000"/>
                    </a:schemeClr>
                  </a:glow>
                </a:effectLst>
              </a:rPr>
              <a:t>MOLDOVA*</a:t>
            </a:r>
            <a:endParaRPr lang="en-IN" sz="550" b="1" dirty="0">
              <a:effectLst>
                <a:glow rad="50800">
                  <a:schemeClr val="bg1">
                    <a:lumMod val="95000"/>
                    <a:alpha val="77000"/>
                  </a:schemeClr>
                </a:glow>
              </a:effectLst>
            </a:endParaRPr>
          </a:p>
        </p:txBody>
      </p:sp>
      <p:sp>
        <p:nvSpPr>
          <p:cNvPr id="3119" name="TextBox 3118"/>
          <p:cNvSpPr txBox="1"/>
          <p:nvPr/>
        </p:nvSpPr>
        <p:spPr>
          <a:xfrm>
            <a:off x="4265715" y="4764266"/>
            <a:ext cx="522900" cy="176972"/>
          </a:xfrm>
          <a:prstGeom prst="rect">
            <a:avLst/>
          </a:prstGeom>
          <a:noFill/>
        </p:spPr>
        <p:txBody>
          <a:bodyPr wrap="none" rtlCol="0">
            <a:spAutoFit/>
          </a:bodyPr>
          <a:lstStyle/>
          <a:p>
            <a:r>
              <a:rPr lang="pt-BR" sz="550" b="1" dirty="0">
                <a:effectLst>
                  <a:glow rad="50800">
                    <a:schemeClr val="bg1">
                      <a:lumMod val="95000"/>
                      <a:alpha val="77000"/>
                    </a:schemeClr>
                  </a:glow>
                </a:effectLst>
              </a:rPr>
              <a:t>ROMANIA</a:t>
            </a:r>
            <a:endParaRPr lang="en-IN" sz="550" b="1" dirty="0">
              <a:effectLst>
                <a:glow rad="50800">
                  <a:schemeClr val="bg1">
                    <a:lumMod val="95000"/>
                    <a:alpha val="77000"/>
                  </a:schemeClr>
                </a:glow>
              </a:effectLst>
            </a:endParaRPr>
          </a:p>
        </p:txBody>
      </p:sp>
      <p:sp>
        <p:nvSpPr>
          <p:cNvPr id="3120" name="TextBox 3119"/>
          <p:cNvSpPr txBox="1"/>
          <p:nvPr/>
        </p:nvSpPr>
        <p:spPr>
          <a:xfrm>
            <a:off x="4368783" y="4027333"/>
            <a:ext cx="526106" cy="176972"/>
          </a:xfrm>
          <a:prstGeom prst="rect">
            <a:avLst/>
          </a:prstGeom>
          <a:noFill/>
        </p:spPr>
        <p:txBody>
          <a:bodyPr wrap="none" rtlCol="0">
            <a:spAutoFit/>
          </a:bodyPr>
          <a:lstStyle/>
          <a:p>
            <a:r>
              <a:rPr lang="pt-BR" sz="550" b="1" dirty="0">
                <a:effectLst>
                  <a:glow rad="50800">
                    <a:schemeClr val="bg1">
                      <a:lumMod val="95000"/>
                      <a:alpha val="77000"/>
                    </a:schemeClr>
                  </a:glow>
                </a:effectLst>
              </a:rPr>
              <a:t>BELARUS</a:t>
            </a:r>
            <a:endParaRPr lang="en-IN" sz="550" b="1" dirty="0">
              <a:effectLst>
                <a:glow rad="50800">
                  <a:schemeClr val="bg1">
                    <a:lumMod val="95000"/>
                    <a:alpha val="77000"/>
                  </a:schemeClr>
                </a:glow>
              </a:effectLst>
            </a:endParaRPr>
          </a:p>
        </p:txBody>
      </p:sp>
      <p:sp>
        <p:nvSpPr>
          <p:cNvPr id="3121" name="TextBox 3120"/>
          <p:cNvSpPr txBox="1"/>
          <p:nvPr/>
        </p:nvSpPr>
        <p:spPr>
          <a:xfrm>
            <a:off x="3919838" y="4116458"/>
            <a:ext cx="482824" cy="176972"/>
          </a:xfrm>
          <a:prstGeom prst="rect">
            <a:avLst/>
          </a:prstGeom>
          <a:noFill/>
        </p:spPr>
        <p:txBody>
          <a:bodyPr wrap="none" rtlCol="0">
            <a:spAutoFit/>
          </a:bodyPr>
          <a:lstStyle/>
          <a:p>
            <a:r>
              <a:rPr lang="pt-BR" sz="550" b="1" dirty="0">
                <a:effectLst>
                  <a:glow rad="50800">
                    <a:schemeClr val="bg1">
                      <a:lumMod val="95000"/>
                      <a:alpha val="77000"/>
                    </a:schemeClr>
                  </a:glow>
                </a:effectLst>
              </a:rPr>
              <a:t>POLAND</a:t>
            </a:r>
            <a:endParaRPr lang="en-IN" sz="550" b="1" dirty="0">
              <a:effectLst>
                <a:glow rad="50800">
                  <a:schemeClr val="bg1">
                    <a:lumMod val="95000"/>
                    <a:alpha val="77000"/>
                  </a:schemeClr>
                </a:glow>
              </a:effectLst>
            </a:endParaRPr>
          </a:p>
        </p:txBody>
      </p:sp>
      <p:sp>
        <p:nvSpPr>
          <p:cNvPr id="3122" name="TextBox 3121"/>
          <p:cNvSpPr txBox="1"/>
          <p:nvPr/>
        </p:nvSpPr>
        <p:spPr>
          <a:xfrm>
            <a:off x="3681063" y="4375127"/>
            <a:ext cx="498855" cy="176972"/>
          </a:xfrm>
          <a:prstGeom prst="rect">
            <a:avLst/>
          </a:prstGeom>
          <a:noFill/>
        </p:spPr>
        <p:txBody>
          <a:bodyPr wrap="none" rtlCol="0">
            <a:spAutoFit/>
          </a:bodyPr>
          <a:lstStyle/>
          <a:p>
            <a:r>
              <a:rPr lang="pt-BR" sz="550" b="1" dirty="0">
                <a:effectLst>
                  <a:glow rad="50800">
                    <a:schemeClr val="bg1">
                      <a:lumMod val="95000"/>
                      <a:alpha val="77000"/>
                    </a:schemeClr>
                  </a:glow>
                </a:effectLst>
              </a:rPr>
              <a:t>CZECHIA</a:t>
            </a:r>
            <a:endParaRPr lang="en-IN" sz="550" b="1" dirty="0">
              <a:effectLst>
                <a:glow rad="50800">
                  <a:schemeClr val="bg1">
                    <a:lumMod val="95000"/>
                    <a:alpha val="77000"/>
                  </a:schemeClr>
                </a:glow>
              </a:effectLst>
            </a:endParaRPr>
          </a:p>
        </p:txBody>
      </p:sp>
      <p:sp>
        <p:nvSpPr>
          <p:cNvPr id="3123" name="TextBox 3122"/>
          <p:cNvSpPr txBox="1"/>
          <p:nvPr/>
        </p:nvSpPr>
        <p:spPr>
          <a:xfrm>
            <a:off x="3974747" y="4472832"/>
            <a:ext cx="548548" cy="176972"/>
          </a:xfrm>
          <a:prstGeom prst="rect">
            <a:avLst/>
          </a:prstGeom>
          <a:noFill/>
        </p:spPr>
        <p:txBody>
          <a:bodyPr wrap="none" rtlCol="0">
            <a:spAutoFit/>
          </a:bodyPr>
          <a:lstStyle/>
          <a:p>
            <a:r>
              <a:rPr lang="pt-BR" sz="550" b="1" dirty="0">
                <a:effectLst>
                  <a:glow rad="50800">
                    <a:schemeClr val="bg1">
                      <a:lumMod val="95000"/>
                      <a:alpha val="77000"/>
                    </a:schemeClr>
                  </a:glow>
                </a:effectLst>
              </a:rPr>
              <a:t>SLOVAKIA</a:t>
            </a:r>
            <a:endParaRPr lang="en-IN" sz="550" b="1" dirty="0">
              <a:effectLst>
                <a:glow rad="50800">
                  <a:schemeClr val="bg1">
                    <a:lumMod val="95000"/>
                    <a:alpha val="77000"/>
                  </a:schemeClr>
                </a:glow>
              </a:effectLst>
            </a:endParaRPr>
          </a:p>
        </p:txBody>
      </p:sp>
      <p:sp>
        <p:nvSpPr>
          <p:cNvPr id="3124" name="TextBox 3123"/>
          <p:cNvSpPr txBox="1"/>
          <p:nvPr/>
        </p:nvSpPr>
        <p:spPr>
          <a:xfrm>
            <a:off x="2282705" y="3748217"/>
            <a:ext cx="498855" cy="176972"/>
          </a:xfrm>
          <a:prstGeom prst="rect">
            <a:avLst/>
          </a:prstGeom>
          <a:noFill/>
        </p:spPr>
        <p:txBody>
          <a:bodyPr wrap="none" rtlCol="0">
            <a:spAutoFit/>
          </a:bodyPr>
          <a:lstStyle/>
          <a:p>
            <a:r>
              <a:rPr lang="pt-BR" sz="550" b="1" dirty="0">
                <a:effectLst>
                  <a:glow rad="50800">
                    <a:schemeClr val="bg1">
                      <a:lumMod val="95000"/>
                      <a:alpha val="77000"/>
                    </a:schemeClr>
                  </a:glow>
                </a:effectLst>
              </a:rPr>
              <a:t>IRELAND</a:t>
            </a:r>
            <a:endParaRPr lang="en-IN" sz="550" b="1" dirty="0">
              <a:effectLst>
                <a:glow rad="50800">
                  <a:schemeClr val="bg1">
                    <a:lumMod val="95000"/>
                    <a:alpha val="77000"/>
                  </a:schemeClr>
                </a:glow>
              </a:effectLst>
            </a:endParaRPr>
          </a:p>
        </p:txBody>
      </p:sp>
      <p:sp>
        <p:nvSpPr>
          <p:cNvPr id="3125" name="TextBox 3124"/>
          <p:cNvSpPr txBox="1"/>
          <p:nvPr/>
        </p:nvSpPr>
        <p:spPr>
          <a:xfrm>
            <a:off x="2691884" y="3793551"/>
            <a:ext cx="526105" cy="261610"/>
          </a:xfrm>
          <a:prstGeom prst="rect">
            <a:avLst/>
          </a:prstGeom>
          <a:noFill/>
        </p:spPr>
        <p:txBody>
          <a:bodyPr wrap="none" rtlCol="0">
            <a:spAutoFit/>
          </a:bodyPr>
          <a:lstStyle/>
          <a:p>
            <a:pPr algn="ctr"/>
            <a:r>
              <a:rPr lang="pt-BR" sz="550" b="1" dirty="0">
                <a:effectLst>
                  <a:glow rad="50800">
                    <a:schemeClr val="bg1">
                      <a:lumMod val="95000"/>
                      <a:alpha val="77000"/>
                    </a:schemeClr>
                  </a:glow>
                </a:effectLst>
              </a:rPr>
              <a:t>UNITED</a:t>
            </a:r>
          </a:p>
          <a:p>
            <a:pPr algn="ctr"/>
            <a:r>
              <a:rPr lang="pt-BR" sz="550" b="1" dirty="0">
                <a:effectLst>
                  <a:glow rad="50800">
                    <a:schemeClr val="bg1">
                      <a:lumMod val="95000"/>
                      <a:alpha val="77000"/>
                    </a:schemeClr>
                  </a:glow>
                </a:effectLst>
              </a:rPr>
              <a:t>KINGDOM</a:t>
            </a:r>
            <a:endParaRPr lang="en-IN" sz="550" b="1" dirty="0">
              <a:effectLst>
                <a:glow rad="50800">
                  <a:schemeClr val="bg1">
                    <a:lumMod val="95000"/>
                    <a:alpha val="77000"/>
                  </a:schemeClr>
                </a:glow>
              </a:effectLst>
            </a:endParaRPr>
          </a:p>
        </p:txBody>
      </p:sp>
      <p:sp>
        <p:nvSpPr>
          <p:cNvPr id="3126" name="TextBox 3125"/>
          <p:cNvSpPr txBox="1"/>
          <p:nvPr/>
        </p:nvSpPr>
        <p:spPr>
          <a:xfrm>
            <a:off x="3239509" y="3770103"/>
            <a:ext cx="546945" cy="176972"/>
          </a:xfrm>
          <a:prstGeom prst="rect">
            <a:avLst/>
          </a:prstGeom>
          <a:noFill/>
        </p:spPr>
        <p:txBody>
          <a:bodyPr wrap="none" rtlCol="0">
            <a:spAutoFit/>
          </a:bodyPr>
          <a:lstStyle/>
          <a:p>
            <a:pPr algn="ctr"/>
            <a:r>
              <a:rPr lang="pt-BR" sz="550" b="1" dirty="0">
                <a:effectLst>
                  <a:glow rad="50800">
                    <a:schemeClr val="bg1">
                      <a:lumMod val="95000"/>
                      <a:alpha val="77000"/>
                    </a:schemeClr>
                  </a:glow>
                </a:effectLst>
              </a:rPr>
              <a:t>DENMARK</a:t>
            </a:r>
            <a:endParaRPr lang="en-IN" sz="550" b="1" dirty="0">
              <a:effectLst>
                <a:glow rad="50800">
                  <a:schemeClr val="bg1">
                    <a:lumMod val="95000"/>
                    <a:alpha val="77000"/>
                  </a:schemeClr>
                </a:glow>
              </a:effectLst>
            </a:endParaRPr>
          </a:p>
        </p:txBody>
      </p:sp>
      <p:sp>
        <p:nvSpPr>
          <p:cNvPr id="3127" name="TextBox 3126"/>
          <p:cNvSpPr txBox="1"/>
          <p:nvPr/>
        </p:nvSpPr>
        <p:spPr>
          <a:xfrm>
            <a:off x="3085278" y="4050150"/>
            <a:ext cx="396262" cy="176972"/>
          </a:xfrm>
          <a:prstGeom prst="rect">
            <a:avLst/>
          </a:prstGeom>
          <a:noFill/>
        </p:spPr>
        <p:txBody>
          <a:bodyPr wrap="none" rtlCol="0">
            <a:spAutoFit/>
          </a:bodyPr>
          <a:lstStyle/>
          <a:p>
            <a:pPr algn="ctr"/>
            <a:r>
              <a:rPr lang="pt-BR" sz="550" b="1" dirty="0">
                <a:effectLst>
                  <a:glow rad="50800">
                    <a:schemeClr val="bg1">
                      <a:lumMod val="95000"/>
                      <a:alpha val="77000"/>
                    </a:schemeClr>
                  </a:glow>
                </a:effectLst>
              </a:rPr>
              <a:t>NETH.</a:t>
            </a:r>
            <a:endParaRPr lang="en-IN" sz="550" b="1" dirty="0">
              <a:effectLst>
                <a:glow rad="50800">
                  <a:schemeClr val="bg1">
                    <a:lumMod val="95000"/>
                    <a:alpha val="77000"/>
                  </a:schemeClr>
                </a:glow>
              </a:effectLst>
            </a:endParaRPr>
          </a:p>
        </p:txBody>
      </p:sp>
      <p:sp>
        <p:nvSpPr>
          <p:cNvPr id="3128" name="TextBox 3127"/>
          <p:cNvSpPr txBox="1"/>
          <p:nvPr/>
        </p:nvSpPr>
        <p:spPr>
          <a:xfrm>
            <a:off x="2871825" y="4185914"/>
            <a:ext cx="510076" cy="176972"/>
          </a:xfrm>
          <a:prstGeom prst="rect">
            <a:avLst/>
          </a:prstGeom>
          <a:noFill/>
        </p:spPr>
        <p:txBody>
          <a:bodyPr wrap="none" rtlCol="0">
            <a:spAutoFit/>
          </a:bodyPr>
          <a:lstStyle/>
          <a:p>
            <a:pPr algn="ctr"/>
            <a:r>
              <a:rPr lang="pt-BR" sz="550" b="1" dirty="0">
                <a:effectLst>
                  <a:glow rad="50800">
                    <a:schemeClr val="bg1">
                      <a:lumMod val="95000"/>
                      <a:alpha val="77000"/>
                    </a:schemeClr>
                  </a:glow>
                </a:effectLst>
              </a:rPr>
              <a:t>BELGIUM</a:t>
            </a:r>
            <a:endParaRPr lang="en-IN" sz="550" b="1" dirty="0">
              <a:effectLst>
                <a:glow rad="50800">
                  <a:schemeClr val="bg1">
                    <a:lumMod val="95000"/>
                    <a:alpha val="77000"/>
                  </a:schemeClr>
                </a:glow>
              </a:effectLst>
            </a:endParaRPr>
          </a:p>
        </p:txBody>
      </p:sp>
      <p:sp>
        <p:nvSpPr>
          <p:cNvPr id="3129" name="TextBox 3128"/>
          <p:cNvSpPr txBox="1"/>
          <p:nvPr/>
        </p:nvSpPr>
        <p:spPr>
          <a:xfrm>
            <a:off x="3372063" y="4201419"/>
            <a:ext cx="545342" cy="176972"/>
          </a:xfrm>
          <a:prstGeom prst="rect">
            <a:avLst/>
          </a:prstGeom>
          <a:noFill/>
        </p:spPr>
        <p:txBody>
          <a:bodyPr wrap="none" rtlCol="0">
            <a:spAutoFit/>
          </a:bodyPr>
          <a:lstStyle/>
          <a:p>
            <a:pPr algn="ctr"/>
            <a:r>
              <a:rPr lang="pt-BR" sz="550" b="1" dirty="0">
                <a:effectLst>
                  <a:glow rad="50800">
                    <a:schemeClr val="bg1">
                      <a:lumMod val="95000"/>
                      <a:alpha val="77000"/>
                    </a:schemeClr>
                  </a:glow>
                </a:effectLst>
              </a:rPr>
              <a:t>GERMANY</a:t>
            </a:r>
            <a:endParaRPr lang="en-IN" sz="550" b="1" dirty="0">
              <a:effectLst>
                <a:glow rad="50800">
                  <a:schemeClr val="bg1">
                    <a:lumMod val="95000"/>
                    <a:alpha val="77000"/>
                  </a:schemeClr>
                </a:glow>
              </a:effectLst>
            </a:endParaRPr>
          </a:p>
        </p:txBody>
      </p:sp>
      <p:sp>
        <p:nvSpPr>
          <p:cNvPr id="3130" name="TextBox 3129"/>
          <p:cNvSpPr txBox="1"/>
          <p:nvPr/>
        </p:nvSpPr>
        <p:spPr>
          <a:xfrm>
            <a:off x="3231095" y="4597838"/>
            <a:ext cx="423513" cy="176972"/>
          </a:xfrm>
          <a:prstGeom prst="rect">
            <a:avLst/>
          </a:prstGeom>
          <a:noFill/>
        </p:spPr>
        <p:txBody>
          <a:bodyPr wrap="none" rtlCol="0">
            <a:spAutoFit/>
          </a:bodyPr>
          <a:lstStyle/>
          <a:p>
            <a:pPr algn="ctr"/>
            <a:r>
              <a:rPr lang="pt-BR" sz="550" b="1" dirty="0" smtClean="0">
                <a:effectLst>
                  <a:glow rad="50800">
                    <a:schemeClr val="bg1">
                      <a:lumMod val="95000"/>
                      <a:alpha val="77000"/>
                    </a:schemeClr>
                  </a:glow>
                </a:effectLst>
              </a:rPr>
              <a:t>SWITZ.</a:t>
            </a:r>
            <a:endParaRPr lang="en-IN" sz="550" b="1" dirty="0">
              <a:effectLst>
                <a:glow rad="50800">
                  <a:schemeClr val="bg1">
                    <a:lumMod val="95000"/>
                    <a:alpha val="77000"/>
                  </a:schemeClr>
                </a:glow>
              </a:effectLst>
            </a:endParaRPr>
          </a:p>
        </p:txBody>
      </p:sp>
      <p:sp>
        <p:nvSpPr>
          <p:cNvPr id="3131" name="TextBox 3130"/>
          <p:cNvSpPr txBox="1"/>
          <p:nvPr/>
        </p:nvSpPr>
        <p:spPr>
          <a:xfrm>
            <a:off x="3558722" y="4581844"/>
            <a:ext cx="498855" cy="176972"/>
          </a:xfrm>
          <a:prstGeom prst="rect">
            <a:avLst/>
          </a:prstGeom>
          <a:noFill/>
        </p:spPr>
        <p:txBody>
          <a:bodyPr wrap="none" rtlCol="0">
            <a:spAutoFit/>
          </a:bodyPr>
          <a:lstStyle/>
          <a:p>
            <a:pPr algn="ctr"/>
            <a:r>
              <a:rPr lang="pt-BR" sz="550" b="1" dirty="0">
                <a:effectLst>
                  <a:glow rad="50800">
                    <a:schemeClr val="bg1">
                      <a:lumMod val="95000"/>
                      <a:alpha val="77000"/>
                    </a:schemeClr>
                  </a:glow>
                </a:effectLst>
              </a:rPr>
              <a:t>AUSTRIA</a:t>
            </a:r>
            <a:endParaRPr lang="en-IN" sz="550" b="1" dirty="0">
              <a:effectLst>
                <a:glow rad="50800">
                  <a:schemeClr val="bg1">
                    <a:lumMod val="95000"/>
                    <a:alpha val="77000"/>
                  </a:schemeClr>
                </a:glow>
              </a:effectLst>
            </a:endParaRPr>
          </a:p>
        </p:txBody>
      </p:sp>
      <p:sp>
        <p:nvSpPr>
          <p:cNvPr id="3132" name="TextBox 3131"/>
          <p:cNvSpPr txBox="1"/>
          <p:nvPr/>
        </p:nvSpPr>
        <p:spPr>
          <a:xfrm>
            <a:off x="3929188" y="4632367"/>
            <a:ext cx="542136" cy="176972"/>
          </a:xfrm>
          <a:prstGeom prst="rect">
            <a:avLst/>
          </a:prstGeom>
          <a:noFill/>
        </p:spPr>
        <p:txBody>
          <a:bodyPr wrap="none" rtlCol="0">
            <a:spAutoFit/>
          </a:bodyPr>
          <a:lstStyle/>
          <a:p>
            <a:pPr algn="ctr"/>
            <a:r>
              <a:rPr lang="pt-BR" sz="550" b="1" dirty="0">
                <a:effectLst>
                  <a:glow rad="50800">
                    <a:schemeClr val="bg1">
                      <a:lumMod val="95000"/>
                      <a:alpha val="77000"/>
                    </a:schemeClr>
                  </a:glow>
                </a:effectLst>
              </a:rPr>
              <a:t>HUNGARY</a:t>
            </a:r>
            <a:endParaRPr lang="en-IN" sz="550" b="1" dirty="0">
              <a:effectLst>
                <a:glow rad="50800">
                  <a:schemeClr val="bg1">
                    <a:lumMod val="95000"/>
                    <a:alpha val="77000"/>
                  </a:schemeClr>
                </a:glow>
              </a:effectLst>
            </a:endParaRPr>
          </a:p>
        </p:txBody>
      </p:sp>
      <p:sp>
        <p:nvSpPr>
          <p:cNvPr id="3133" name="TextBox 3132"/>
          <p:cNvSpPr txBox="1"/>
          <p:nvPr/>
        </p:nvSpPr>
        <p:spPr>
          <a:xfrm>
            <a:off x="3541592" y="4723361"/>
            <a:ext cx="543739" cy="176972"/>
          </a:xfrm>
          <a:prstGeom prst="rect">
            <a:avLst/>
          </a:prstGeom>
          <a:noFill/>
        </p:spPr>
        <p:txBody>
          <a:bodyPr wrap="none" rtlCol="0">
            <a:spAutoFit/>
          </a:bodyPr>
          <a:lstStyle/>
          <a:p>
            <a:pPr algn="ctr"/>
            <a:r>
              <a:rPr lang="pt-BR" sz="550" b="1" dirty="0">
                <a:effectLst>
                  <a:glow rad="50800">
                    <a:schemeClr val="bg1">
                      <a:lumMod val="95000"/>
                      <a:alpha val="77000"/>
                    </a:schemeClr>
                  </a:glow>
                </a:effectLst>
              </a:rPr>
              <a:t>SLOVENIA</a:t>
            </a:r>
            <a:endParaRPr lang="en-IN" sz="550" b="1" dirty="0">
              <a:effectLst>
                <a:glow rad="50800">
                  <a:schemeClr val="bg1">
                    <a:lumMod val="95000"/>
                    <a:alpha val="77000"/>
                  </a:schemeClr>
                </a:glow>
              </a:effectLst>
            </a:endParaRPr>
          </a:p>
        </p:txBody>
      </p:sp>
      <p:sp>
        <p:nvSpPr>
          <p:cNvPr id="3134" name="TextBox 3133"/>
          <p:cNvSpPr txBox="1"/>
          <p:nvPr/>
        </p:nvSpPr>
        <p:spPr>
          <a:xfrm>
            <a:off x="3616803" y="4819322"/>
            <a:ext cx="506870" cy="176972"/>
          </a:xfrm>
          <a:prstGeom prst="rect">
            <a:avLst/>
          </a:prstGeom>
          <a:noFill/>
        </p:spPr>
        <p:txBody>
          <a:bodyPr wrap="none" rtlCol="0">
            <a:spAutoFit/>
          </a:bodyPr>
          <a:lstStyle/>
          <a:p>
            <a:pPr algn="ctr"/>
            <a:r>
              <a:rPr lang="pt-BR" sz="550" b="1" dirty="0">
                <a:effectLst>
                  <a:glow rad="50800">
                    <a:schemeClr val="bg1">
                      <a:lumMod val="95000"/>
                      <a:alpha val="77000"/>
                    </a:schemeClr>
                  </a:glow>
                </a:effectLst>
              </a:rPr>
              <a:t>CROATIA</a:t>
            </a:r>
            <a:endParaRPr lang="en-IN" sz="550" b="1" dirty="0">
              <a:effectLst>
                <a:glow rad="50800">
                  <a:schemeClr val="bg1">
                    <a:lumMod val="95000"/>
                    <a:alpha val="77000"/>
                  </a:schemeClr>
                </a:glow>
              </a:effectLst>
            </a:endParaRPr>
          </a:p>
        </p:txBody>
      </p:sp>
      <p:sp>
        <p:nvSpPr>
          <p:cNvPr id="3135" name="TextBox 3134"/>
          <p:cNvSpPr txBox="1"/>
          <p:nvPr/>
        </p:nvSpPr>
        <p:spPr>
          <a:xfrm>
            <a:off x="3756803" y="4916369"/>
            <a:ext cx="426720" cy="261610"/>
          </a:xfrm>
          <a:prstGeom prst="rect">
            <a:avLst/>
          </a:prstGeom>
          <a:noFill/>
        </p:spPr>
        <p:txBody>
          <a:bodyPr wrap="none" rtlCol="0">
            <a:spAutoFit/>
          </a:bodyPr>
          <a:lstStyle/>
          <a:p>
            <a:pPr algn="ctr"/>
            <a:r>
              <a:rPr lang="pt-BR" sz="550" b="1" dirty="0">
                <a:effectLst>
                  <a:glow rad="50800">
                    <a:schemeClr val="bg1">
                      <a:lumMod val="95000"/>
                      <a:alpha val="77000"/>
                    </a:schemeClr>
                  </a:glow>
                </a:effectLst>
              </a:rPr>
              <a:t>BOS. &amp;</a:t>
            </a:r>
          </a:p>
          <a:p>
            <a:pPr algn="ctr"/>
            <a:r>
              <a:rPr lang="pt-BR" sz="550" b="1" dirty="0">
                <a:effectLst>
                  <a:glow rad="50800">
                    <a:schemeClr val="bg1">
                      <a:lumMod val="95000"/>
                      <a:alpha val="77000"/>
                    </a:schemeClr>
                  </a:glow>
                </a:effectLst>
              </a:rPr>
              <a:t>HERZ.*</a:t>
            </a:r>
            <a:endParaRPr lang="en-IN" sz="550" b="1" dirty="0">
              <a:effectLst>
                <a:glow rad="50800">
                  <a:schemeClr val="bg1">
                    <a:lumMod val="95000"/>
                    <a:alpha val="77000"/>
                  </a:schemeClr>
                </a:glow>
              </a:effectLst>
            </a:endParaRPr>
          </a:p>
        </p:txBody>
      </p:sp>
      <p:sp>
        <p:nvSpPr>
          <p:cNvPr id="3136" name="TextBox 3135"/>
          <p:cNvSpPr txBox="1"/>
          <p:nvPr/>
        </p:nvSpPr>
        <p:spPr>
          <a:xfrm>
            <a:off x="4110628" y="4935620"/>
            <a:ext cx="478016" cy="176972"/>
          </a:xfrm>
          <a:prstGeom prst="rect">
            <a:avLst/>
          </a:prstGeom>
          <a:noFill/>
        </p:spPr>
        <p:txBody>
          <a:bodyPr wrap="none" rtlCol="0">
            <a:spAutoFit/>
          </a:bodyPr>
          <a:lstStyle/>
          <a:p>
            <a:r>
              <a:rPr lang="pt-BR" sz="550" b="1" dirty="0">
                <a:effectLst>
                  <a:glow rad="50800">
                    <a:schemeClr val="bg1">
                      <a:lumMod val="95000"/>
                      <a:alpha val="77000"/>
                    </a:schemeClr>
                  </a:glow>
                </a:effectLst>
              </a:rPr>
              <a:t>SERBIA*</a:t>
            </a:r>
            <a:endParaRPr lang="en-IN" sz="550" b="1" dirty="0">
              <a:effectLst>
                <a:glow rad="50800">
                  <a:schemeClr val="bg1">
                    <a:lumMod val="95000"/>
                    <a:alpha val="77000"/>
                  </a:schemeClr>
                </a:glow>
              </a:effectLst>
            </a:endParaRPr>
          </a:p>
        </p:txBody>
      </p:sp>
      <p:sp>
        <p:nvSpPr>
          <p:cNvPr id="3137" name="TextBox 3136"/>
          <p:cNvSpPr txBox="1"/>
          <p:nvPr/>
        </p:nvSpPr>
        <p:spPr>
          <a:xfrm>
            <a:off x="4146443" y="5076851"/>
            <a:ext cx="356188" cy="176972"/>
          </a:xfrm>
          <a:prstGeom prst="rect">
            <a:avLst/>
          </a:prstGeom>
          <a:noFill/>
        </p:spPr>
        <p:txBody>
          <a:bodyPr wrap="none" rtlCol="0">
            <a:spAutoFit/>
          </a:bodyPr>
          <a:lstStyle/>
          <a:p>
            <a:r>
              <a:rPr lang="pt-BR" sz="550" b="1" dirty="0">
                <a:effectLst>
                  <a:glow rad="50800">
                    <a:schemeClr val="bg1">
                      <a:lumMod val="95000"/>
                      <a:alpha val="77000"/>
                    </a:schemeClr>
                  </a:glow>
                </a:effectLst>
              </a:rPr>
              <a:t>KOS.</a:t>
            </a:r>
            <a:endParaRPr lang="en-IN" sz="550" b="1" dirty="0">
              <a:effectLst>
                <a:glow rad="50800">
                  <a:schemeClr val="bg1">
                    <a:lumMod val="95000"/>
                    <a:alpha val="77000"/>
                  </a:schemeClr>
                </a:glow>
              </a:effectLst>
            </a:endParaRPr>
          </a:p>
        </p:txBody>
      </p:sp>
      <p:sp>
        <p:nvSpPr>
          <p:cNvPr id="3138" name="TextBox 3137"/>
          <p:cNvSpPr txBox="1"/>
          <p:nvPr/>
        </p:nvSpPr>
        <p:spPr>
          <a:xfrm>
            <a:off x="4191608" y="5164638"/>
            <a:ext cx="365806" cy="176972"/>
          </a:xfrm>
          <a:prstGeom prst="rect">
            <a:avLst/>
          </a:prstGeom>
          <a:noFill/>
        </p:spPr>
        <p:txBody>
          <a:bodyPr wrap="none" rtlCol="0">
            <a:spAutoFit/>
          </a:bodyPr>
          <a:lstStyle/>
          <a:p>
            <a:r>
              <a:rPr lang="pt-BR" sz="550" b="1" dirty="0">
                <a:effectLst>
                  <a:glow rad="50800">
                    <a:schemeClr val="bg1">
                      <a:lumMod val="95000"/>
                      <a:alpha val="77000"/>
                    </a:schemeClr>
                  </a:glow>
                </a:effectLst>
              </a:rPr>
              <a:t>MAC.</a:t>
            </a:r>
            <a:endParaRPr lang="en-IN" sz="550" b="1" dirty="0">
              <a:effectLst>
                <a:glow rad="50800">
                  <a:schemeClr val="bg1">
                    <a:lumMod val="95000"/>
                    <a:alpha val="77000"/>
                  </a:schemeClr>
                </a:glow>
              </a:effectLst>
            </a:endParaRPr>
          </a:p>
        </p:txBody>
      </p:sp>
      <p:sp>
        <p:nvSpPr>
          <p:cNvPr id="3139" name="TextBox 3138"/>
          <p:cNvSpPr txBox="1"/>
          <p:nvPr/>
        </p:nvSpPr>
        <p:spPr>
          <a:xfrm>
            <a:off x="3828457" y="5158207"/>
            <a:ext cx="369012" cy="176972"/>
          </a:xfrm>
          <a:prstGeom prst="rect">
            <a:avLst/>
          </a:prstGeom>
          <a:noFill/>
        </p:spPr>
        <p:txBody>
          <a:bodyPr wrap="none" rtlCol="0">
            <a:spAutoFit/>
          </a:bodyPr>
          <a:lstStyle/>
          <a:p>
            <a:r>
              <a:rPr lang="pt-BR" sz="550" b="1" dirty="0">
                <a:effectLst>
                  <a:glow rad="50800">
                    <a:schemeClr val="bg1">
                      <a:lumMod val="95000"/>
                      <a:alpha val="77000"/>
                    </a:schemeClr>
                  </a:glow>
                </a:effectLst>
              </a:rPr>
              <a:t>MON.</a:t>
            </a:r>
            <a:endParaRPr lang="en-IN" sz="550" b="1" dirty="0">
              <a:effectLst>
                <a:glow rad="50800">
                  <a:schemeClr val="bg1">
                    <a:lumMod val="95000"/>
                    <a:alpha val="77000"/>
                  </a:schemeClr>
                </a:glow>
              </a:effectLst>
            </a:endParaRPr>
          </a:p>
        </p:txBody>
      </p:sp>
      <p:sp>
        <p:nvSpPr>
          <p:cNvPr id="3140" name="TextBox 3139"/>
          <p:cNvSpPr txBox="1"/>
          <p:nvPr/>
        </p:nvSpPr>
        <p:spPr>
          <a:xfrm>
            <a:off x="3811961" y="5275827"/>
            <a:ext cx="503664" cy="176972"/>
          </a:xfrm>
          <a:prstGeom prst="rect">
            <a:avLst/>
          </a:prstGeom>
          <a:noFill/>
        </p:spPr>
        <p:txBody>
          <a:bodyPr wrap="none" rtlCol="0">
            <a:spAutoFit/>
          </a:bodyPr>
          <a:lstStyle/>
          <a:p>
            <a:r>
              <a:rPr lang="pt-BR" sz="550" b="1" dirty="0">
                <a:effectLst>
                  <a:glow rad="50800">
                    <a:schemeClr val="bg1">
                      <a:lumMod val="95000"/>
                      <a:alpha val="77000"/>
                    </a:schemeClr>
                  </a:glow>
                </a:effectLst>
              </a:rPr>
              <a:t>ALBANIA</a:t>
            </a:r>
            <a:endParaRPr lang="en-IN" sz="550" b="1" dirty="0">
              <a:effectLst>
                <a:glow rad="50800">
                  <a:schemeClr val="bg1">
                    <a:lumMod val="95000"/>
                    <a:alpha val="77000"/>
                  </a:schemeClr>
                </a:glow>
              </a:effectLst>
            </a:endParaRPr>
          </a:p>
        </p:txBody>
      </p:sp>
      <p:sp>
        <p:nvSpPr>
          <p:cNvPr id="3141" name="TextBox 3140"/>
          <p:cNvSpPr txBox="1"/>
          <p:nvPr/>
        </p:nvSpPr>
        <p:spPr>
          <a:xfrm>
            <a:off x="4380832" y="5044963"/>
            <a:ext cx="558166" cy="176972"/>
          </a:xfrm>
          <a:prstGeom prst="rect">
            <a:avLst/>
          </a:prstGeom>
          <a:noFill/>
        </p:spPr>
        <p:txBody>
          <a:bodyPr wrap="none" rtlCol="0">
            <a:spAutoFit/>
          </a:bodyPr>
          <a:lstStyle/>
          <a:p>
            <a:r>
              <a:rPr lang="pt-BR" sz="550" b="1" dirty="0">
                <a:effectLst>
                  <a:glow rad="50800">
                    <a:schemeClr val="bg1">
                      <a:lumMod val="95000"/>
                      <a:alpha val="77000"/>
                    </a:schemeClr>
                  </a:glow>
                </a:effectLst>
              </a:rPr>
              <a:t>BULGARIA</a:t>
            </a:r>
            <a:endParaRPr lang="en-IN" sz="550" b="1" dirty="0">
              <a:effectLst>
                <a:glow rad="50800">
                  <a:schemeClr val="bg1">
                    <a:lumMod val="95000"/>
                    <a:alpha val="77000"/>
                  </a:schemeClr>
                </a:glow>
              </a:effectLst>
            </a:endParaRPr>
          </a:p>
        </p:txBody>
      </p:sp>
      <p:sp>
        <p:nvSpPr>
          <p:cNvPr id="3142" name="TextBox 3141"/>
          <p:cNvSpPr txBox="1"/>
          <p:nvPr/>
        </p:nvSpPr>
        <p:spPr>
          <a:xfrm>
            <a:off x="4903732" y="4895706"/>
            <a:ext cx="607859" cy="200055"/>
          </a:xfrm>
          <a:prstGeom prst="rect">
            <a:avLst/>
          </a:prstGeom>
          <a:noFill/>
        </p:spPr>
        <p:txBody>
          <a:bodyPr wrap="none" rtlCol="0">
            <a:spAutoFit/>
          </a:bodyPr>
          <a:lstStyle/>
          <a:p>
            <a:pPr algn="ctr"/>
            <a:r>
              <a:rPr lang="en-IN" sz="700" b="1" i="1" dirty="0">
                <a:solidFill>
                  <a:srgbClr val="00B0F0"/>
                </a:solidFill>
              </a:rPr>
              <a:t>Black Sea</a:t>
            </a:r>
          </a:p>
        </p:txBody>
      </p:sp>
      <p:sp>
        <p:nvSpPr>
          <p:cNvPr id="3143" name="TextBox 3142"/>
          <p:cNvSpPr txBox="1"/>
          <p:nvPr/>
        </p:nvSpPr>
        <p:spPr>
          <a:xfrm rot="2593507">
            <a:off x="5967276" y="4711066"/>
            <a:ext cx="606174" cy="117297"/>
          </a:xfrm>
          <a:prstGeom prst="rect">
            <a:avLst/>
          </a:prstGeom>
          <a:noFill/>
        </p:spPr>
        <p:txBody>
          <a:bodyPr wrap="none" rtlCol="0">
            <a:prstTxWarp prst="textArchUp">
              <a:avLst/>
            </a:prstTxWarp>
            <a:spAutoFit/>
          </a:bodyPr>
          <a:lstStyle/>
          <a:p>
            <a:pPr algn="ctr"/>
            <a:r>
              <a:rPr lang="en-IN" sz="700" b="1" i="1" dirty="0">
                <a:solidFill>
                  <a:srgbClr val="00B0F0"/>
                </a:solidFill>
              </a:rPr>
              <a:t>Caspian Sea</a:t>
            </a:r>
          </a:p>
        </p:txBody>
      </p:sp>
      <p:sp>
        <p:nvSpPr>
          <p:cNvPr id="3144" name="TextBox 3143"/>
          <p:cNvSpPr txBox="1"/>
          <p:nvPr/>
        </p:nvSpPr>
        <p:spPr>
          <a:xfrm rot="261653">
            <a:off x="3792085" y="5829664"/>
            <a:ext cx="1176303" cy="203141"/>
          </a:xfrm>
          <a:prstGeom prst="rect">
            <a:avLst/>
          </a:prstGeom>
          <a:noFill/>
        </p:spPr>
        <p:txBody>
          <a:bodyPr wrap="none" rtlCol="0">
            <a:prstTxWarp prst="textArchDown">
              <a:avLst/>
            </a:prstTxWarp>
            <a:spAutoFit/>
          </a:bodyPr>
          <a:lstStyle/>
          <a:p>
            <a:pPr algn="ctr"/>
            <a:r>
              <a:rPr lang="pt-BR" sz="700" b="1" i="1" dirty="0">
                <a:solidFill>
                  <a:srgbClr val="00B0F0"/>
                </a:solidFill>
              </a:rPr>
              <a:t>M e d i t e r r a n e a n S e a</a:t>
            </a:r>
            <a:endParaRPr lang="en-IN" sz="700" b="1" i="1" dirty="0">
              <a:solidFill>
                <a:srgbClr val="00B0F0"/>
              </a:solidFill>
            </a:endParaRPr>
          </a:p>
        </p:txBody>
      </p:sp>
      <p:sp>
        <p:nvSpPr>
          <p:cNvPr id="3145" name="TextBox 3144"/>
          <p:cNvSpPr txBox="1"/>
          <p:nvPr/>
        </p:nvSpPr>
        <p:spPr>
          <a:xfrm rot="18389915">
            <a:off x="3892304" y="3726591"/>
            <a:ext cx="426395" cy="146423"/>
          </a:xfrm>
          <a:prstGeom prst="rect">
            <a:avLst/>
          </a:prstGeom>
          <a:noFill/>
        </p:spPr>
        <p:txBody>
          <a:bodyPr wrap="none" rtlCol="0">
            <a:prstTxWarp prst="textArchDown">
              <a:avLst/>
            </a:prstTxWarp>
            <a:spAutoFit/>
          </a:bodyPr>
          <a:lstStyle/>
          <a:p>
            <a:pPr algn="ctr"/>
            <a:r>
              <a:rPr lang="pt-BR" sz="500" b="1" i="1" dirty="0">
                <a:solidFill>
                  <a:srgbClr val="00B0F0"/>
                </a:solidFill>
              </a:rPr>
              <a:t>Baltic Sea</a:t>
            </a:r>
            <a:endParaRPr lang="en-IN" sz="500" b="1" i="1" dirty="0">
              <a:solidFill>
                <a:srgbClr val="00B0F0"/>
              </a:solidFill>
            </a:endParaRPr>
          </a:p>
        </p:txBody>
      </p:sp>
      <p:sp>
        <p:nvSpPr>
          <p:cNvPr id="79" name="TextBox 78"/>
          <p:cNvSpPr txBox="1"/>
          <p:nvPr/>
        </p:nvSpPr>
        <p:spPr>
          <a:xfrm>
            <a:off x="2002600" y="6181270"/>
            <a:ext cx="1377300" cy="184666"/>
          </a:xfrm>
          <a:prstGeom prst="rect">
            <a:avLst/>
          </a:prstGeom>
          <a:noFill/>
        </p:spPr>
        <p:txBody>
          <a:bodyPr wrap="none" rtlCol="0">
            <a:spAutoFit/>
          </a:bodyPr>
          <a:lstStyle/>
          <a:p>
            <a:r>
              <a:rPr lang="en-US" sz="600" b="1" dirty="0"/>
              <a:t>*Latin and Cyrillic are both used.</a:t>
            </a:r>
            <a:endParaRPr lang="en-IN" sz="600" b="1" dirty="0"/>
          </a:p>
        </p:txBody>
      </p:sp>
      <p:sp>
        <p:nvSpPr>
          <p:cNvPr id="80" name="TextBox 79"/>
          <p:cNvSpPr txBox="1"/>
          <p:nvPr/>
        </p:nvSpPr>
        <p:spPr>
          <a:xfrm rot="1267855">
            <a:off x="6668028" y="6031775"/>
            <a:ext cx="583819" cy="122528"/>
          </a:xfrm>
          <a:prstGeom prst="rect">
            <a:avLst/>
          </a:prstGeom>
          <a:noFill/>
        </p:spPr>
        <p:txBody>
          <a:bodyPr wrap="none" rtlCol="0">
            <a:prstTxWarp prst="textArchDown">
              <a:avLst>
                <a:gd name="adj" fmla="val 493323"/>
              </a:avLst>
            </a:prstTxWarp>
            <a:spAutoFit/>
          </a:bodyPr>
          <a:lstStyle/>
          <a:p>
            <a:pPr algn="ctr"/>
            <a:r>
              <a:rPr lang="pt-BR" sz="500" b="1" i="1" dirty="0">
                <a:solidFill>
                  <a:srgbClr val="00B0F0"/>
                </a:solidFill>
              </a:rPr>
              <a:t>Persian Gulf</a:t>
            </a:r>
            <a:endParaRPr lang="en-IN" sz="500" b="1" i="1" dirty="0">
              <a:solidFill>
                <a:srgbClr val="00B0F0"/>
              </a:solidFill>
            </a:endParaRPr>
          </a:p>
        </p:txBody>
      </p:sp>
      <p:cxnSp>
        <p:nvCxnSpPr>
          <p:cNvPr id="82" name="Straight Connector 81"/>
          <p:cNvCxnSpPr/>
          <p:nvPr/>
        </p:nvCxnSpPr>
        <p:spPr>
          <a:xfrm flipV="1">
            <a:off x="5398701" y="5896100"/>
            <a:ext cx="91251" cy="3794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792076" y="5791005"/>
            <a:ext cx="51636" cy="630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4099925" y="5164401"/>
            <a:ext cx="57505" cy="7088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01382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8101-692A-4ECD-AF4C-8175E17E73A4}"/>
              </a:ext>
            </a:extLst>
          </p:cNvPr>
          <p:cNvSpPr>
            <a:spLocks noGrp="1"/>
          </p:cNvSpPr>
          <p:nvPr>
            <p:ph type="title"/>
          </p:nvPr>
        </p:nvSpPr>
        <p:spPr/>
        <p:txBody>
          <a:bodyPr/>
          <a:lstStyle/>
          <a:p>
            <a:r>
              <a:rPr lang="en-US" altLang="en-US" dirty="0"/>
              <a:t>5.1.1 Languages</a:t>
            </a:r>
            <a:r>
              <a:rPr lang="en-US" dirty="0"/>
              <a:t> </a:t>
            </a:r>
            <a:r>
              <a:rPr lang="en-US" dirty="0" smtClean="0"/>
              <a:t>and </a:t>
            </a:r>
            <a:r>
              <a:rPr lang="en-US" dirty="0"/>
              <a:t>Geography </a:t>
            </a:r>
            <a:r>
              <a:rPr lang="en-US" sz="2000" b="0" dirty="0"/>
              <a:t>(6 of 6)</a:t>
            </a:r>
          </a:p>
        </p:txBody>
      </p:sp>
      <p:sp>
        <p:nvSpPr>
          <p:cNvPr id="3" name="Content Placeholder 2">
            <a:extLst>
              <a:ext uri="{FF2B5EF4-FFF2-40B4-BE49-F238E27FC236}">
                <a16:creationId xmlns:a16="http://schemas.microsoft.com/office/drawing/2014/main" id="{0C081B77-418C-4E06-BF4D-7A328AC411A4}"/>
              </a:ext>
            </a:extLst>
          </p:cNvPr>
          <p:cNvSpPr>
            <a:spLocks noGrp="1"/>
          </p:cNvSpPr>
          <p:nvPr>
            <p:ph sz="quarter" idx="13"/>
          </p:nvPr>
        </p:nvSpPr>
        <p:spPr>
          <a:xfrm>
            <a:off x="457200" y="1556326"/>
            <a:ext cx="8229600" cy="737283"/>
          </a:xfrm>
        </p:spPr>
        <p:txBody>
          <a:bodyPr/>
          <a:lstStyle/>
          <a:p>
            <a:pPr marL="432" indent="0">
              <a:buNone/>
            </a:pPr>
            <a:r>
              <a:rPr lang="en-US" b="1" dirty="0"/>
              <a:t>Figure 5-3: </a:t>
            </a:r>
            <a:r>
              <a:rPr lang="en-US" dirty="0"/>
              <a:t>Sign in Hebrew (bottom), Arabic (upper right), and English (Latin writing system)</a:t>
            </a:r>
          </a:p>
        </p:txBody>
      </p:sp>
      <p:pic>
        <p:nvPicPr>
          <p:cNvPr id="6" name="Picture 5" descr="A traffic sign shows three different languages, Arabic, English and Hebrew with the variation of the word slow in each of their writing systems.">
            <a:extLst>
              <a:ext uri="{FF2B5EF4-FFF2-40B4-BE49-F238E27FC236}">
                <a16:creationId xmlns:a16="http://schemas.microsoft.com/office/drawing/2014/main" id="{240CEAA2-9EA9-4BDA-8532-EB4D9B1A08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0383" y="2554792"/>
            <a:ext cx="3183232" cy="3582425"/>
          </a:xfrm>
          <a:prstGeom prst="rect">
            <a:avLst/>
          </a:prstGeom>
        </p:spPr>
      </p:pic>
    </p:spTree>
    <p:extLst>
      <p:ext uri="{BB962C8B-B14F-4D97-AF65-F5344CB8AC3E}">
        <p14:creationId xmlns:p14="http://schemas.microsoft.com/office/powerpoint/2010/main" val="3357564501"/>
      </p:ext>
    </p:extLst>
  </p:cSld>
  <p:clrMapOvr>
    <a:masterClrMapping/>
  </p:clrMapOvr>
  <p:timing>
    <p:tnLst>
      <p:par>
        <p:cTn id="1" dur="indefinite" restart="never" nodeType="tmRoot"/>
      </p:par>
    </p:tnLst>
  </p:timing>
</p:sld>
</file>

<file path=ppt/theme/theme1.xml><?xml version="1.0" encoding="utf-8"?>
<a:theme xmlns:a="http://schemas.openxmlformats.org/drawingml/2006/main" name="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12081</TotalTime>
  <Words>5630</Words>
  <Application>Microsoft Office PowerPoint</Application>
  <PresentationFormat>On-screen Show (4:3)</PresentationFormat>
  <Paragraphs>2009</Paragraphs>
  <Slides>73</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73</vt:i4>
      </vt:variant>
    </vt:vector>
  </HeadingPairs>
  <TitlesOfParts>
    <vt:vector size="83" baseType="lpstr">
      <vt:lpstr>Arial</vt:lpstr>
      <vt:lpstr>Arial (body)</vt:lpstr>
      <vt:lpstr>Arial (Headings)</vt:lpstr>
      <vt:lpstr>Arial Black</vt:lpstr>
      <vt:lpstr>Noto Sans Symbols</vt:lpstr>
      <vt:lpstr>Segoe UI Symbol</vt:lpstr>
      <vt:lpstr>Times New Roman</vt:lpstr>
      <vt:lpstr>Verdana</vt:lpstr>
      <vt:lpstr>508 Lecture</vt:lpstr>
      <vt:lpstr>1_508 Lecture</vt:lpstr>
      <vt:lpstr>The Cultural Landscape: An Introduction to Human Geography</vt:lpstr>
      <vt:lpstr>Languages: Key Issues</vt:lpstr>
      <vt:lpstr>Key Issue 1: Where Are Languages Distributed?</vt:lpstr>
      <vt:lpstr>5.1.1 Languages and Geography (1 of 6)</vt:lpstr>
      <vt:lpstr>5.1.1 Languages and Geography (2 of 6)</vt:lpstr>
      <vt:lpstr>5.1.1 Languages and Geography (3 of 6)</vt:lpstr>
      <vt:lpstr>5.1.1 Languages and Geography (4 of 6)</vt:lpstr>
      <vt:lpstr>5.1.1 Languages and Geography (5 of 6)</vt:lpstr>
      <vt:lpstr>5.1.1 Languages and Geography (6 of 6)</vt:lpstr>
      <vt:lpstr>5.1.2 Distribution of Languages (1 of 2)</vt:lpstr>
      <vt:lpstr>5.1.2 Distribution of Languages (2 of 2)</vt:lpstr>
      <vt:lpstr>5.1.3 Language Families (1 of 2)</vt:lpstr>
      <vt:lpstr>5.1.3 Language Families (2 of 2)</vt:lpstr>
      <vt:lpstr>5.1.4 Distribution of Indo-European Languages (1 of 5)</vt:lpstr>
      <vt:lpstr>5.1.4 Distribution of Indo-European Languages (2 of 5)</vt:lpstr>
      <vt:lpstr>5.1.4 Distribution of Indo-European Languages (3 of 5)</vt:lpstr>
      <vt:lpstr>5.1.4 Distribution of Indo-European Languages (4 of 5)</vt:lpstr>
      <vt:lpstr>5.1.4 Distribution of Indo-European Languages (5 of 5)</vt:lpstr>
      <vt:lpstr>5.1.5 Distribution of Other Language Families (1 of 5)</vt:lpstr>
      <vt:lpstr>5.1.5 Distribution of Other Language Families (2 of 5)</vt:lpstr>
      <vt:lpstr>5.1.5 Distribution of Other Language Families (3 of 5)</vt:lpstr>
      <vt:lpstr>5.1.5 Distribution of Other Language Families (4 of 5)</vt:lpstr>
      <vt:lpstr>5.1.5 Distribution of Other Language Families (5 of 5)</vt:lpstr>
      <vt:lpstr>Key Issue 2: Why Do Languages Diffuse?</vt:lpstr>
      <vt:lpstr>5.2.1 Origin and Diffusion of Indo-European Languages (1 of 3)</vt:lpstr>
      <vt:lpstr>5.2.1 Origin and Diffusion of Indo-European Languages (2 of 3)</vt:lpstr>
      <vt:lpstr>5.2.1 Origin and Diffusion of Indo-European Languages (3 of 3)</vt:lpstr>
      <vt:lpstr>5.2.2 Origin and Diffusion of English (1 of 4)</vt:lpstr>
      <vt:lpstr>5.2.2 Origin and Diffusion of English (2 of 4)</vt:lpstr>
      <vt:lpstr>5.2.2 Origin and Diffusion of English (3 of 4)</vt:lpstr>
      <vt:lpstr>5.2.2 Origin and Diffusion of English (4 of 4)</vt:lpstr>
      <vt:lpstr>5.2.3 Sharing Languages (1 of 3)</vt:lpstr>
      <vt:lpstr>5.2.3 Sharing Languages (2 of 3)</vt:lpstr>
      <vt:lpstr>5.2.3 Sharing Languages (3 of 3)</vt:lpstr>
      <vt:lpstr>Key Issue 3: Why Do Languages Vary Among Places?</vt:lpstr>
      <vt:lpstr>5.3.1 Official Languages (1 of 5)</vt:lpstr>
      <vt:lpstr>5.3.1 Official Languages (2 of 5)</vt:lpstr>
      <vt:lpstr>5.3.1 Official Languages (3 of 5)</vt:lpstr>
      <vt:lpstr>5.3.1 Official Languages (4 of 5)</vt:lpstr>
      <vt:lpstr>5.3.1 Official Languages (5 of 5)</vt:lpstr>
      <vt:lpstr>5.3.2 English Dialects (1 of 3)</vt:lpstr>
      <vt:lpstr>5.3.2 English Dialects (2 of 3)</vt:lpstr>
      <vt:lpstr>5.3.2 English Dialects (3 of 3)</vt:lpstr>
      <vt:lpstr>5.3.3 U.S. Dialects (1 of 5)</vt:lpstr>
      <vt:lpstr>5.3.3 U.S. Dialects (2 of 5)</vt:lpstr>
      <vt:lpstr>5.3.3 U.S. Dialects (3 of 5)</vt:lpstr>
      <vt:lpstr>5.3.3 U.S. Dialects (4 of 5)</vt:lpstr>
      <vt:lpstr>5.3.3 U.S. Dialects (5 of 5)</vt:lpstr>
      <vt:lpstr>5.3.4 Dialect or Language? (1 of 2)</vt:lpstr>
      <vt:lpstr>5.3.4 Dialect or Language? (2 of 2)</vt:lpstr>
      <vt:lpstr>5.3.5 Multilingual Places (1 of 5)</vt:lpstr>
      <vt:lpstr>5.3.5 Multilingual Places (2 of 5)</vt:lpstr>
      <vt:lpstr>5.3.5 Multilingual Places (3 of 5)</vt:lpstr>
      <vt:lpstr>5.3.5 Multilingual Places (4 of 5)</vt:lpstr>
      <vt:lpstr>5.3.5 Multilingual Places (5 of 5)</vt:lpstr>
      <vt:lpstr>Key Issue 4: Why Do Languages Survive or Perish?</vt:lpstr>
      <vt:lpstr>5.4.1 Endangered Languages (1 of 4)</vt:lpstr>
      <vt:lpstr>5.4.1 Endangered Languages (2 of 4)</vt:lpstr>
      <vt:lpstr>5.4.1 Endangered Languages (3 of 4)</vt:lpstr>
      <vt:lpstr>5.4.1 Endangered Languages (4 of 4)</vt:lpstr>
      <vt:lpstr>5.4.2 Isolated and Extinct Languages (1 of 5)</vt:lpstr>
      <vt:lpstr>5.4.2 Isolated and Extinct Languages (2 of 5)</vt:lpstr>
      <vt:lpstr>5.4.2 Isolated and Extinct Languages (3 of 5)</vt:lpstr>
      <vt:lpstr>5.4.2 Isolated and Extinct Languages (4 of 5)</vt:lpstr>
      <vt:lpstr>5.4.2 Isolated and Extinct Languages (5 of 5)</vt:lpstr>
      <vt:lpstr>5.4.3 Preserving Languages (1 of 3)</vt:lpstr>
      <vt:lpstr>5.4.3 Preserving Languages (2 of 3)</vt:lpstr>
      <vt:lpstr>5.4.3 Preserving Languages (3 of 3)</vt:lpstr>
      <vt:lpstr>5.4.4 New and Growing Languages (1 of 4)</vt:lpstr>
      <vt:lpstr>5.4.4 New and Growing Languages (2 of 4)</vt:lpstr>
      <vt:lpstr>5.4.4 New and Growing Languages (3 of 4)</vt:lpstr>
      <vt:lpstr>5.4.4 New and Growing Languages (4 of 4)</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Cultural Landscape: An Introduction to Human Geography, Thirteenth Edition, Chapter 5, Languages</dc:title>
  <dc:subject>Science</dc:subject>
  <dc:creator>Rubenstein</dc:creator>
  <cp:keywords>The Cultural Landscape</cp:keywords>
  <cp:lastModifiedBy>Vivekan G</cp:lastModifiedBy>
  <cp:revision>1536</cp:revision>
  <dcterms:modified xsi:type="dcterms:W3CDTF">2019-06-28T11:43:35Z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niqueId">
    <vt:lpwstr>682739</vt:lpwstr>
  </property>
  <property fmtid="{D5CDD505-2E9C-101B-9397-08002B2CF9AE}" pid="3" name="Offisync_ServerID">
    <vt:lpwstr>7e960520-0e88-4f05-9fa0-24079b61e486</vt:lpwstr>
  </property>
  <property fmtid="{D5CDD505-2E9C-101B-9397-08002B2CF9AE}" pid="4" name="Offisync_UpdateToken">
    <vt:lpwstr>2</vt:lpwstr>
  </property>
  <property fmtid="{D5CDD505-2E9C-101B-9397-08002B2CF9AE}" pid="5" name="Jive_VersionGuid">
    <vt:lpwstr>2e874262-9747-49d3-bf1e-677aeb587663</vt:lpwstr>
  </property>
  <property fmtid="{D5CDD505-2E9C-101B-9397-08002B2CF9AE}" pid="6" name="Offisync_ProviderInitializationData">
    <vt:lpwstr>https://neo.pearson.com</vt:lpwstr>
  </property>
  <property fmtid="{D5CDD505-2E9C-101B-9397-08002B2CF9AE}" pid="7" name="Jive_LatestUserAccountName">
    <vt:lpwstr>joel</vt:lpwstr>
  </property>
</Properties>
</file>