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36" r:id="rId4"/>
    <p:sldId id="293" r:id="rId5"/>
    <p:sldId id="337" r:id="rId6"/>
    <p:sldId id="338" r:id="rId7"/>
    <p:sldId id="339" r:id="rId8"/>
    <p:sldId id="340" r:id="rId9"/>
    <p:sldId id="345" r:id="rId10"/>
    <p:sldId id="343" r:id="rId11"/>
    <p:sldId id="344" r:id="rId12"/>
    <p:sldId id="341" r:id="rId13"/>
    <p:sldId id="346" r:id="rId14"/>
    <p:sldId id="342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3" autoAdjust="0"/>
  </p:normalViewPr>
  <p:slideViewPr>
    <p:cSldViewPr>
      <p:cViewPr varScale="1">
        <p:scale>
          <a:sx n="133" d="100"/>
          <a:sy n="133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4A533F-54E4-42E5-8AAB-7CE0F81F9B1A}" type="datetimeFigureOut">
              <a:rPr lang="en-US"/>
              <a:pPr>
                <a:defRPr/>
              </a:pPr>
              <a:t>2/8/2012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D886BA-3306-49CE-A041-8A3CDA5A3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A4FE7B-5FAA-4EE4-A20F-8AA561ECB0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FA6765C-4F30-4F74-976B-667189018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41918691-6080-421B-BF81-26C70D43D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4CFE8FB2-DC11-4D3C-9C6D-F27921245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5A83DF4-3FE7-4BF9-A938-D6B4265A4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D21A571-2EA6-46AD-B6E5-A08420515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18B6F5C4-7003-4A9B-8C11-B53D5B03A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9A5FE92-F620-42F6-B005-7F4D2C731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152E28FC-7456-43C2-8F3C-D33A258C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219DEAC0-0F36-4D6D-BE52-393377139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2079A50-A28E-4B27-B880-C6DF324B7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FCAAE3E-C515-4606-A1CD-B445787BC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4000"/>
              </a:schemeClr>
            </a:gs>
            <a:gs pos="7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266443A9-5282-49F5-A497-EF24F14EB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57200" y="-152400"/>
            <a:ext cx="1142999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Chapter 16 LECTURE OUTLINE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Geographies of Production</a:t>
            </a:r>
            <a:br>
              <a:rPr lang="en-US" dirty="0"/>
            </a:br>
            <a:r>
              <a:rPr lang="en-US" dirty="0"/>
              <a:t>and Consumption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4267200"/>
            <a:ext cx="7467600" cy="457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Human Geography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Malinowski &amp; Kaplan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76200" y="6456363"/>
            <a:ext cx="5791200" cy="365125"/>
          </a:xfrm>
          <a:solidFill>
            <a:srgbClr val="000000">
              <a:alpha val="38824"/>
            </a:srgb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5DF8EC62-AFA2-465B-A6E8-381B34E90533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14345" name="Picture 11" descr="maL22947_16_a01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9688"/>
            <a:ext cx="60198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16-</a:t>
            </a:r>
            <a:fld id="{24B22702-5221-42EA-B2E6-13F1E3045EC1}" type="slidenum">
              <a:rPr lang="en-US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16B.1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4800" y="306388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Weber’s Model</a:t>
            </a:r>
            <a:endParaRPr lang="en-US" sz="2400" b="1"/>
          </a:p>
        </p:txBody>
      </p:sp>
      <p:pic>
        <p:nvPicPr>
          <p:cNvPr id="24582" name="Picture 7" descr="maL22947_16_b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14400"/>
            <a:ext cx="50101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16B: Factors of Production and Changing Geographies of Industrial Location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800" dirty="0" smtClean="0"/>
              <a:t>Changes in recent decades have affected industrial location: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Transportation costs have declined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Labor costs and specialization of labor have increased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 lot of production is now conducted overseas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Government plays a bigger role in trying to lure businesses to certain areas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Production processes are more flexible and nimble because of computers, robots, fast shipping of raw materials, etc..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E7B2A78D-6998-4393-89A0-5DD585FE6278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16C: Industrialization and the Early Development of the US Space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U.S. started industrializing later than some places in Europe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By 1790 textile mills were in Rhode Island and then across southern New England by the 1830s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By 1860, 72% of all manufacturing was in the Northeast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Diversification through forward linkages and backward linkages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BC770AD1-5B9F-4E9B-9801-4B9933D5321E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16-</a:t>
            </a:r>
            <a:fld id="{2A008847-B148-4A6B-96DA-8589F9BB46AC}" type="slidenum">
              <a:rPr lang="en-US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16C.3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04800" y="306388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Late 19</a:t>
            </a:r>
            <a:r>
              <a:rPr lang="en-US" sz="3200" b="1" u="sng" baseline="30000"/>
              <a:t>th</a:t>
            </a:r>
            <a:r>
              <a:rPr lang="en-US" sz="3200" b="1" u="sng"/>
              <a:t> Century Industry</a:t>
            </a:r>
            <a:endParaRPr lang="en-US" sz="2400" b="1"/>
          </a:p>
        </p:txBody>
      </p:sp>
      <p:pic>
        <p:nvPicPr>
          <p:cNvPr id="27654" name="Picture 7" descr="maL22947_16_c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54100"/>
            <a:ext cx="67818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Geographic Advantages of the Anglo-American Manufacturing Belt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Good railroad network to tie the region together</a:t>
            </a:r>
          </a:p>
          <a:p>
            <a:pPr eaLnBrk="1" hangingPunct="1"/>
            <a:r>
              <a:rPr lang="en-US" smtClean="0">
                <a:cs typeface="Arial" charset="0"/>
              </a:rPr>
              <a:t>Close proximity between places</a:t>
            </a:r>
          </a:p>
          <a:p>
            <a:pPr eaLnBrk="1" hangingPunct="1"/>
            <a:r>
              <a:rPr lang="en-US" smtClean="0">
                <a:cs typeface="Arial" charset="0"/>
              </a:rPr>
              <a:t>Close to main banks</a:t>
            </a:r>
          </a:p>
          <a:p>
            <a:pPr eaLnBrk="1" hangingPunct="1"/>
            <a:r>
              <a:rPr lang="en-US" smtClean="0">
                <a:cs typeface="Arial" charset="0"/>
              </a:rPr>
              <a:t>Good ports, good farmland, abundant coal</a:t>
            </a:r>
          </a:p>
          <a:p>
            <a:pPr eaLnBrk="1" hangingPunct="1"/>
            <a:r>
              <a:rPr lang="en-US" smtClean="0">
                <a:cs typeface="Arial" charset="0"/>
              </a:rPr>
              <a:t>The region attracted skilled and unskilled labor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The McGraw-Hill Companies, Inc. Permission required for reproduction or display.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B0832F21-BF9D-4333-9E20-3A4964AF8CEE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16D: Modern Shifts in US Manufacturing 1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After the middle of the 20</a:t>
            </a:r>
            <a:r>
              <a:rPr lang="en-US" baseline="30000" smtClean="0">
                <a:cs typeface="Arial" charset="0"/>
              </a:rPr>
              <a:t>th</a:t>
            </a:r>
            <a:r>
              <a:rPr lang="en-US" smtClean="0">
                <a:cs typeface="Arial" charset="0"/>
              </a:rPr>
              <a:t> century, a shift to the South and West</a:t>
            </a:r>
          </a:p>
          <a:p>
            <a:pPr eaLnBrk="1" hangingPunct="1"/>
            <a:r>
              <a:rPr lang="en-US" smtClean="0">
                <a:cs typeface="Arial" charset="0"/>
              </a:rPr>
              <a:t>A move from inner cities to outer suburbs</a:t>
            </a:r>
          </a:p>
          <a:p>
            <a:pPr eaLnBrk="1" hangingPunct="1"/>
            <a:r>
              <a:rPr lang="en-US" smtClean="0">
                <a:cs typeface="Arial" charset="0"/>
              </a:rPr>
              <a:t>The move of high-paying jobs hurt losing areas</a:t>
            </a:r>
          </a:p>
          <a:p>
            <a:pPr lvl="1" eaLnBrk="1" hangingPunct="1"/>
            <a:r>
              <a:rPr lang="en-US" smtClean="0">
                <a:cs typeface="Arial" charset="0"/>
              </a:rPr>
              <a:t>Base employment supports numerous service sector jobs [multiplier effect]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The McGraw-Hill Companies, Inc. Permission required for reproduction or display.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6A34A892-44B7-4181-B531-056215BEE771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16-</a:t>
            </a:r>
            <a:fld id="{0EE02A04-379E-4B4B-B00C-98D111028A41}" type="slidenum">
              <a:rPr lang="en-US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16D.2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" y="306388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Base Employment</a:t>
            </a:r>
            <a:endParaRPr lang="en-US" sz="2400" b="1"/>
          </a:p>
        </p:txBody>
      </p:sp>
      <p:pic>
        <p:nvPicPr>
          <p:cNvPr id="30726" name="Picture 7" descr="maL22947_16_d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84275"/>
            <a:ext cx="815340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16D: Modern Shifts in US Manufacturing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Causes for the shift to the South and West: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Cheaper labor costs in the South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Increased car use and trucking, &amp; better highways, made the railroads of the Northeast less important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Increased need for oil and gas made places like Texas more important for businesses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New, high-tech sectors sprung up in areas outside of the Northeast, or moved there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Government programs helped develop non-Northeast areas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The McGraw-Hill Companies, Inc. Permission required for reproduction or display.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74C1F435-91DB-45DD-AB37-3FAE5B88CD43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16E: The Geography of High Technology 1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High-technology firms have emerged recently and have made certain areas more important</a:t>
            </a:r>
          </a:p>
          <a:p>
            <a:pPr eaLnBrk="1" hangingPunct="1"/>
            <a:r>
              <a:rPr lang="en-US" smtClean="0">
                <a:cs typeface="Arial" charset="0"/>
              </a:rPr>
              <a:t>Geographic factors for high-tech firms include:</a:t>
            </a:r>
          </a:p>
          <a:p>
            <a:pPr lvl="1" eaLnBrk="1" hangingPunct="1"/>
            <a:r>
              <a:rPr lang="en-US" smtClean="0">
                <a:cs typeface="Arial" charset="0"/>
              </a:rPr>
              <a:t>Proximity to major universities</a:t>
            </a:r>
          </a:p>
          <a:p>
            <a:pPr lvl="1" eaLnBrk="1" hangingPunct="1"/>
            <a:r>
              <a:rPr lang="en-US" smtClean="0">
                <a:cs typeface="Arial" charset="0"/>
              </a:rPr>
              <a:t>An entrepreneurial climate with venture capitalists</a:t>
            </a:r>
          </a:p>
          <a:p>
            <a:pPr lvl="1" eaLnBrk="1" hangingPunct="1"/>
            <a:r>
              <a:rPr lang="en-US" smtClean="0">
                <a:cs typeface="Arial" charset="0"/>
              </a:rPr>
              <a:t>Environmental amenities to attract skilled labor</a:t>
            </a:r>
          </a:p>
          <a:p>
            <a:pPr lvl="1" eaLnBrk="1" hangingPunct="1"/>
            <a:r>
              <a:rPr lang="en-US" smtClean="0">
                <a:cs typeface="Arial" charset="0"/>
              </a:rPr>
              <a:t>Good transportation and communication networks</a:t>
            </a:r>
          </a:p>
          <a:p>
            <a:pPr lvl="1"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The McGraw-Hill Companies, Inc. Permission required for reproduction or display.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1BCF3AEB-9DCA-4A56-A0A8-25C9E7BC499A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16-</a:t>
            </a:r>
            <a:fld id="{FBE4131F-ACE0-478D-9403-7373232ED5F4}" type="slidenum">
              <a:rPr lang="en-US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04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16E.1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04800" y="306388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Global High-Tech Centers, 2000</a:t>
            </a:r>
            <a:endParaRPr lang="en-US" sz="2400" b="1"/>
          </a:p>
        </p:txBody>
      </p:sp>
      <p:pic>
        <p:nvPicPr>
          <p:cNvPr id="33798" name="Picture 7" descr="maL22947_16_e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Chapter 16 Modules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78363"/>
          </a:xfrm>
        </p:spPr>
        <p:txBody>
          <a:bodyPr/>
          <a:lstStyle/>
          <a:p>
            <a:pPr eaLnBrk="1" hangingPunct="1"/>
            <a:r>
              <a:rPr lang="en-US" sz="2400" smtClean="0">
                <a:cs typeface="Arial" charset="0"/>
              </a:rPr>
              <a:t>16A Growth of Mass Production and an Industrial World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16B Factors of Production and Changing Geographies of Industrial Location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16C Industrialization and the Early Development of the US Space Economy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16D Modern Shifts in US Manufacturing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16E The Geography of High Technology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16F Globalized Manufacturing and the Rise of Transnational Corporations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16G Geographies of Consumption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16H Consuming Places: Geographies of Tourism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E5FE53BD-8092-4A41-B207-99BE429F417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16E: The Geography of High Technology 2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High-technology clusters share:</a:t>
            </a:r>
          </a:p>
          <a:p>
            <a:pPr lvl="1" eaLnBrk="1" hangingPunct="1"/>
            <a:r>
              <a:rPr lang="en-US" smtClean="0">
                <a:cs typeface="Arial" charset="0"/>
              </a:rPr>
              <a:t>Specialized labor</a:t>
            </a:r>
          </a:p>
          <a:p>
            <a:pPr lvl="1" eaLnBrk="1" hangingPunct="1"/>
            <a:r>
              <a:rPr lang="en-US" smtClean="0">
                <a:cs typeface="Arial" charset="0"/>
              </a:rPr>
              <a:t>Specialized inputs: specific technologies, specialized equipment, etc.</a:t>
            </a:r>
          </a:p>
          <a:p>
            <a:pPr lvl="1" eaLnBrk="1" hangingPunct="1"/>
            <a:r>
              <a:rPr lang="en-US" smtClean="0">
                <a:cs typeface="Arial" charset="0"/>
              </a:rPr>
              <a:t>Knowledge spillovers from formal and informal channels, and from universities</a:t>
            </a:r>
          </a:p>
          <a:p>
            <a:pPr lvl="1" eaLnBrk="1" hangingPunct="1"/>
            <a:r>
              <a:rPr lang="en-US" smtClean="0">
                <a:cs typeface="Arial" charset="0"/>
              </a:rPr>
              <a:t>Accessibility to markets or users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The McGraw-Hill Companies, Inc. Permission required for reproduction or display.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98D07579-06BA-45EC-A05C-E3A5353B7BB6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16F: Globalized Manufacturing and the Rise of Transnational Corporations 1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Globalization</a:t>
            </a:r>
          </a:p>
          <a:p>
            <a:pPr lvl="1" eaLnBrk="1" hangingPunct="1"/>
            <a:r>
              <a:rPr lang="en-US" smtClean="0">
                <a:cs typeface="Arial" charset="0"/>
              </a:rPr>
              <a:t>The elimination of national boundaries through ever greater integration of people, companies, and governments across the world</a:t>
            </a:r>
          </a:p>
          <a:p>
            <a:pPr eaLnBrk="1" hangingPunct="1"/>
            <a:r>
              <a:rPr lang="en-US" smtClean="0">
                <a:cs typeface="Arial" charset="0"/>
              </a:rPr>
              <a:t>Characteristics of globalization include:</a:t>
            </a:r>
          </a:p>
          <a:p>
            <a:pPr lvl="1" eaLnBrk="1" hangingPunct="1"/>
            <a:r>
              <a:rPr lang="en-US" smtClean="0">
                <a:cs typeface="Arial" charset="0"/>
              </a:rPr>
              <a:t>Deterritorialization</a:t>
            </a:r>
          </a:p>
          <a:p>
            <a:pPr lvl="1" eaLnBrk="1" hangingPunct="1"/>
            <a:r>
              <a:rPr lang="en-US" smtClean="0">
                <a:cs typeface="Arial" charset="0"/>
              </a:rPr>
              <a:t>More social and economic interconnectedness</a:t>
            </a:r>
          </a:p>
          <a:p>
            <a:pPr lvl="1" eaLnBrk="1" hangingPunct="1"/>
            <a:r>
              <a:rPr lang="en-US" smtClean="0">
                <a:cs typeface="Arial" charset="0"/>
              </a:rPr>
              <a:t>Faster communications</a:t>
            </a:r>
          </a:p>
          <a:p>
            <a:pPr lvl="1" eaLnBrk="1" hangingPunct="1"/>
            <a:r>
              <a:rPr lang="en-US" smtClean="0">
                <a:cs typeface="Arial" charset="0"/>
              </a:rPr>
              <a:t>A multipronged process including political, social, cultural, and economic movements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The McGraw-Hill Companies, Inc. Permission required for reproduction or display.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FB2E9D21-2ADB-412C-8785-4CAF38ED1FCB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16-</a:t>
            </a:r>
            <a:fld id="{9042477B-E5F1-4F92-8511-0EC2E2DCAD83}" type="slidenum">
              <a:rPr lang="en-US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70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16F.1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04800" y="306388"/>
            <a:ext cx="6172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Global Colonial &amp; Trade Activity </a:t>
            </a:r>
            <a:r>
              <a:rPr lang="en-US" sz="2400" b="1" u="sng"/>
              <a:t>1500-1800</a:t>
            </a:r>
            <a:endParaRPr lang="en-US" b="1"/>
          </a:p>
        </p:txBody>
      </p:sp>
      <p:pic>
        <p:nvPicPr>
          <p:cNvPr id="36870" name="Picture 7" descr="maL22947_16_f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03350"/>
            <a:ext cx="83820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16-</a:t>
            </a:r>
            <a:fld id="{21273C89-5311-4BD7-8872-35767BECC611}" type="slidenum">
              <a:rPr lang="en-US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63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Table 16F.1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04800" y="306388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Stages of Globalization</a:t>
            </a:r>
            <a:endParaRPr lang="en-US" b="1"/>
          </a:p>
        </p:txBody>
      </p:sp>
      <p:pic>
        <p:nvPicPr>
          <p:cNvPr id="37894" name="Picture 7" descr="maL22947_t16_f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6106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16F: Globalized Manufacturing and the Rise of Transnational Corporations 2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sz="3200" smtClean="0">
                <a:cs typeface="Arial" charset="0"/>
              </a:rPr>
              <a:t>A multidivisional corporation is a company with many division based on product lines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sz="3200" smtClean="0">
                <a:cs typeface="Arial" charset="0"/>
              </a:rPr>
              <a:t>A transnational corporation (TNC) is a multidivisional corporation that has overseas divisions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The McGraw-Hill Companies, Inc. Permission required for reproduction or display.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408D58D1-8741-4D42-B826-89E237597C10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16-</a:t>
            </a:r>
            <a:fld id="{5EDB9703-3327-404A-875E-5B9F93122193}" type="slidenum">
              <a:rPr lang="en-US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70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16F.3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04800" y="306388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Location of Bayer’s Branch Plants</a:t>
            </a:r>
            <a:endParaRPr lang="en-US" b="1"/>
          </a:p>
        </p:txBody>
      </p:sp>
      <p:pic>
        <p:nvPicPr>
          <p:cNvPr id="39942" name="Picture 7" descr="maL22947_16_f0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6338" y="2362200"/>
            <a:ext cx="542766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8" descr="maL22947_16_f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600200"/>
            <a:ext cx="3713163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16-</a:t>
            </a:r>
            <a:fld id="{5FAAA019-F2A3-40FD-B964-E67E7B8AB6A2}" type="slidenum">
              <a:rPr lang="en-US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096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70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16F.4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04800" y="306388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Toyota Plants in the US</a:t>
            </a:r>
            <a:endParaRPr lang="en-US" b="1"/>
          </a:p>
        </p:txBody>
      </p:sp>
      <p:pic>
        <p:nvPicPr>
          <p:cNvPr id="40966" name="Picture 7" descr="maL22947_16_f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60198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16-</a:t>
            </a:r>
            <a:fld id="{52996CD2-B3C8-4583-81BC-B7F99190F809}" type="slidenum">
              <a:rPr lang="en-US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70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16F.5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04800" y="306388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Corporations by Country</a:t>
            </a:r>
            <a:endParaRPr lang="en-US" b="1"/>
          </a:p>
        </p:txBody>
      </p:sp>
      <p:pic>
        <p:nvPicPr>
          <p:cNvPr id="41990" name="Picture 7" descr="maL22947_16_f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6858000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16-</a:t>
            </a:r>
            <a:fld id="{96D41286-2803-41AF-986F-A3DB0277ED53}" type="slidenum">
              <a:rPr lang="en-US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301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70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16F.7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04800" y="306388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Global Production Lines</a:t>
            </a:r>
            <a:endParaRPr lang="en-US" b="1"/>
          </a:p>
        </p:txBody>
      </p:sp>
      <p:pic>
        <p:nvPicPr>
          <p:cNvPr id="43014" name="Picture 7" descr="maL22947_16_f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09650"/>
            <a:ext cx="69342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16G: Geographies of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sz="3200" dirty="0" smtClean="0"/>
              <a:t>Consumption is interlinked with production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sz="3200" dirty="0" smtClean="0"/>
              <a:t>Mass consumption means more and more people are consuming “luxuries”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sz="3200" dirty="0" smtClean="0"/>
              <a:t>Conspicuous consumption</a:t>
            </a:r>
          </a:p>
          <a:p>
            <a:pPr marL="742950" lvl="2" indent="-342900" eaLnBrk="1" hangingPunct="1">
              <a:defRPr/>
            </a:pPr>
            <a:r>
              <a:rPr lang="en-US" sz="2800" dirty="0"/>
              <a:t>people feel </a:t>
            </a:r>
            <a:r>
              <a:rPr lang="en-US" sz="2800" dirty="0" smtClean="0"/>
              <a:t>a need </a:t>
            </a:r>
            <a:r>
              <a:rPr lang="en-US" sz="2800" dirty="0"/>
              <a:t>to display their status by </a:t>
            </a:r>
            <a:r>
              <a:rPr lang="en-US" sz="2800" dirty="0" smtClean="0"/>
              <a:t>ostentatiously consuming goods </a:t>
            </a:r>
            <a:r>
              <a:rPr lang="en-US" sz="2800" dirty="0"/>
              <a:t>and services</a:t>
            </a:r>
          </a:p>
          <a:p>
            <a:pPr eaLnBrk="1" hangingPunct="1">
              <a:defRPr/>
            </a:pPr>
            <a:r>
              <a:rPr lang="en-US" dirty="0" smtClean="0"/>
              <a:t>Commodity chains:</a:t>
            </a:r>
          </a:p>
          <a:p>
            <a:pPr lvl="1" eaLnBrk="1" hangingPunct="1">
              <a:defRPr/>
            </a:pPr>
            <a:r>
              <a:rPr lang="en-US" dirty="0" smtClean="0"/>
              <a:t>Design, Production, Marketing, Retail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The McGraw-Hill Companies, Inc. Permission required for reproduction or display.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5A66E523-BFEB-470E-8A91-097D373835B9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16A: Growth of Mass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Production adds value greater than the sum of the raw materials used, hence </a:t>
            </a:r>
            <a:r>
              <a:rPr lang="en-US" u="sng" dirty="0" smtClean="0"/>
              <a:t>value added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Mass production was the key outcome of industrialization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 the quantity of goods rose, prices dropped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factory system emerged because large, expensive machines required a great deal of money to buy and operate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Factories led to a division of labor where workers specialized in single, repeated tasks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26EDDF0A-C35A-4382-9489-EBF5616D8A44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16H: Consuming Places: Geographies of Tourism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The McGraw-Hill Companies, Inc. Permission required for reproduction or display.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52B4B8DF-1CD1-4E91-9926-1A08526FB54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7086600" y="6096000"/>
            <a:ext cx="137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Figure 16H.2</a:t>
            </a:r>
          </a:p>
        </p:txBody>
      </p:sp>
      <p:pic>
        <p:nvPicPr>
          <p:cNvPr id="45061" name="Picture 7" descr="maL22947_16_h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005763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16-</a:t>
            </a:r>
            <a:fld id="{0ADE65D8-D5DC-49E8-B0ED-884DD71EF02A}" type="slidenum">
              <a:rPr lang="en-US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16A.1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19</a:t>
            </a:r>
            <a:r>
              <a:rPr lang="en-US" sz="3200" b="1" u="sng" baseline="30000"/>
              <a:t>th</a:t>
            </a:r>
            <a:r>
              <a:rPr lang="en-US" sz="3200" b="1" u="sng"/>
              <a:t> Century Factory</a:t>
            </a:r>
            <a:endParaRPr lang="en-US" sz="2400" b="1"/>
          </a:p>
        </p:txBody>
      </p:sp>
      <p:pic>
        <p:nvPicPr>
          <p:cNvPr id="18438" name="Picture 7" descr="maL22947_16_a0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762000"/>
            <a:ext cx="270033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maL22947_16_a0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3167063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maL22947_16_a01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743200"/>
            <a:ext cx="44323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16-</a:t>
            </a:r>
            <a:fld id="{CC2765CE-F4C7-42B3-8B39-C9C7D72C6310}" type="slidenum">
              <a:rPr lang="en-US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16A.2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04800" y="306388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Industry in Great Britain 1715-1815</a:t>
            </a:r>
            <a:endParaRPr lang="en-US" sz="2400" b="1"/>
          </a:p>
        </p:txBody>
      </p:sp>
      <p:pic>
        <p:nvPicPr>
          <p:cNvPr id="19462" name="Picture 7" descr="maL22947_16_a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990600"/>
            <a:ext cx="40370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16-</a:t>
            </a:r>
            <a:fld id="{8F252503-1D2A-43FA-A9C3-20B909FF0F47}" type="slidenum">
              <a:rPr lang="en-US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16A.3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04800" y="306388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The Spread of Industrialization</a:t>
            </a:r>
            <a:endParaRPr lang="en-US" sz="2400" b="1"/>
          </a:p>
        </p:txBody>
      </p:sp>
      <p:pic>
        <p:nvPicPr>
          <p:cNvPr id="20486" name="Picture 7" descr="maL22947_16_a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153400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16B: Factors of Production and Changing Geographies of Industrial Location 1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 production chain transforms raw materials into a finished product</a:t>
            </a:r>
          </a:p>
          <a:p>
            <a:pPr eaLnBrk="1" hangingPunct="1"/>
            <a:r>
              <a:rPr lang="en-US" smtClean="0">
                <a:cs typeface="Arial" charset="0"/>
              </a:rPr>
              <a:t>The process incorporates a number of direct and indirect factors of production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B79F3366-0ED2-47E0-8AE8-DB52BAD6FEFA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16B: Direct &amp; Indirect Factors of Production</a:t>
            </a:r>
          </a:p>
        </p:txBody>
      </p:sp>
      <p:sp>
        <p:nvSpPr>
          <p:cNvPr id="22530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cs typeface="Arial" charset="0"/>
              </a:rPr>
              <a:t>DIRECT FACTORS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Raw materials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Labor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Financial capital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Markets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22532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cs typeface="Arial" charset="0"/>
              </a:rPr>
              <a:t>INDIRECT FACTORS</a:t>
            </a:r>
          </a:p>
        </p:txBody>
      </p:sp>
      <p:sp>
        <p:nvSpPr>
          <p:cNvPr id="22533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Technology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Infrastructure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Financial system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Government role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Education / training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Entrepreneurial climate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43A85B5C-F548-4013-B929-3E5193A0C9B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16B: Factors of Production and Changing Geographies of Industrial Location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Alfred Weber’s model of industrial location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optimum location of a manufacturing plant is a balance between the locations of raw materials, the labor force, and the markets where the products are sold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Products that lose weight in production are better situated near the raw materials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Products that gain weight in production, such as the adding of water, are better situated near the market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</a:t>
            </a:r>
            <a:fld id="{FE234A6D-7764-47D8-9F1D-D43379F29EF7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2383</TotalTime>
  <Words>1206</Words>
  <Application>Microsoft Office PowerPoint</Application>
  <PresentationFormat>On-screen Show (4:3)</PresentationFormat>
  <Paragraphs>196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Arial</vt:lpstr>
      <vt:lpstr>Office Theme</vt:lpstr>
      <vt:lpstr>Office Theme</vt:lpstr>
      <vt:lpstr>CHAPTER 16 LECTURE OUTLINE GEOGRAPHIES OF PRODUCTION AND CONSUMPTION</vt:lpstr>
      <vt:lpstr>Chapter 16 Modules</vt:lpstr>
      <vt:lpstr>16A: Growth of Mass Production</vt:lpstr>
      <vt:lpstr>Slide 4</vt:lpstr>
      <vt:lpstr>Slide 5</vt:lpstr>
      <vt:lpstr>Slide 6</vt:lpstr>
      <vt:lpstr>16B: Factors of Production and Changing Geographies of Industrial Location 1</vt:lpstr>
      <vt:lpstr>16B: Direct &amp; Indirect Factors of Production</vt:lpstr>
      <vt:lpstr>16B: Factors of Production and Changing Geographies of Industrial Location 2</vt:lpstr>
      <vt:lpstr>Slide 10</vt:lpstr>
      <vt:lpstr>16B: Factors of Production and Changing Geographies of Industrial Location 3</vt:lpstr>
      <vt:lpstr>16C: Industrialization and the Early Development of the US Space Economy</vt:lpstr>
      <vt:lpstr>Slide 13</vt:lpstr>
      <vt:lpstr>Geographic Advantages of the Anglo-American Manufacturing Belt</vt:lpstr>
      <vt:lpstr>16D: Modern Shifts in US Manufacturing 1</vt:lpstr>
      <vt:lpstr>Slide 16</vt:lpstr>
      <vt:lpstr>16D: Modern Shifts in US Manufacturing 2</vt:lpstr>
      <vt:lpstr>16E: The Geography of High Technology 1</vt:lpstr>
      <vt:lpstr>Slide 19</vt:lpstr>
      <vt:lpstr>16E: The Geography of High Technology 2</vt:lpstr>
      <vt:lpstr>16F: Globalized Manufacturing and the Rise of Transnational Corporations 1</vt:lpstr>
      <vt:lpstr>Slide 22</vt:lpstr>
      <vt:lpstr>Slide 23</vt:lpstr>
      <vt:lpstr>16F: Globalized Manufacturing and the Rise of Transnational Corporations 2</vt:lpstr>
      <vt:lpstr>Slide 25</vt:lpstr>
      <vt:lpstr>Slide 26</vt:lpstr>
      <vt:lpstr>Slide 27</vt:lpstr>
      <vt:lpstr>Slide 28</vt:lpstr>
      <vt:lpstr>16G: Geographies of Consumption</vt:lpstr>
      <vt:lpstr>16H: Consuming Places: Geographies of Tourism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16: Geographies of Production</dc:title>
  <dc:creator>Malinowski</dc:creator>
  <cp:keywords>Human Geography by Malinowski &amp; Kaplan</cp:keywords>
  <cp:lastModifiedBy>The McGraw-Hill Companies</cp:lastModifiedBy>
  <cp:revision>251</cp:revision>
  <dcterms:created xsi:type="dcterms:W3CDTF">2011-11-27T17:56:32Z</dcterms:created>
  <dcterms:modified xsi:type="dcterms:W3CDTF">2012-02-08T15:00:21Z</dcterms:modified>
</cp:coreProperties>
</file>