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5CEAB-2C66-4CDA-A94F-3DA44751880A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9E8C5665-BAFA-4CDE-BC8B-847A0200649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+mj-lt"/>
              <a:cs typeface="Arial" pitchFamily="34" charset="0"/>
            </a:rPr>
            <a:t>IDEOLOGICAL</a:t>
          </a:r>
          <a:endParaRPr lang="en-US" sz="2800" b="1" dirty="0">
            <a:solidFill>
              <a:schemeClr val="bg1"/>
            </a:solidFill>
            <a:latin typeface="+mj-lt"/>
            <a:cs typeface="Arial" pitchFamily="34" charset="0"/>
          </a:endParaRPr>
        </a:p>
      </dgm:t>
    </dgm:pt>
    <dgm:pt modelId="{B846093B-13C4-4AEE-BD30-F611D1D77BC1}" type="parTrans" cxnId="{8420F717-2C55-4B6D-8DE8-AF91F10B1B7E}">
      <dgm:prSet/>
      <dgm:spPr/>
      <dgm:t>
        <a:bodyPr/>
        <a:lstStyle/>
        <a:p>
          <a:endParaRPr lang="en-US"/>
        </a:p>
      </dgm:t>
    </dgm:pt>
    <dgm:pt modelId="{A00127F2-15E8-443D-94C0-D30FCDF8468B}" type="sibTrans" cxnId="{8420F717-2C55-4B6D-8DE8-AF91F10B1B7E}">
      <dgm:prSet/>
      <dgm:spPr/>
      <dgm:t>
        <a:bodyPr/>
        <a:lstStyle/>
        <a:p>
          <a:endParaRPr lang="en-US"/>
        </a:p>
      </dgm:t>
    </dgm:pt>
    <dgm:pt modelId="{3DA0AE2A-728F-4F02-9FF2-CF75D6AE34F8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+mj-lt"/>
              <a:cs typeface="Arial" pitchFamily="34" charset="0"/>
            </a:rPr>
            <a:t>SOCIOLOGICAL</a:t>
          </a:r>
          <a:endParaRPr lang="en-US" sz="2400" b="1" dirty="0">
            <a:solidFill>
              <a:schemeClr val="bg1"/>
            </a:solidFill>
            <a:latin typeface="+mj-lt"/>
            <a:cs typeface="Arial" pitchFamily="34" charset="0"/>
          </a:endParaRPr>
        </a:p>
      </dgm:t>
    </dgm:pt>
    <dgm:pt modelId="{3D26F0E5-0079-40C8-8B37-D224040A2EEA}" type="parTrans" cxnId="{42E64C03-D280-43D0-8E14-105015DD5621}">
      <dgm:prSet/>
      <dgm:spPr/>
      <dgm:t>
        <a:bodyPr/>
        <a:lstStyle/>
        <a:p>
          <a:endParaRPr lang="en-US"/>
        </a:p>
      </dgm:t>
    </dgm:pt>
    <dgm:pt modelId="{36334CA4-310B-4A7E-9984-8053E61A01ED}" type="sibTrans" cxnId="{42E64C03-D280-43D0-8E14-105015DD5621}">
      <dgm:prSet/>
      <dgm:spPr/>
      <dgm:t>
        <a:bodyPr/>
        <a:lstStyle/>
        <a:p>
          <a:endParaRPr lang="en-US"/>
        </a:p>
      </dgm:t>
    </dgm:pt>
    <dgm:pt modelId="{1FE9C879-2203-4F96-904C-2A74568D5BE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+mj-lt"/>
              <a:cs typeface="Arial" pitchFamily="34" charset="0"/>
            </a:rPr>
            <a:t>TECHNOLOGICAL</a:t>
          </a:r>
          <a:endParaRPr lang="en-US" sz="2400" b="1" dirty="0">
            <a:solidFill>
              <a:schemeClr val="bg1"/>
            </a:solidFill>
            <a:latin typeface="+mj-lt"/>
            <a:cs typeface="Arial" pitchFamily="34" charset="0"/>
          </a:endParaRPr>
        </a:p>
      </dgm:t>
    </dgm:pt>
    <dgm:pt modelId="{8E789941-4DC9-44F3-8E59-9D850765B254}" type="parTrans" cxnId="{86623B12-79D8-4B4C-85F1-3C8571598589}">
      <dgm:prSet/>
      <dgm:spPr/>
      <dgm:t>
        <a:bodyPr/>
        <a:lstStyle/>
        <a:p>
          <a:endParaRPr lang="en-US"/>
        </a:p>
      </dgm:t>
    </dgm:pt>
    <dgm:pt modelId="{8D9E510D-5BC2-4483-93C1-1FF171D911F1}" type="sibTrans" cxnId="{86623B12-79D8-4B4C-85F1-3C8571598589}">
      <dgm:prSet/>
      <dgm:spPr/>
      <dgm:t>
        <a:bodyPr/>
        <a:lstStyle/>
        <a:p>
          <a:endParaRPr lang="en-US"/>
        </a:p>
      </dgm:t>
    </dgm:pt>
    <dgm:pt modelId="{07FE4886-1015-4673-BDC8-C496A15813B0}" type="pres">
      <dgm:prSet presAssocID="{F375CEAB-2C66-4CDA-A94F-3DA44751880A}" presName="compositeShape" presStyleCnt="0">
        <dgm:presLayoutVars>
          <dgm:chMax val="7"/>
          <dgm:dir/>
          <dgm:resizeHandles val="exact"/>
        </dgm:presLayoutVars>
      </dgm:prSet>
      <dgm:spPr/>
    </dgm:pt>
    <dgm:pt modelId="{CAA4E749-2C8D-4756-A9F0-03FF23C06A45}" type="pres">
      <dgm:prSet presAssocID="{9E8C5665-BAFA-4CDE-BC8B-847A02006496}" presName="circ1" presStyleLbl="vennNode1" presStyleIdx="0" presStyleCnt="3"/>
      <dgm:spPr/>
      <dgm:t>
        <a:bodyPr/>
        <a:lstStyle/>
        <a:p>
          <a:endParaRPr lang="en-US"/>
        </a:p>
      </dgm:t>
    </dgm:pt>
    <dgm:pt modelId="{B245020B-7DB3-4CAC-A817-10FB6E762A0D}" type="pres">
      <dgm:prSet presAssocID="{9E8C5665-BAFA-4CDE-BC8B-847A020064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C5B33-FEE7-44BE-B4C4-A1BE1DB1DDC7}" type="pres">
      <dgm:prSet presAssocID="{3DA0AE2A-728F-4F02-9FF2-CF75D6AE34F8}" presName="circ2" presStyleLbl="vennNode1" presStyleIdx="1" presStyleCnt="3"/>
      <dgm:spPr/>
      <dgm:t>
        <a:bodyPr/>
        <a:lstStyle/>
        <a:p>
          <a:endParaRPr lang="en-US"/>
        </a:p>
      </dgm:t>
    </dgm:pt>
    <dgm:pt modelId="{4AA6F0F3-D0FC-4089-A314-5C82C0EF3295}" type="pres">
      <dgm:prSet presAssocID="{3DA0AE2A-728F-4F02-9FF2-CF75D6AE34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7815D-C5AE-4FE6-A0C5-ED3E65DCC4B2}" type="pres">
      <dgm:prSet presAssocID="{1FE9C879-2203-4F96-904C-2A74568D5BE5}" presName="circ3" presStyleLbl="vennNode1" presStyleIdx="2" presStyleCnt="3"/>
      <dgm:spPr/>
      <dgm:t>
        <a:bodyPr/>
        <a:lstStyle/>
        <a:p>
          <a:endParaRPr lang="en-US"/>
        </a:p>
      </dgm:t>
    </dgm:pt>
    <dgm:pt modelId="{BD450C80-FA57-42D0-BF2A-38B09B1E4407}" type="pres">
      <dgm:prSet presAssocID="{1FE9C879-2203-4F96-904C-2A74568D5BE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C8C45-F902-4E0B-BD85-AAC0023A655F}" type="presOf" srcId="{9E8C5665-BAFA-4CDE-BC8B-847A02006496}" destId="{B245020B-7DB3-4CAC-A817-10FB6E762A0D}" srcOrd="1" destOrd="0" presId="urn:microsoft.com/office/officeart/2005/8/layout/venn1"/>
    <dgm:cxn modelId="{86623B12-79D8-4B4C-85F1-3C8571598589}" srcId="{F375CEAB-2C66-4CDA-A94F-3DA44751880A}" destId="{1FE9C879-2203-4F96-904C-2A74568D5BE5}" srcOrd="2" destOrd="0" parTransId="{8E789941-4DC9-44F3-8E59-9D850765B254}" sibTransId="{8D9E510D-5BC2-4483-93C1-1FF171D911F1}"/>
    <dgm:cxn modelId="{32E08FD8-E516-4C9C-B295-9842CB096E20}" type="presOf" srcId="{1FE9C879-2203-4F96-904C-2A74568D5BE5}" destId="{3877815D-C5AE-4FE6-A0C5-ED3E65DCC4B2}" srcOrd="0" destOrd="0" presId="urn:microsoft.com/office/officeart/2005/8/layout/venn1"/>
    <dgm:cxn modelId="{DFDBDC17-D0A1-43BA-8DC0-D503F91F9107}" type="presOf" srcId="{1FE9C879-2203-4F96-904C-2A74568D5BE5}" destId="{BD450C80-FA57-42D0-BF2A-38B09B1E4407}" srcOrd="1" destOrd="0" presId="urn:microsoft.com/office/officeart/2005/8/layout/venn1"/>
    <dgm:cxn modelId="{0BC13227-578B-4E39-9DEC-58AB0A8D2C65}" type="presOf" srcId="{F375CEAB-2C66-4CDA-A94F-3DA44751880A}" destId="{07FE4886-1015-4673-BDC8-C496A15813B0}" srcOrd="0" destOrd="0" presId="urn:microsoft.com/office/officeart/2005/8/layout/venn1"/>
    <dgm:cxn modelId="{B46F8A89-D9D2-4C83-98EC-AF739001E713}" type="presOf" srcId="{3DA0AE2A-728F-4F02-9FF2-CF75D6AE34F8}" destId="{4AA6F0F3-D0FC-4089-A314-5C82C0EF3295}" srcOrd="1" destOrd="0" presId="urn:microsoft.com/office/officeart/2005/8/layout/venn1"/>
    <dgm:cxn modelId="{42E64C03-D280-43D0-8E14-105015DD5621}" srcId="{F375CEAB-2C66-4CDA-A94F-3DA44751880A}" destId="{3DA0AE2A-728F-4F02-9FF2-CF75D6AE34F8}" srcOrd="1" destOrd="0" parTransId="{3D26F0E5-0079-40C8-8B37-D224040A2EEA}" sibTransId="{36334CA4-310B-4A7E-9984-8053E61A01ED}"/>
    <dgm:cxn modelId="{8420F717-2C55-4B6D-8DE8-AF91F10B1B7E}" srcId="{F375CEAB-2C66-4CDA-A94F-3DA44751880A}" destId="{9E8C5665-BAFA-4CDE-BC8B-847A02006496}" srcOrd="0" destOrd="0" parTransId="{B846093B-13C4-4AEE-BD30-F611D1D77BC1}" sibTransId="{A00127F2-15E8-443D-94C0-D30FCDF8468B}"/>
    <dgm:cxn modelId="{C0A73E22-3747-46D0-86E3-641A0FD2B3DA}" type="presOf" srcId="{3DA0AE2A-728F-4F02-9FF2-CF75D6AE34F8}" destId="{700C5B33-FEE7-44BE-B4C4-A1BE1DB1DDC7}" srcOrd="0" destOrd="0" presId="urn:microsoft.com/office/officeart/2005/8/layout/venn1"/>
    <dgm:cxn modelId="{9E87E67B-EA69-457F-B7F3-06DAB494C02E}" type="presOf" srcId="{9E8C5665-BAFA-4CDE-BC8B-847A02006496}" destId="{CAA4E749-2C8D-4756-A9F0-03FF23C06A45}" srcOrd="0" destOrd="0" presId="urn:microsoft.com/office/officeart/2005/8/layout/venn1"/>
    <dgm:cxn modelId="{BDABEB4B-781E-4318-9D8C-F348393C7C21}" type="presParOf" srcId="{07FE4886-1015-4673-BDC8-C496A15813B0}" destId="{CAA4E749-2C8D-4756-A9F0-03FF23C06A45}" srcOrd="0" destOrd="0" presId="urn:microsoft.com/office/officeart/2005/8/layout/venn1"/>
    <dgm:cxn modelId="{178E4AE1-5AFF-41D3-A26E-3A9F300AE3F8}" type="presParOf" srcId="{07FE4886-1015-4673-BDC8-C496A15813B0}" destId="{B245020B-7DB3-4CAC-A817-10FB6E762A0D}" srcOrd="1" destOrd="0" presId="urn:microsoft.com/office/officeart/2005/8/layout/venn1"/>
    <dgm:cxn modelId="{8C763DBE-22AD-41F1-9635-B4986F0A391F}" type="presParOf" srcId="{07FE4886-1015-4673-BDC8-C496A15813B0}" destId="{700C5B33-FEE7-44BE-B4C4-A1BE1DB1DDC7}" srcOrd="2" destOrd="0" presId="urn:microsoft.com/office/officeart/2005/8/layout/venn1"/>
    <dgm:cxn modelId="{A38EB5CE-8FD7-4058-8703-B32D58BC337B}" type="presParOf" srcId="{07FE4886-1015-4673-BDC8-C496A15813B0}" destId="{4AA6F0F3-D0FC-4089-A314-5C82C0EF3295}" srcOrd="3" destOrd="0" presId="urn:microsoft.com/office/officeart/2005/8/layout/venn1"/>
    <dgm:cxn modelId="{7BA8B0B1-949A-4D5D-BDB9-1605EDC77CA4}" type="presParOf" srcId="{07FE4886-1015-4673-BDC8-C496A15813B0}" destId="{3877815D-C5AE-4FE6-A0C5-ED3E65DCC4B2}" srcOrd="4" destOrd="0" presId="urn:microsoft.com/office/officeart/2005/8/layout/venn1"/>
    <dgm:cxn modelId="{2744F003-A5C6-4CD0-AA94-98AA496A9985}" type="presParOf" srcId="{07FE4886-1015-4673-BDC8-C496A15813B0}" destId="{BD450C80-FA57-42D0-BF2A-38B09B1E440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7A5D5-CBFC-40CD-B32C-C607D9203E15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2E115D-389D-4CA0-8C1B-1CF04389FD5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  <a:cs typeface="Arial" pitchFamily="34" charset="0"/>
            </a:rPr>
            <a:t>New England</a:t>
          </a:r>
          <a:endParaRPr lang="en-US" b="1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1722DAD0-FB86-4774-B404-C7FF299437AA}" type="parTrans" cxnId="{1E56AA4D-8C5E-4327-A42E-7FDF63C9727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DF91B51-B95A-404F-A011-248257B20F39}" type="sibTrans" cxnId="{1E56AA4D-8C5E-4327-A42E-7FDF63C9727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98B18B0-1D49-445D-9B29-FA8EB0A3167D}">
      <dgm:prSet phldrT="[Text]" custT="1"/>
      <dgm:spPr/>
      <dgm:t>
        <a:bodyPr/>
        <a:lstStyle/>
        <a:p>
          <a:r>
            <a:rPr lang="en-US" sz="2200" b="1" dirty="0" smtClean="0">
              <a:latin typeface="+mj-lt"/>
              <a:cs typeface="Arial" pitchFamily="34" charset="0"/>
            </a:rPr>
            <a:t>Seafood, native vegetables, wheat &amp; corn, items from trade</a:t>
          </a:r>
          <a:endParaRPr lang="en-US" sz="2200" b="1" dirty="0">
            <a:latin typeface="+mj-lt"/>
            <a:cs typeface="Arial" pitchFamily="34" charset="0"/>
          </a:endParaRPr>
        </a:p>
      </dgm:t>
    </dgm:pt>
    <dgm:pt modelId="{089F27C3-365D-4F06-AFDE-3C3CBDFF7A42}" type="parTrans" cxnId="{21BE89B1-C1F2-4F78-8C15-A1B2FBE6BD7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2C83236-C7E9-4CD1-AA4D-638D40054C8D}" type="sibTrans" cxnId="{21BE89B1-C1F2-4F78-8C15-A1B2FBE6BD7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1B769CC-A30F-4AC2-B427-CCE6974BA2C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  <a:cs typeface="Arial" pitchFamily="34" charset="0"/>
            </a:rPr>
            <a:t>The South</a:t>
          </a:r>
          <a:endParaRPr lang="en-US" b="1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1BC40147-C262-4E69-9B97-4E92D396A6DC}" type="parTrans" cxnId="{600655CB-1BB8-4DF4-8C23-C359542B0C3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076D23-365D-4D42-B7B7-D6988A342A80}" type="sibTrans" cxnId="{600655CB-1BB8-4DF4-8C23-C359542B0C3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5F661D9-F515-4020-B3D4-777C65D71EC8}">
      <dgm:prSet phldrT="[Text]" custT="1"/>
      <dgm:spPr/>
      <dgm:t>
        <a:bodyPr/>
        <a:lstStyle/>
        <a:p>
          <a:r>
            <a:rPr lang="en-US" sz="2200" b="1" dirty="0" smtClean="0">
              <a:latin typeface="+mj-lt"/>
              <a:cs typeface="Arial" pitchFamily="34" charset="0"/>
            </a:rPr>
            <a:t>African influence, heavy use of pork, corn products, rice</a:t>
          </a:r>
          <a:endParaRPr lang="en-US" sz="2200" b="1" dirty="0">
            <a:latin typeface="+mj-lt"/>
            <a:cs typeface="Arial" pitchFamily="34" charset="0"/>
          </a:endParaRPr>
        </a:p>
      </dgm:t>
    </dgm:pt>
    <dgm:pt modelId="{4CF26543-FF62-4FF8-A794-78B90C95795A}" type="parTrans" cxnId="{C1769115-6CEE-4B12-ABCB-4EB11D2CEA5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3CA01E7-DA32-4C87-81FB-32C83185DCC3}" type="sibTrans" cxnId="{C1769115-6CEE-4B12-ABCB-4EB11D2CEA5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059C627-63E7-48E3-A4A1-984CFD9ED6E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  <a:cs typeface="Arial" pitchFamily="34" charset="0"/>
            </a:rPr>
            <a:t>The Southwest</a:t>
          </a:r>
          <a:endParaRPr lang="en-US" b="1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717FADBE-B5C4-44EA-8613-D7B807920556}" type="parTrans" cxnId="{8F1CFF1D-3C6B-4C42-9710-C16366FF231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356995B-D183-43AC-8BD5-A81127F4E0E1}" type="sibTrans" cxnId="{8F1CFF1D-3C6B-4C42-9710-C16366FF231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DE2972A-3475-46A4-94E0-20E6930A6F93}">
      <dgm:prSet phldrT="[Text]" custT="1"/>
      <dgm:spPr/>
      <dgm:t>
        <a:bodyPr/>
        <a:lstStyle/>
        <a:p>
          <a:r>
            <a:rPr lang="en-US" sz="2200" b="1" dirty="0" smtClean="0">
              <a:latin typeface="+mj-lt"/>
              <a:cs typeface="Arial" pitchFamily="34" charset="0"/>
            </a:rPr>
            <a:t>Mexican, Spanish, &amp; Native American influences, beans, chili peppers</a:t>
          </a:r>
          <a:endParaRPr lang="en-US" sz="2200" b="1" dirty="0">
            <a:latin typeface="+mj-lt"/>
            <a:cs typeface="Arial" pitchFamily="34" charset="0"/>
          </a:endParaRPr>
        </a:p>
      </dgm:t>
    </dgm:pt>
    <dgm:pt modelId="{1A218685-451C-4B28-9001-4F4E34B26729}" type="parTrans" cxnId="{BFF19F98-C915-4F45-827C-285331F5767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F38DBCA-0868-4436-833A-C8B5364ACE76}" type="sibTrans" cxnId="{BFF19F98-C915-4F45-827C-285331F5767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F830C7C-43C7-41CD-8817-BF645E55F65E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  <a:cs typeface="Arial" pitchFamily="34" charset="0"/>
            </a:rPr>
            <a:t>The Midwest</a:t>
          </a:r>
          <a:endParaRPr lang="en-US" b="1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E2A576C3-42CC-42F0-B678-DAA426BD5EC6}" type="parTrans" cxnId="{4B008E20-2B00-4EBA-A1DE-65DDDC3EA3A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6EFDF88-C619-49D8-8780-E63E6C2BCD81}" type="sibTrans" cxnId="{4B008E20-2B00-4EBA-A1DE-65DDDC3EA3A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6F28BEF-A83F-4330-A4A5-CC07CAA3E82C}">
      <dgm:prSet custT="1"/>
      <dgm:spPr/>
      <dgm:t>
        <a:bodyPr/>
        <a:lstStyle/>
        <a:p>
          <a:r>
            <a:rPr lang="en-US" sz="2200" b="1" dirty="0" smtClean="0">
              <a:latin typeface="+mj-lt"/>
              <a:cs typeface="Arial" pitchFamily="34" charset="0"/>
            </a:rPr>
            <a:t>Strong European influence, local produce, cheese &amp; cream, grains</a:t>
          </a:r>
          <a:endParaRPr lang="en-US" sz="2200" b="1" dirty="0">
            <a:latin typeface="+mj-lt"/>
            <a:cs typeface="Arial" pitchFamily="34" charset="0"/>
          </a:endParaRPr>
        </a:p>
      </dgm:t>
    </dgm:pt>
    <dgm:pt modelId="{9B81AF4C-F976-45CD-8B87-58798664792E}" type="parTrans" cxnId="{EB93011B-7DFD-4C36-8BDD-03D413DC7A1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F6FFAF9-188F-4DE4-8196-47C52B76E860}" type="sibTrans" cxnId="{EB93011B-7DFD-4C36-8BDD-03D413DC7A1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8BE20F6-1D7B-4680-BB9F-0B34918DCBDF}" type="pres">
      <dgm:prSet presAssocID="{4C77A5D5-CBFC-40CD-B32C-C607D9203E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45CABD-EA3D-4C7E-8AE6-8C34C65A11A5}" type="pres">
      <dgm:prSet presAssocID="{512E115D-389D-4CA0-8C1B-1CF04389FD51}" presName="linNode" presStyleCnt="0"/>
      <dgm:spPr/>
    </dgm:pt>
    <dgm:pt modelId="{230CDAD9-197D-48E2-8067-EE4007993D6D}" type="pres">
      <dgm:prSet presAssocID="{512E115D-389D-4CA0-8C1B-1CF04389FD5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94EDE-83B9-4FE2-A749-7EABEA276D80}" type="pres">
      <dgm:prSet presAssocID="{512E115D-389D-4CA0-8C1B-1CF04389FD5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F7A4F-AB28-4162-9221-976A7CC02C7E}" type="pres">
      <dgm:prSet presAssocID="{EDF91B51-B95A-404F-A011-248257B20F39}" presName="sp" presStyleCnt="0"/>
      <dgm:spPr/>
    </dgm:pt>
    <dgm:pt modelId="{DA97C023-9E0E-4C9A-B690-1FF37DCEC48B}" type="pres">
      <dgm:prSet presAssocID="{01B769CC-A30F-4AC2-B427-CCE6974BA2CF}" presName="linNode" presStyleCnt="0"/>
      <dgm:spPr/>
    </dgm:pt>
    <dgm:pt modelId="{A6341C9E-7670-4515-9A6A-903016F90B15}" type="pres">
      <dgm:prSet presAssocID="{01B769CC-A30F-4AC2-B427-CCE6974BA2C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864EB-ADB3-4F02-83B2-5E151865B37D}" type="pres">
      <dgm:prSet presAssocID="{01B769CC-A30F-4AC2-B427-CCE6974BA2C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C1856-C580-42C0-8014-6140C91B9D9C}" type="pres">
      <dgm:prSet presAssocID="{AB076D23-365D-4D42-B7B7-D6988A342A80}" presName="sp" presStyleCnt="0"/>
      <dgm:spPr/>
    </dgm:pt>
    <dgm:pt modelId="{2EE4731C-2697-4301-BE47-5EBA60D2D629}" type="pres">
      <dgm:prSet presAssocID="{3059C627-63E7-48E3-A4A1-984CFD9ED6EA}" presName="linNode" presStyleCnt="0"/>
      <dgm:spPr/>
    </dgm:pt>
    <dgm:pt modelId="{01378B07-DB8F-4F69-8771-709D3BBC9D16}" type="pres">
      <dgm:prSet presAssocID="{3059C627-63E7-48E3-A4A1-984CFD9ED6E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22AF0-A430-444E-B677-FC5AC1901025}" type="pres">
      <dgm:prSet presAssocID="{3059C627-63E7-48E3-A4A1-984CFD9ED6E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835E4-616F-4DCB-9DD6-25EE1287CEB5}" type="pres">
      <dgm:prSet presAssocID="{B356995B-D183-43AC-8BD5-A81127F4E0E1}" presName="sp" presStyleCnt="0"/>
      <dgm:spPr/>
    </dgm:pt>
    <dgm:pt modelId="{FFECE75B-5BD7-4F26-B5C2-17F5C1F01AA9}" type="pres">
      <dgm:prSet presAssocID="{BF830C7C-43C7-41CD-8817-BF645E55F65E}" presName="linNode" presStyleCnt="0"/>
      <dgm:spPr/>
    </dgm:pt>
    <dgm:pt modelId="{CFD9BF53-B236-41CC-BD9A-4746CA365242}" type="pres">
      <dgm:prSet presAssocID="{BF830C7C-43C7-41CD-8817-BF645E55F65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834B-4AF4-48F0-9F99-8F0B3414AC0C}" type="pres">
      <dgm:prSet presAssocID="{BF830C7C-43C7-41CD-8817-BF645E55F65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19F98-C915-4F45-827C-285331F5767A}" srcId="{3059C627-63E7-48E3-A4A1-984CFD9ED6EA}" destId="{4DE2972A-3475-46A4-94E0-20E6930A6F93}" srcOrd="0" destOrd="0" parTransId="{1A218685-451C-4B28-9001-4F4E34B26729}" sibTransId="{3F38DBCA-0868-4436-833A-C8B5364ACE76}"/>
    <dgm:cxn modelId="{6835AD9C-127A-4139-995F-A9BA0F14AD31}" type="presOf" srcId="{01B769CC-A30F-4AC2-B427-CCE6974BA2CF}" destId="{A6341C9E-7670-4515-9A6A-903016F90B15}" srcOrd="0" destOrd="0" presId="urn:microsoft.com/office/officeart/2005/8/layout/vList5"/>
    <dgm:cxn modelId="{4B008E20-2B00-4EBA-A1DE-65DDDC3EA3A3}" srcId="{4C77A5D5-CBFC-40CD-B32C-C607D9203E15}" destId="{BF830C7C-43C7-41CD-8817-BF645E55F65E}" srcOrd="3" destOrd="0" parTransId="{E2A576C3-42CC-42F0-B678-DAA426BD5EC6}" sibTransId="{96EFDF88-C619-49D8-8780-E63E6C2BCD81}"/>
    <dgm:cxn modelId="{F11D27B4-4A1C-4306-B5AD-E2941C159851}" type="presOf" srcId="{55F661D9-F515-4020-B3D4-777C65D71EC8}" destId="{8DC864EB-ADB3-4F02-83B2-5E151865B37D}" srcOrd="0" destOrd="0" presId="urn:microsoft.com/office/officeart/2005/8/layout/vList5"/>
    <dgm:cxn modelId="{F1B890C8-AF13-4CFE-A21E-3C17C0FE78AE}" type="presOf" srcId="{56F28BEF-A83F-4330-A4A5-CC07CAA3E82C}" destId="{5F1A834B-4AF4-48F0-9F99-8F0B3414AC0C}" srcOrd="0" destOrd="0" presId="urn:microsoft.com/office/officeart/2005/8/layout/vList5"/>
    <dgm:cxn modelId="{21BE89B1-C1F2-4F78-8C15-A1B2FBE6BD76}" srcId="{512E115D-389D-4CA0-8C1B-1CF04389FD51}" destId="{998B18B0-1D49-445D-9B29-FA8EB0A3167D}" srcOrd="0" destOrd="0" parTransId="{089F27C3-365D-4F06-AFDE-3C3CBDFF7A42}" sibTransId="{22C83236-C7E9-4CD1-AA4D-638D40054C8D}"/>
    <dgm:cxn modelId="{1E56AA4D-8C5E-4327-A42E-7FDF63C97270}" srcId="{4C77A5D5-CBFC-40CD-B32C-C607D9203E15}" destId="{512E115D-389D-4CA0-8C1B-1CF04389FD51}" srcOrd="0" destOrd="0" parTransId="{1722DAD0-FB86-4774-B404-C7FF299437AA}" sibTransId="{EDF91B51-B95A-404F-A011-248257B20F39}"/>
    <dgm:cxn modelId="{600655CB-1BB8-4DF4-8C23-C359542B0C33}" srcId="{4C77A5D5-CBFC-40CD-B32C-C607D9203E15}" destId="{01B769CC-A30F-4AC2-B427-CCE6974BA2CF}" srcOrd="1" destOrd="0" parTransId="{1BC40147-C262-4E69-9B97-4E92D396A6DC}" sibTransId="{AB076D23-365D-4D42-B7B7-D6988A342A80}"/>
    <dgm:cxn modelId="{BE6F6EF4-86C3-4BFF-ACB3-99DF0751FD76}" type="presOf" srcId="{4C77A5D5-CBFC-40CD-B32C-C607D9203E15}" destId="{B8BE20F6-1D7B-4680-BB9F-0B34918DCBDF}" srcOrd="0" destOrd="0" presId="urn:microsoft.com/office/officeart/2005/8/layout/vList5"/>
    <dgm:cxn modelId="{EB93011B-7DFD-4C36-8BDD-03D413DC7A1D}" srcId="{BF830C7C-43C7-41CD-8817-BF645E55F65E}" destId="{56F28BEF-A83F-4330-A4A5-CC07CAA3E82C}" srcOrd="0" destOrd="0" parTransId="{9B81AF4C-F976-45CD-8B87-58798664792E}" sibTransId="{CF6FFAF9-188F-4DE4-8196-47C52B76E860}"/>
    <dgm:cxn modelId="{811603F5-7F23-4B3E-ADF5-FAC4012ACB00}" type="presOf" srcId="{BF830C7C-43C7-41CD-8817-BF645E55F65E}" destId="{CFD9BF53-B236-41CC-BD9A-4746CA365242}" srcOrd="0" destOrd="0" presId="urn:microsoft.com/office/officeart/2005/8/layout/vList5"/>
    <dgm:cxn modelId="{CEBA5C82-9D32-4DF2-8F7D-87AF2290023B}" type="presOf" srcId="{512E115D-389D-4CA0-8C1B-1CF04389FD51}" destId="{230CDAD9-197D-48E2-8067-EE4007993D6D}" srcOrd="0" destOrd="0" presId="urn:microsoft.com/office/officeart/2005/8/layout/vList5"/>
    <dgm:cxn modelId="{145CDB59-C2CE-4438-807E-65837EB2C2F0}" type="presOf" srcId="{3059C627-63E7-48E3-A4A1-984CFD9ED6EA}" destId="{01378B07-DB8F-4F69-8771-709D3BBC9D16}" srcOrd="0" destOrd="0" presId="urn:microsoft.com/office/officeart/2005/8/layout/vList5"/>
    <dgm:cxn modelId="{12F39E24-B049-4406-A2B1-EBB0A1860D16}" type="presOf" srcId="{998B18B0-1D49-445D-9B29-FA8EB0A3167D}" destId="{95094EDE-83B9-4FE2-A749-7EABEA276D80}" srcOrd="0" destOrd="0" presId="urn:microsoft.com/office/officeart/2005/8/layout/vList5"/>
    <dgm:cxn modelId="{C1769115-6CEE-4B12-ABCB-4EB11D2CEA5A}" srcId="{01B769CC-A30F-4AC2-B427-CCE6974BA2CF}" destId="{55F661D9-F515-4020-B3D4-777C65D71EC8}" srcOrd="0" destOrd="0" parTransId="{4CF26543-FF62-4FF8-A794-78B90C95795A}" sibTransId="{E3CA01E7-DA32-4C87-81FB-32C83185DCC3}"/>
    <dgm:cxn modelId="{8F1CFF1D-3C6B-4C42-9710-C16366FF231D}" srcId="{4C77A5D5-CBFC-40CD-B32C-C607D9203E15}" destId="{3059C627-63E7-48E3-A4A1-984CFD9ED6EA}" srcOrd="2" destOrd="0" parTransId="{717FADBE-B5C4-44EA-8613-D7B807920556}" sibTransId="{B356995B-D183-43AC-8BD5-A81127F4E0E1}"/>
    <dgm:cxn modelId="{81E6FE3B-38B8-4562-A9E8-7DCB7F116D9E}" type="presOf" srcId="{4DE2972A-3475-46A4-94E0-20E6930A6F93}" destId="{58022AF0-A430-444E-B677-FC5AC1901025}" srcOrd="0" destOrd="0" presId="urn:microsoft.com/office/officeart/2005/8/layout/vList5"/>
    <dgm:cxn modelId="{A3D41DA3-2B6A-45AD-82D2-7EE472165760}" type="presParOf" srcId="{B8BE20F6-1D7B-4680-BB9F-0B34918DCBDF}" destId="{6845CABD-EA3D-4C7E-8AE6-8C34C65A11A5}" srcOrd="0" destOrd="0" presId="urn:microsoft.com/office/officeart/2005/8/layout/vList5"/>
    <dgm:cxn modelId="{20510F9E-962F-4CD6-A983-BC406821FA70}" type="presParOf" srcId="{6845CABD-EA3D-4C7E-8AE6-8C34C65A11A5}" destId="{230CDAD9-197D-48E2-8067-EE4007993D6D}" srcOrd="0" destOrd="0" presId="urn:microsoft.com/office/officeart/2005/8/layout/vList5"/>
    <dgm:cxn modelId="{FF455CF9-17F7-421C-A946-EE4DADBA8700}" type="presParOf" srcId="{6845CABD-EA3D-4C7E-8AE6-8C34C65A11A5}" destId="{95094EDE-83B9-4FE2-A749-7EABEA276D80}" srcOrd="1" destOrd="0" presId="urn:microsoft.com/office/officeart/2005/8/layout/vList5"/>
    <dgm:cxn modelId="{86F22715-3E7E-47A0-BF00-953C5B95FEC5}" type="presParOf" srcId="{B8BE20F6-1D7B-4680-BB9F-0B34918DCBDF}" destId="{555F7A4F-AB28-4162-9221-976A7CC02C7E}" srcOrd="1" destOrd="0" presId="urn:microsoft.com/office/officeart/2005/8/layout/vList5"/>
    <dgm:cxn modelId="{0C95242F-9C89-41B3-8951-F0BCBCB223F1}" type="presParOf" srcId="{B8BE20F6-1D7B-4680-BB9F-0B34918DCBDF}" destId="{DA97C023-9E0E-4C9A-B690-1FF37DCEC48B}" srcOrd="2" destOrd="0" presId="urn:microsoft.com/office/officeart/2005/8/layout/vList5"/>
    <dgm:cxn modelId="{070CBEB0-BB77-4278-97C2-AFE401D5843C}" type="presParOf" srcId="{DA97C023-9E0E-4C9A-B690-1FF37DCEC48B}" destId="{A6341C9E-7670-4515-9A6A-903016F90B15}" srcOrd="0" destOrd="0" presId="urn:microsoft.com/office/officeart/2005/8/layout/vList5"/>
    <dgm:cxn modelId="{5AF7BFEE-863F-4B12-8CAF-578971177113}" type="presParOf" srcId="{DA97C023-9E0E-4C9A-B690-1FF37DCEC48B}" destId="{8DC864EB-ADB3-4F02-83B2-5E151865B37D}" srcOrd="1" destOrd="0" presId="urn:microsoft.com/office/officeart/2005/8/layout/vList5"/>
    <dgm:cxn modelId="{0C6D5337-94BD-4D44-9171-09BFDEC8574A}" type="presParOf" srcId="{B8BE20F6-1D7B-4680-BB9F-0B34918DCBDF}" destId="{7D1C1856-C580-42C0-8014-6140C91B9D9C}" srcOrd="3" destOrd="0" presId="urn:microsoft.com/office/officeart/2005/8/layout/vList5"/>
    <dgm:cxn modelId="{AF6F537D-A979-4E18-915E-5158372E92A7}" type="presParOf" srcId="{B8BE20F6-1D7B-4680-BB9F-0B34918DCBDF}" destId="{2EE4731C-2697-4301-BE47-5EBA60D2D629}" srcOrd="4" destOrd="0" presId="urn:microsoft.com/office/officeart/2005/8/layout/vList5"/>
    <dgm:cxn modelId="{D119DB6C-5739-47A7-B339-4408FD312D1B}" type="presParOf" srcId="{2EE4731C-2697-4301-BE47-5EBA60D2D629}" destId="{01378B07-DB8F-4F69-8771-709D3BBC9D16}" srcOrd="0" destOrd="0" presId="urn:microsoft.com/office/officeart/2005/8/layout/vList5"/>
    <dgm:cxn modelId="{81C36488-7904-44DE-913C-CA9BD2D475F8}" type="presParOf" srcId="{2EE4731C-2697-4301-BE47-5EBA60D2D629}" destId="{58022AF0-A430-444E-B677-FC5AC1901025}" srcOrd="1" destOrd="0" presId="urn:microsoft.com/office/officeart/2005/8/layout/vList5"/>
    <dgm:cxn modelId="{E91B8BF3-78A2-4545-8E41-4A3718D9639F}" type="presParOf" srcId="{B8BE20F6-1D7B-4680-BB9F-0B34918DCBDF}" destId="{4DB835E4-616F-4DCB-9DD6-25EE1287CEB5}" srcOrd="5" destOrd="0" presId="urn:microsoft.com/office/officeart/2005/8/layout/vList5"/>
    <dgm:cxn modelId="{A0C92F91-5553-4530-801F-5070E63CE6D4}" type="presParOf" srcId="{B8BE20F6-1D7B-4680-BB9F-0B34918DCBDF}" destId="{FFECE75B-5BD7-4F26-B5C2-17F5C1F01AA9}" srcOrd="6" destOrd="0" presId="urn:microsoft.com/office/officeart/2005/8/layout/vList5"/>
    <dgm:cxn modelId="{778607AF-E85F-486B-A524-239402414AAE}" type="presParOf" srcId="{FFECE75B-5BD7-4F26-B5C2-17F5C1F01AA9}" destId="{CFD9BF53-B236-41CC-BD9A-4746CA365242}" srcOrd="0" destOrd="0" presId="urn:microsoft.com/office/officeart/2005/8/layout/vList5"/>
    <dgm:cxn modelId="{22B39BEA-2A0E-4A34-826F-4E1925F7CC24}" type="presParOf" srcId="{FFECE75B-5BD7-4F26-B5C2-17F5C1F01AA9}" destId="{5F1A834B-4AF4-48F0-9F99-8F0B3414AC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4E749-2C8D-4756-A9F0-03FF23C06A45}">
      <dsp:nvSpPr>
        <dsp:cNvPr id="0" name=""/>
        <dsp:cNvSpPr/>
      </dsp:nvSpPr>
      <dsp:spPr>
        <a:xfrm>
          <a:off x="1363979" y="78104"/>
          <a:ext cx="3749040" cy="374904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+mj-lt"/>
              <a:cs typeface="Arial" pitchFamily="34" charset="0"/>
            </a:rPr>
            <a:t>IDEOLOGICAL</a:t>
          </a:r>
          <a:endParaRPr lang="en-US" sz="2800" b="1" kern="1200" dirty="0">
            <a:solidFill>
              <a:schemeClr val="bg1"/>
            </a:solidFill>
            <a:latin typeface="+mj-lt"/>
            <a:cs typeface="Arial" pitchFamily="34" charset="0"/>
          </a:endParaRPr>
        </a:p>
      </dsp:txBody>
      <dsp:txXfrm>
        <a:off x="1863852" y="734186"/>
        <a:ext cx="2749296" cy="1687068"/>
      </dsp:txXfrm>
    </dsp:sp>
    <dsp:sp modelId="{700C5B33-FEE7-44BE-B4C4-A1BE1DB1DDC7}">
      <dsp:nvSpPr>
        <dsp:cNvPr id="0" name=""/>
        <dsp:cNvSpPr/>
      </dsp:nvSpPr>
      <dsp:spPr>
        <a:xfrm>
          <a:off x="2716758" y="2421255"/>
          <a:ext cx="3749040" cy="3749040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+mj-lt"/>
              <a:cs typeface="Arial" pitchFamily="34" charset="0"/>
            </a:rPr>
            <a:t>SOCIOLOGICAL</a:t>
          </a:r>
          <a:endParaRPr lang="en-US" sz="2400" b="1" kern="1200" dirty="0">
            <a:solidFill>
              <a:schemeClr val="bg1"/>
            </a:solidFill>
            <a:latin typeface="+mj-lt"/>
            <a:cs typeface="Arial" pitchFamily="34" charset="0"/>
          </a:endParaRPr>
        </a:p>
      </dsp:txBody>
      <dsp:txXfrm>
        <a:off x="3863340" y="3389757"/>
        <a:ext cx="2249424" cy="2061972"/>
      </dsp:txXfrm>
    </dsp:sp>
    <dsp:sp modelId="{3877815D-C5AE-4FE6-A0C5-ED3E65DCC4B2}">
      <dsp:nvSpPr>
        <dsp:cNvPr id="0" name=""/>
        <dsp:cNvSpPr/>
      </dsp:nvSpPr>
      <dsp:spPr>
        <a:xfrm>
          <a:off x="11201" y="2421255"/>
          <a:ext cx="3749040" cy="374904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+mj-lt"/>
              <a:cs typeface="Arial" pitchFamily="34" charset="0"/>
            </a:rPr>
            <a:t>TECHNOLOGICAL</a:t>
          </a:r>
          <a:endParaRPr lang="en-US" sz="2400" b="1" kern="1200" dirty="0">
            <a:solidFill>
              <a:schemeClr val="bg1"/>
            </a:solidFill>
            <a:latin typeface="+mj-lt"/>
            <a:cs typeface="Arial" pitchFamily="34" charset="0"/>
          </a:endParaRPr>
        </a:p>
      </dsp:txBody>
      <dsp:txXfrm>
        <a:off x="364235" y="3389757"/>
        <a:ext cx="2249424" cy="2061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94EDE-83B9-4FE2-A749-7EABEA276D80}">
      <dsp:nvSpPr>
        <dsp:cNvPr id="0" name=""/>
        <dsp:cNvSpPr/>
      </dsp:nvSpPr>
      <dsp:spPr>
        <a:xfrm rot="5400000">
          <a:off x="4975988" y="-1977040"/>
          <a:ext cx="929382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latin typeface="+mj-lt"/>
              <a:cs typeface="Arial" pitchFamily="34" charset="0"/>
            </a:rPr>
            <a:t>Seafood, native vegetables, wheat &amp; corn, items from trade</a:t>
          </a:r>
          <a:endParaRPr lang="en-US" sz="2200" b="1" kern="1200" dirty="0">
            <a:latin typeface="+mj-lt"/>
            <a:cs typeface="Arial" pitchFamily="34" charset="0"/>
          </a:endParaRPr>
        </a:p>
      </dsp:txBody>
      <dsp:txXfrm rot="-5400000">
        <a:off x="2880360" y="163957"/>
        <a:ext cx="5075271" cy="838644"/>
      </dsp:txXfrm>
    </dsp:sp>
    <dsp:sp modelId="{230CDAD9-197D-48E2-8067-EE4007993D6D}">
      <dsp:nvSpPr>
        <dsp:cNvPr id="0" name=""/>
        <dsp:cNvSpPr/>
      </dsp:nvSpPr>
      <dsp:spPr>
        <a:xfrm>
          <a:off x="0" y="2415"/>
          <a:ext cx="2880360" cy="11617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New England</a:t>
          </a:r>
          <a:endParaRPr lang="en-US" sz="3300" b="1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>
        <a:off x="56711" y="59126"/>
        <a:ext cx="2766938" cy="1048305"/>
      </dsp:txXfrm>
    </dsp:sp>
    <dsp:sp modelId="{8DC864EB-ADB3-4F02-83B2-5E151865B37D}">
      <dsp:nvSpPr>
        <dsp:cNvPr id="0" name=""/>
        <dsp:cNvSpPr/>
      </dsp:nvSpPr>
      <dsp:spPr>
        <a:xfrm rot="5400000">
          <a:off x="4975988" y="-757226"/>
          <a:ext cx="929382" cy="5120640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latin typeface="+mj-lt"/>
              <a:cs typeface="Arial" pitchFamily="34" charset="0"/>
            </a:rPr>
            <a:t>African influence, heavy use of pork, corn products, rice</a:t>
          </a:r>
          <a:endParaRPr lang="en-US" sz="2200" b="1" kern="1200" dirty="0">
            <a:latin typeface="+mj-lt"/>
            <a:cs typeface="Arial" pitchFamily="34" charset="0"/>
          </a:endParaRPr>
        </a:p>
      </dsp:txBody>
      <dsp:txXfrm rot="-5400000">
        <a:off x="2880360" y="1383771"/>
        <a:ext cx="5075271" cy="838644"/>
      </dsp:txXfrm>
    </dsp:sp>
    <dsp:sp modelId="{A6341C9E-7670-4515-9A6A-903016F90B15}">
      <dsp:nvSpPr>
        <dsp:cNvPr id="0" name=""/>
        <dsp:cNvSpPr/>
      </dsp:nvSpPr>
      <dsp:spPr>
        <a:xfrm>
          <a:off x="0" y="1222229"/>
          <a:ext cx="2880360" cy="1161727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The South</a:t>
          </a:r>
          <a:endParaRPr lang="en-US" sz="3300" b="1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>
        <a:off x="56711" y="1278940"/>
        <a:ext cx="2766938" cy="1048305"/>
      </dsp:txXfrm>
    </dsp:sp>
    <dsp:sp modelId="{58022AF0-A430-444E-B677-FC5AC1901025}">
      <dsp:nvSpPr>
        <dsp:cNvPr id="0" name=""/>
        <dsp:cNvSpPr/>
      </dsp:nvSpPr>
      <dsp:spPr>
        <a:xfrm rot="5400000">
          <a:off x="4975988" y="462586"/>
          <a:ext cx="929382" cy="5120640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latin typeface="+mj-lt"/>
              <a:cs typeface="Arial" pitchFamily="34" charset="0"/>
            </a:rPr>
            <a:t>Mexican, Spanish, &amp; Native American influences, beans, chili peppers</a:t>
          </a:r>
          <a:endParaRPr lang="en-US" sz="2200" b="1" kern="1200" dirty="0">
            <a:latin typeface="+mj-lt"/>
            <a:cs typeface="Arial" pitchFamily="34" charset="0"/>
          </a:endParaRPr>
        </a:p>
      </dsp:txBody>
      <dsp:txXfrm rot="-5400000">
        <a:off x="2880360" y="2603584"/>
        <a:ext cx="5075271" cy="838644"/>
      </dsp:txXfrm>
    </dsp:sp>
    <dsp:sp modelId="{01378B07-DB8F-4F69-8771-709D3BBC9D16}">
      <dsp:nvSpPr>
        <dsp:cNvPr id="0" name=""/>
        <dsp:cNvSpPr/>
      </dsp:nvSpPr>
      <dsp:spPr>
        <a:xfrm>
          <a:off x="0" y="2442043"/>
          <a:ext cx="2880360" cy="1161727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The Southwest</a:t>
          </a:r>
          <a:endParaRPr lang="en-US" sz="3300" b="1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>
        <a:off x="56711" y="2498754"/>
        <a:ext cx="2766938" cy="1048305"/>
      </dsp:txXfrm>
    </dsp:sp>
    <dsp:sp modelId="{5F1A834B-4AF4-48F0-9F99-8F0B3414AC0C}">
      <dsp:nvSpPr>
        <dsp:cNvPr id="0" name=""/>
        <dsp:cNvSpPr/>
      </dsp:nvSpPr>
      <dsp:spPr>
        <a:xfrm rot="5400000">
          <a:off x="4975988" y="1682400"/>
          <a:ext cx="929382" cy="5120640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latin typeface="+mj-lt"/>
              <a:cs typeface="Arial" pitchFamily="34" charset="0"/>
            </a:rPr>
            <a:t>Strong European influence, local produce, cheese &amp; cream, grains</a:t>
          </a:r>
          <a:endParaRPr lang="en-US" sz="2200" b="1" kern="1200" dirty="0">
            <a:latin typeface="+mj-lt"/>
            <a:cs typeface="Arial" pitchFamily="34" charset="0"/>
          </a:endParaRPr>
        </a:p>
      </dsp:txBody>
      <dsp:txXfrm rot="-5400000">
        <a:off x="2880360" y="3823398"/>
        <a:ext cx="5075271" cy="838644"/>
      </dsp:txXfrm>
    </dsp:sp>
    <dsp:sp modelId="{CFD9BF53-B236-41CC-BD9A-4746CA365242}">
      <dsp:nvSpPr>
        <dsp:cNvPr id="0" name=""/>
        <dsp:cNvSpPr/>
      </dsp:nvSpPr>
      <dsp:spPr>
        <a:xfrm>
          <a:off x="0" y="3661857"/>
          <a:ext cx="2880360" cy="116172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The Midwest</a:t>
          </a:r>
          <a:endParaRPr lang="en-US" sz="3300" b="1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>
        <a:off x="56711" y="3718568"/>
        <a:ext cx="2766938" cy="1048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DB7C47-7909-4E09-BCA4-D2EB64F02342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40A9A6-C6A6-4A8C-81E0-ED2C464E1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AB19EC-7EA1-4130-8995-203C9C2B142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5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43B1F796-F3D9-4D3F-B112-74DE2A1CF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AF088-3D5B-437D-A525-367D66C8A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1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CF0EBA0F-3166-4F01-814A-7542FE453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3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57D1E29B-825F-4F4B-9F70-00551AE29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71E3C2A2-25E5-45D9-B478-5DD6787BAD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7707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3C86EEA6-DD10-4B1E-8749-6111B82B7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5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FE3A79E6-06FB-43CC-A738-3B5B9C2CF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8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C1EE872F-EB80-4C40-A96F-2D1FFB17C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422A9504-BF03-4F8C-BD70-C95B893F0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8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08336334-0CBC-4FC5-AFE2-FF8392AA7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7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9853959A-4E9A-4A32-81D2-002BACD56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7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121E"/>
            </a:gs>
            <a:gs pos="78000">
              <a:srgbClr val="10253F"/>
            </a:gs>
            <a:gs pos="100000">
              <a:srgbClr val="17375E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6-</a:t>
            </a:r>
            <a:fld id="{AAA43C5A-0D4B-46C2-B39B-E2C9EE0FD1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92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3" r:id="rId9"/>
    <p:sldLayoutId id="2147483794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/>
          <a:lstStyle/>
          <a:p>
            <a:pPr algn="r" eaLnBrk="1" hangingPunct="1"/>
            <a:r>
              <a:rPr lang="en-US" altLang="en-US" sz="2400" cap="none" smtClean="0"/>
              <a:t>CHAPTER 6 LECTURE OUTLINE</a:t>
            </a:r>
            <a:r>
              <a:rPr lang="en-US" altLang="en-US" sz="3600" cap="none" smtClean="0"/>
              <a:t/>
            </a:r>
            <a:br>
              <a:rPr lang="en-US" altLang="en-US" sz="3600" cap="none" smtClean="0"/>
            </a:br>
            <a:r>
              <a:rPr lang="en-US" altLang="en-US" sz="3600" cap="none" smtClean="0"/>
              <a:t>CULTURE &amp; CULTURAL LANDSCAPES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77C740FF-D598-409B-93F2-2FC2EADE3985}" type="slidenum">
              <a:rPr lang="en-US" altLang="en-US">
                <a:solidFill>
                  <a:schemeClr val="bg1"/>
                </a:solidFill>
              </a:rPr>
              <a:pPr eaLnBrk="1" hangingPunct="1"/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88900"/>
            <a:ext cx="2770188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Photo © Jon Malinowski.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All rights reserved. Used with permission.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6D: Cultural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4000" dirty="0" err="1"/>
              <a:t>Hagerstrand’s</a:t>
            </a:r>
            <a:r>
              <a:rPr lang="en-US" sz="4000" dirty="0"/>
              <a:t> Model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thing/idea – transfer – using any or simultaneous means: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communication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observation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marketing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physical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F26C5EC0-FB5B-4105-932B-E1AE25CE86B9}" type="slidenum">
              <a:rPr lang="en-US" altLang="en-US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1813"/>
            <a:ext cx="8991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F81BD">
                    <a:lumMod val="50000"/>
                  </a:srgbClr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6-</a:t>
            </a:r>
            <a:fld id="{A5938100-6966-4618-B131-5ACB62AB055E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228600"/>
            <a:ext cx="1233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</a:rPr>
              <a:t>Figure 6E.1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4572000"/>
            <a:ext cx="6265863" cy="16922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prstClr val="white"/>
                </a:solidFill>
                <a:latin typeface="+mj-lt"/>
              </a:rPr>
              <a:t>MAJOR CULTURE HEARTHS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areas from which important culture traits, including ideas, technology, and social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structures, originated</a:t>
            </a:r>
            <a:endParaRPr lang="en-US" sz="24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6F: Cultural Landscapes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457200" y="1247775"/>
            <a:ext cx="8229600" cy="20288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cultural impact on an area, including buildings, agricultural patterns, roads, signs, and nearly everything else that humans have created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0CE084DC-13DD-44DD-AEE2-97357A126B78}" type="slidenum">
              <a:rPr lang="en-US" altLang="en-US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43200"/>
            <a:ext cx="640298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861050" y="5791200"/>
            <a:ext cx="2776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Photo © Jon Malinowski.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All rights reserved. Used with permission.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Folk vs. Popular Culture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Folk Culture: </a:t>
            </a:r>
          </a:p>
          <a:p>
            <a:pPr lvl="1" eaLnBrk="1" hangingPunct="1"/>
            <a:r>
              <a:rPr lang="en-US" altLang="en-US" sz="2400" smtClean="0"/>
              <a:t>culture traits that are traditional, no longer widely practiced by a large amount of people, and generally isolated in small, often rural, areas</a:t>
            </a:r>
          </a:p>
          <a:p>
            <a:pPr lvl="1" eaLnBrk="1" hangingPunct="1"/>
            <a:endParaRPr lang="en-US" altLang="en-US" sz="2400" smtClean="0"/>
          </a:p>
          <a:p>
            <a:pPr eaLnBrk="1" hangingPunct="1"/>
            <a:r>
              <a:rPr lang="en-US" altLang="en-US" smtClean="0"/>
              <a:t>Popular Culture:</a:t>
            </a:r>
          </a:p>
          <a:p>
            <a:pPr lvl="1" eaLnBrk="1" hangingPunct="1"/>
            <a:r>
              <a:rPr lang="en-US" altLang="en-US" sz="2400" smtClean="0"/>
              <a:t>aspects of a culture that are widespread, fast-changing, and transmitted by the mass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A28C94D8-35F2-4FF4-8DA7-683703EC288D}" type="slidenum">
              <a:rPr lang="en-US" altLang="en-US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American Foodways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B536677D-5DD3-4061-8246-ED3A926476F1}" type="slidenum">
              <a:rPr lang="en-US" altLang="en-US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1295400"/>
          <a:ext cx="80010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6H: House Types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example of how popular culture, in this case a house style, can become imprinted on the landscape and remain long after a style ceases to be popular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F9FC08CB-F50D-4619-BA14-03AFA977794A}" type="slidenum">
              <a:rPr lang="en-US" altLang="en-US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E5ECDC91-4A21-4819-B3DA-B50F47A6D0FE}" type="slidenum">
              <a:rPr lang="en-US" altLang="en-US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2776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Photo © Jon Malinowski.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All rights reserved. Used with permission.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990600"/>
            <a:ext cx="3733800" cy="95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Georgian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  <a:latin typeface="+mj-lt"/>
              </a:rPr>
              <a:t>Colonial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31D18C82-F2FD-4F10-8DE7-29B998B7CDCE}" type="slidenum">
              <a:rPr lang="en-US" altLang="en-US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" y="838200"/>
            <a:ext cx="3959225" cy="95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Gothic Revival Style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  <a:latin typeface="+mj-lt"/>
              </a:rPr>
              <a:t>Mid-19</a:t>
            </a:r>
            <a:r>
              <a:rPr lang="en-US" sz="2400" b="1" i="1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+mj-lt"/>
              </a:rPr>
              <a:t> Century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5063" y="228600"/>
            <a:ext cx="27765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Photo © Jon Malinowski.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All rights reserved. Used with permission.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587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096000" y="6019800"/>
            <a:ext cx="2286000" cy="7016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0548870E-7949-4942-B779-B47AB9CD6614}" type="slidenum">
              <a:rPr lang="en-US" altLang="en-US">
                <a:solidFill>
                  <a:schemeClr val="bg1"/>
                </a:solidFill>
              </a:rPr>
              <a:pPr eaLnBrk="1" hangingPunct="1"/>
              <a:t>18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990600"/>
            <a:ext cx="4191000" cy="95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Second Empire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  <a:latin typeface="+mj-lt"/>
              </a:rPr>
              <a:t>~1855-1875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609600" y="5132388"/>
            <a:ext cx="2770188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Photo © Jon Malinowski.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All rights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reserved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Used with permission.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714CA600-F216-4437-9705-9060712840F3}" type="slidenum">
              <a:rPr lang="en-US" altLang="en-US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959225" cy="944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Victorian Homes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  <a:latin typeface="+mj-lt"/>
              </a:rPr>
              <a:t>Late 19</a:t>
            </a:r>
            <a:r>
              <a:rPr lang="en-US" sz="2400" b="1" i="1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+mj-lt"/>
              </a:rPr>
              <a:t> Century</a:t>
            </a:r>
          </a:p>
        </p:txBody>
      </p:sp>
      <p:pic>
        <p:nvPicPr>
          <p:cNvPr id="23557" name="Picture 7" descr="maL22947_06_h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34750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6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6A Culture and Cultural Geography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6B Culture Complexes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6C The Components of Culture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6D Cultural Diffusion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6E Culture Hearths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6F Cultural Landscapes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6G Folk Culture and American </a:t>
            </a:r>
            <a:r>
              <a:rPr lang="en-US" dirty="0" err="1"/>
              <a:t>Foodways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6H Popular Culture: House Types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6I A Cultural Geography of Sports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0F767540-77D9-4AD6-AF35-FBFAFB60DFC0}" type="slidenum">
              <a:rPr lang="en-US" altLang="en-US">
                <a:solidFill>
                  <a:schemeClr val="bg1"/>
                </a:solidFill>
              </a:rPr>
              <a:pPr eaLnBrk="1" hangingPunct="1"/>
              <a:t>2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2493BCD0-609B-42E3-AEAA-8FA8496C55D6}" type="slidenum">
              <a:rPr lang="en-US" altLang="en-US">
                <a:solidFill>
                  <a:schemeClr val="bg1"/>
                </a:solidFill>
              </a:rPr>
              <a:pPr eaLnBrk="1" hangingPunct="1"/>
              <a:t>20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" y="838200"/>
            <a:ext cx="3959225" cy="954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Modern Homes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  <a:latin typeface="+mj-lt"/>
              </a:rPr>
              <a:t>1945-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1413" y="228600"/>
            <a:ext cx="2770187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Photo © Jon Malinowski.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All rights reserved. Used with permission.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6I: Cultural Geography of Sports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do sports say about what our culture values? </a:t>
            </a:r>
          </a:p>
          <a:p>
            <a:pPr eaLnBrk="1" hangingPunct="1"/>
            <a:r>
              <a:rPr lang="en-US" altLang="en-US" smtClean="0"/>
              <a:t>How is the landscape modified to accommodate the cultural value on sports?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D449FB95-8024-4062-AA5B-CD55AD24B40B}" type="slidenum">
              <a:rPr lang="en-US" altLang="en-US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2327D2D1-4123-48B4-8D5C-CD12BD4BC0F7}" type="slidenum">
              <a:rPr lang="en-US" altLang="en-US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92175"/>
            <a:ext cx="79248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54875" y="188913"/>
            <a:ext cx="1279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Figure 6I.1a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01638"/>
            <a:ext cx="31797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Pro Hockey Teams 1971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7CD9C22E-18EA-4518-9413-86167BCB408E}" type="slidenum">
              <a:rPr lang="en-US" altLang="en-US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5825"/>
            <a:ext cx="7924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54875" y="188913"/>
            <a:ext cx="12906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Figure 6I.1b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01638"/>
            <a:ext cx="31797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Pro Hockey Teams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6A: Culture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Culture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shared </a:t>
            </a:r>
            <a:r>
              <a:rPr lang="en-US" dirty="0"/>
              <a:t>patterns of learned behavior, attitudes, and </a:t>
            </a:r>
            <a:r>
              <a:rPr lang="en-US" dirty="0" smtClean="0"/>
              <a:t>knowledge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Culture Trait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 single component of a </a:t>
            </a:r>
            <a:r>
              <a:rPr lang="en-US" dirty="0" smtClean="0"/>
              <a:t>culture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Culture Region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 area that shares a large # of culture traits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Culture Realm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Groupings of culture regions based on broad culture similarities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5FB58701-4431-480C-BA76-1F987D425F6E}" type="slidenum">
              <a:rPr lang="en-US" altLang="en-US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6-</a:t>
            </a:r>
            <a:fld id="{C6C408D4-39C2-4E9F-9B25-FD5BCE24E3B6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376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7086600" y="381000"/>
            <a:ext cx="1301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Figure 6A.2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313" y="5029200"/>
            <a:ext cx="37988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What culture traits define each culture region?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Do you agree with the regionalization?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6B: Culture Complexes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Interrelated culture traits</a:t>
            </a:r>
          </a:p>
          <a:p>
            <a:pPr eaLnBrk="1" hangingPunct="1"/>
            <a:r>
              <a:rPr lang="en-US" altLang="en-US" smtClean="0"/>
              <a:t>Examples:</a:t>
            </a:r>
          </a:p>
          <a:p>
            <a:pPr lvl="1" eaLnBrk="1" hangingPunct="1"/>
            <a:r>
              <a:rPr lang="en-US" altLang="en-US" sz="2400" smtClean="0"/>
              <a:t>Cattle in Masai society</a:t>
            </a:r>
          </a:p>
          <a:p>
            <a:pPr lvl="1" eaLnBrk="1" hangingPunct="1"/>
            <a:r>
              <a:rPr lang="en-US" altLang="en-US" sz="2400" smtClean="0"/>
              <a:t>Cars in U.S. society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5CF5E4E4-EF20-45CE-B658-D362287EDD8B}" type="slidenum">
              <a:rPr lang="en-US" altLang="en-US">
                <a:solidFill>
                  <a:schemeClr val="bg1"/>
                </a:solidFill>
              </a:rPr>
              <a:pPr eaLnBrk="1" hangingPunct="1"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4560824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62663" y="5894388"/>
            <a:ext cx="277653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Photo © Jon Malinowski.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All rights reserved. Used with permission.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876800"/>
            <a:ext cx="3733800" cy="1231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5019675"/>
            <a:ext cx="3429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j-lt"/>
              </a:rPr>
              <a:t>How are cars connected to numerous aspects of modern American culture?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6C: The Components of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Technological Subsystem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the material objects that a culture produces, as well as the </a:t>
            </a:r>
            <a:r>
              <a:rPr lang="en-US" sz="2400" dirty="0" smtClean="0"/>
              <a:t>procedures for </a:t>
            </a:r>
            <a:r>
              <a:rPr lang="en-US" sz="2400" dirty="0"/>
              <a:t>using those </a:t>
            </a:r>
            <a:r>
              <a:rPr lang="en-US" sz="2400" dirty="0" smtClean="0"/>
              <a:t>objects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i="1" dirty="0" smtClean="0"/>
              <a:t>artifacts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Sociological Subsystem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how </a:t>
            </a:r>
            <a:r>
              <a:rPr lang="en-US" sz="2400" dirty="0" smtClean="0"/>
              <a:t>people in </a:t>
            </a:r>
            <a:r>
              <a:rPr lang="en-US" sz="2400" dirty="0"/>
              <a:t>a culture are expected to interact with each other and how their social institutions are </a:t>
            </a:r>
            <a:r>
              <a:rPr lang="en-US" sz="2400" dirty="0" smtClean="0"/>
              <a:t>structured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i="1" dirty="0" err="1"/>
              <a:t>s</a:t>
            </a:r>
            <a:r>
              <a:rPr lang="en-US" sz="2400" i="1" dirty="0" err="1" smtClean="0"/>
              <a:t>ociofacts</a:t>
            </a:r>
            <a:endParaRPr lang="en-US" sz="2400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Ideological Subsystem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the ideas</a:t>
            </a:r>
            <a:r>
              <a:rPr lang="en-US" sz="2400" dirty="0" smtClean="0"/>
              <a:t>, beliefs</a:t>
            </a:r>
            <a:r>
              <a:rPr lang="en-US" sz="2400" dirty="0"/>
              <a:t>, values, and knowledge of a </a:t>
            </a:r>
            <a:r>
              <a:rPr lang="en-US" sz="2400" dirty="0" smtClean="0"/>
              <a:t>culture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i="1" dirty="0" err="1"/>
              <a:t>m</a:t>
            </a:r>
            <a:r>
              <a:rPr lang="en-US" sz="2400" i="1" dirty="0" err="1" smtClean="0"/>
              <a:t>entifacts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4168704B-8C89-480C-8333-F942A20B22DE}" type="slidenum">
              <a:rPr lang="en-US" altLang="en-US">
                <a:solidFill>
                  <a:schemeClr val="bg1"/>
                </a:solidFill>
              </a:rPr>
              <a:pPr eaLnBrk="1" hangingPunct="1"/>
              <a:t>6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D2E48053-8E04-47C4-B37D-CFD6B108E8B8}" type="slidenum">
              <a:rPr lang="en-US" altLang="en-US">
                <a:solidFill>
                  <a:schemeClr val="bg1"/>
                </a:solidFill>
              </a:rPr>
              <a:pPr eaLnBrk="1" hangingPunct="1"/>
              <a:t>7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228600" y="152400"/>
          <a:ext cx="6477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4989513" y="457200"/>
            <a:ext cx="4083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The Components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of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6D: Cultural Diffusion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Diffusion: the movement of people, ideas, or things from a point of origin to another location over time</a:t>
            </a:r>
          </a:p>
          <a:p>
            <a:pPr eaLnBrk="1" hangingPunct="1"/>
            <a:r>
              <a:rPr lang="en-US" altLang="en-US" sz="2400" smtClean="0"/>
              <a:t>Types of Diffusion:</a:t>
            </a:r>
          </a:p>
          <a:p>
            <a:pPr lvl="1" eaLnBrk="1" hangingPunct="1"/>
            <a:r>
              <a:rPr lang="en-US" altLang="en-US" sz="2400" u="sng" smtClean="0"/>
              <a:t>Relocation</a:t>
            </a:r>
            <a:r>
              <a:rPr lang="en-US" altLang="en-US" sz="2400" smtClean="0"/>
              <a:t>: the diffusion of a particular phenomenon that results from the migration of people who practice that phenomenon</a:t>
            </a:r>
          </a:p>
          <a:p>
            <a:pPr lvl="1" eaLnBrk="1" hangingPunct="1"/>
            <a:r>
              <a:rPr lang="en-US" altLang="en-US" sz="2400" u="sng" smtClean="0"/>
              <a:t>Contagious</a:t>
            </a:r>
            <a:r>
              <a:rPr lang="en-US" altLang="en-US" sz="2400" smtClean="0"/>
              <a:t>: the spread of phenomenon to nearby places</a:t>
            </a:r>
          </a:p>
          <a:p>
            <a:pPr lvl="1" eaLnBrk="1" hangingPunct="1"/>
            <a:r>
              <a:rPr lang="en-US" altLang="en-US" sz="2400" u="sng" smtClean="0"/>
              <a:t>Hierarchical</a:t>
            </a:r>
            <a:r>
              <a:rPr lang="en-US" altLang="en-US" sz="2400" smtClean="0"/>
              <a:t>: movement of phenomenon from one place to other places that have some similarities</a:t>
            </a:r>
          </a:p>
          <a:p>
            <a:pPr lvl="2" eaLnBrk="1" hangingPunct="1"/>
            <a:r>
              <a:rPr lang="en-US" altLang="en-US" smtClean="0"/>
              <a:t>Often from large cities to small cities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B335E441-1A92-4690-8C4E-B7BEE2D0860B}" type="slidenum">
              <a:rPr lang="en-US" altLang="en-US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6D: Cultural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600" dirty="0"/>
              <a:t>Gladwell’s Model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- idea/item alike are diffused through the efforts of a select group of people: “the law of the </a:t>
            </a:r>
            <a:r>
              <a:rPr lang="en-US" sz="2800" dirty="0" err="1"/>
              <a:t>fews</a:t>
            </a:r>
            <a:r>
              <a:rPr lang="en-US" sz="2800" dirty="0"/>
              <a:t>”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- refers to people’s need to see a good reason for the idea/item and how it fits into their lives: “stickiness factor”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- diffusion relies on prevailing conditions: the place and time have to be right to accept the new thing/item</a:t>
            </a:r>
          </a:p>
          <a:p>
            <a:pPr marL="0" indent="0">
              <a:buFont typeface="Arial" charset="0"/>
              <a:buNone/>
              <a:defRPr/>
            </a:pP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6-</a:t>
            </a:r>
            <a:fld id="{F9110A60-A619-4E10-8E5A-D02FE71AA7D8}" type="slidenum">
              <a:rPr lang="en-US" altLang="en-US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</TotalTime>
  <Words>1110</Words>
  <Application>Microsoft Office PowerPoint</Application>
  <PresentationFormat>On-screen Show (4:3)</PresentationFormat>
  <Paragraphs>165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CHAPTER 6 LECTURE OUTLINE CULTURE &amp; CULTURAL LANDSCAPES</vt:lpstr>
      <vt:lpstr>Chapter 6 Modules</vt:lpstr>
      <vt:lpstr>6A: Culture Definitions</vt:lpstr>
      <vt:lpstr>PowerPoint Presentation</vt:lpstr>
      <vt:lpstr>6B: Culture Complexes</vt:lpstr>
      <vt:lpstr>6C: The Components of Culture</vt:lpstr>
      <vt:lpstr>PowerPoint Presentation</vt:lpstr>
      <vt:lpstr>6D: Cultural Diffusion</vt:lpstr>
      <vt:lpstr>6D: Cultural Diffusion</vt:lpstr>
      <vt:lpstr>6D: Cultural Diffusion</vt:lpstr>
      <vt:lpstr>PowerPoint Presentation</vt:lpstr>
      <vt:lpstr>6F: Cultural Landscapes</vt:lpstr>
      <vt:lpstr>Folk vs. Popular Culture</vt:lpstr>
      <vt:lpstr>American Foodways</vt:lpstr>
      <vt:lpstr>6H: House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6I: Cultural Geography of Sports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Culture &amp; Cultural Geography</dc:title>
  <dc:creator>Malinowski</dc:creator>
  <cp:keywords>Human Geography by Malinowski &amp; Kaplan</cp:keywords>
  <cp:lastModifiedBy>Humberto Tirado</cp:lastModifiedBy>
  <cp:revision>45</cp:revision>
  <dcterms:created xsi:type="dcterms:W3CDTF">2011-11-27T17:56:32Z</dcterms:created>
  <dcterms:modified xsi:type="dcterms:W3CDTF">2015-01-06T15:52:10Z</dcterms:modified>
</cp:coreProperties>
</file>