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vml" ContentType="application/vnd.openxmlformats-officedocument.vmlDrawing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33"/>
  </p:notesMasterIdLst>
  <p:handoutMasterIdLst>
    <p:handoutMasterId r:id="rId34"/>
  </p:handoutMasterIdLst>
  <p:sldIdLst>
    <p:sldId id="256" r:id="rId2"/>
    <p:sldId id="257" r:id="rId3"/>
    <p:sldId id="260" r:id="rId4"/>
    <p:sldId id="286" r:id="rId5"/>
    <p:sldId id="261" r:id="rId6"/>
    <p:sldId id="262" r:id="rId7"/>
    <p:sldId id="288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7" r:id="rId28"/>
    <p:sldId id="282" r:id="rId29"/>
    <p:sldId id="283" r:id="rId30"/>
    <p:sldId id="284" r:id="rId31"/>
    <p:sldId id="285" r:id="rId32"/>
  </p:sldIdLst>
  <p:sldSz cx="9144000" cy="6858000" type="screen4x3"/>
  <p:notesSz cx="6858000" cy="9144000"/>
  <p:custDataLst>
    <p:tags r:id="rId35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11018" autoAdjust="0"/>
    <p:restoredTop sz="94699" autoAdjust="0"/>
  </p:normalViewPr>
  <p:slideViewPr>
    <p:cSldViewPr>
      <p:cViewPr>
        <p:scale>
          <a:sx n="100" d="100"/>
          <a:sy n="100" d="100"/>
        </p:scale>
        <p:origin x="-7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1308" y="-90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gs" Target="tags/tag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D3D5F0B-4B6C-4F01-AE94-A8B8F7221E8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4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46BB5BC-A859-4836-86DF-9D4C4CCD693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200FC1F-B93F-4F85-BFF2-B5920BF3B75D}" type="slidenum">
              <a:rPr lang="en-US" smtClean="0"/>
              <a:pPr/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6CA694D-D2F3-4C4D-BBD8-A2FD31898AB0}" type="slidenum">
              <a:rPr lang="en-US" smtClean="0"/>
              <a:pPr/>
              <a:t>10</a:t>
            </a:fld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D84E9F-8851-4F86-9C19-2C5C285D6EDC}" type="slidenum">
              <a:rPr lang="en-US" smtClean="0"/>
              <a:pPr/>
              <a:t>11</a:t>
            </a:fld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410C5BB-61D5-4C3B-95A1-2388C7C90431}" type="slidenum">
              <a:rPr lang="en-US" smtClean="0"/>
              <a:pPr/>
              <a:t>12</a:t>
            </a:fld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14F210D-E41D-4346-BC73-A85C3BEA433B}" type="slidenum">
              <a:rPr lang="en-US" smtClean="0"/>
              <a:pPr/>
              <a:t>13</a:t>
            </a:fld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8F90FD6-C788-4A00-96DC-1BDD3EA6363C}" type="slidenum">
              <a:rPr lang="en-US" smtClean="0"/>
              <a:pPr/>
              <a:t>14</a:t>
            </a:fld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93EC9F9-24F3-4E02-B120-D2351F2164DC}" type="slidenum">
              <a:rPr lang="en-US" smtClean="0"/>
              <a:pPr/>
              <a:t>15</a:t>
            </a:fld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9E07059-9550-4D11-B45E-02B9506BD282}" type="slidenum">
              <a:rPr lang="en-US" smtClean="0"/>
              <a:pPr/>
              <a:t>16</a:t>
            </a:fld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D3D38D9-D1E1-4B81-8C5C-008FF920FF44}" type="slidenum">
              <a:rPr lang="en-US" smtClean="0"/>
              <a:pPr/>
              <a:t>17</a:t>
            </a:fld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0674720-CFBC-4B9B-8F42-6BEBE9164DDB}" type="slidenum">
              <a:rPr lang="en-US" smtClean="0"/>
              <a:pPr/>
              <a:t>18</a:t>
            </a:fld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99A8C57-0A5F-40DF-8D4D-CA6E2F83C635}" type="slidenum">
              <a:rPr lang="en-US" smtClean="0"/>
              <a:pPr/>
              <a:t>19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504606A-D3D6-4A95-BA3D-1AA2F3451D7B}" type="slidenum">
              <a:rPr lang="en-US" smtClean="0"/>
              <a:pPr/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C51E8C8-EAC4-46D0-BB10-BC3130BD74AB}" type="slidenum">
              <a:rPr lang="en-US" smtClean="0"/>
              <a:pPr/>
              <a:t>20</a:t>
            </a:fld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2453B0E-00BC-4B02-AFEE-8B3B54F184C2}" type="slidenum">
              <a:rPr lang="en-US" smtClean="0"/>
              <a:pPr/>
              <a:t>21</a:t>
            </a:fld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099B7D-FF80-477E-A517-FDB1FC8FEC89}" type="slidenum">
              <a:rPr lang="en-US" smtClean="0"/>
              <a:pPr/>
              <a:t>22</a:t>
            </a:fld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582AD31-8A5C-4858-8053-542FDBB8CB7C}" type="slidenum">
              <a:rPr lang="en-US" smtClean="0"/>
              <a:pPr/>
              <a:t>23</a:t>
            </a:fld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822897C-E02A-4E19-99FE-2F125F589280}" type="slidenum">
              <a:rPr lang="en-US" smtClean="0"/>
              <a:pPr/>
              <a:t>24</a:t>
            </a:fld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C225A26-C567-49FD-9289-C258860B07FE}" type="slidenum">
              <a:rPr lang="en-US" smtClean="0"/>
              <a:pPr/>
              <a:t>25</a:t>
            </a:fld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9E062DC-46D0-4ADE-882D-C485C3E3053F}" type="slidenum">
              <a:rPr lang="en-US" smtClean="0"/>
              <a:pPr/>
              <a:t>26</a:t>
            </a:fld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C8ACA2-0DB0-4776-ACF8-2812D6A8F3C3}" type="slidenum">
              <a:rPr lang="en-US" smtClean="0"/>
              <a:pPr/>
              <a:t>27</a:t>
            </a:fld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873C10E-7FD3-49EB-8199-EC78D5E82326}" type="slidenum">
              <a:rPr lang="en-US" smtClean="0"/>
              <a:pPr/>
              <a:t>28</a:t>
            </a:fld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0F5A58-874A-4761-84C1-467A5325821F}" type="slidenum">
              <a:rPr lang="en-US" smtClean="0"/>
              <a:pPr/>
              <a:t>29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8441A77-8E90-405C-A68A-224AFD0EC4A9}" type="slidenum">
              <a:rPr lang="en-US" smtClean="0"/>
              <a:pPr/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6A0185A-99F8-4154-A2CF-D159DCA9E0D4}" type="slidenum">
              <a:rPr lang="en-US" smtClean="0"/>
              <a:pPr/>
              <a:t>30</a:t>
            </a:fld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19C5FB9-A6D1-4732-AF4C-708E76CE9541}" type="slidenum">
              <a:rPr lang="en-US" smtClean="0"/>
              <a:pPr/>
              <a:t>31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B6A7B66-54F9-4638-87D5-805B864D14FF}" type="slidenum">
              <a:rPr lang="en-US" smtClean="0"/>
              <a:pPr/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5B9B42D-B8FB-44DE-9FA4-DB9C049A7EA9}" type="slidenum">
              <a:rPr lang="en-US" smtClean="0"/>
              <a:pPr/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4150CE6-081E-449D-A85B-CC38266DCF3F}" type="slidenum">
              <a:rPr lang="en-US" smtClean="0"/>
              <a:pPr/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485EC36-2F9E-4031-8FF0-D53AE759FE84}" type="slidenum">
              <a:rPr lang="en-US" smtClean="0"/>
              <a:pPr/>
              <a:t>7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BB865F1-679F-4349-8D7D-656CFA714AB7}" type="slidenum">
              <a:rPr lang="en-US" smtClean="0"/>
              <a:pPr/>
              <a:t>8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79342B2-2707-474A-B55A-5E84462E6F96}" type="slidenum">
              <a:rPr lang="en-US" smtClean="0"/>
              <a:pPr/>
              <a:t>9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808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r>
              <a:rPr lang="en-US" altLang="en-US" smtClean="0"/>
              <a:t>Click to edit Master title style</a:t>
            </a:r>
            <a:endParaRPr lang="en-US" altLang="en-US"/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en-US" altLang="en-US" smtClean="0"/>
              <a:t>Click to edit Master subtitle style</a:t>
            </a:r>
            <a:endParaRPr lang="en-US" alt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Garamond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362200" y="6243638"/>
            <a:ext cx="4419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AE52CC-5366-40A8-8050-469F9A649DF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EE7869-6F03-45F2-9996-597DC1372C0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AE71D0-9382-46DC-AE3A-A0880D52E7E0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0960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1981200" y="6248400"/>
            <a:ext cx="5181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E634F7-8746-4E50-8F00-181363842E1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27AF8E-C973-4AC0-9F51-51374F58FE7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F0FA5E-E243-49A0-B3E4-5964533677A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A2E38D-B946-4A31-937A-FA8EDE51D93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D436E-4574-49D7-BF48-5DE8A5AE85B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66C3C0-0F16-4D5C-876B-17E39CD1CAF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015C55-FD0E-455F-83EC-76363C49C11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7F7DD3-F0A4-4F25-8238-EBBF8D3C8B3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798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98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86000" y="6248400"/>
            <a:ext cx="457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n-lt"/>
                <a:cs typeface="Arial" charset="0"/>
              </a:defRPr>
            </a:lvl1pPr>
          </a:lstStyle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  <p:sp>
        <p:nvSpPr>
          <p:cNvPr id="798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n-lt"/>
                <a:cs typeface="Arial" charset="0"/>
              </a:defRPr>
            </a:lvl1pPr>
          </a:lstStyle>
          <a:p>
            <a:pPr>
              <a:defRPr/>
            </a:pPr>
            <a:fld id="{4AFB84B6-40C9-4B38-8E0D-3CECF4C5968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79879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9880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08" r:id="rId3"/>
    <p:sldLayoutId id="2147483707" r:id="rId4"/>
    <p:sldLayoutId id="2147483706" r:id="rId5"/>
    <p:sldLayoutId id="2147483705" r:id="rId6"/>
    <p:sldLayoutId id="2147483704" r:id="rId7"/>
    <p:sldLayoutId id="2147483703" r:id="rId8"/>
    <p:sldLayoutId id="2147483702" r:id="rId9"/>
    <p:sldLayoutId id="2147483701" r:id="rId10"/>
    <p:sldLayoutId id="2147483700" r:id="rId11"/>
  </p:sldLayoutIdLst>
  <p:transition>
    <p:random/>
  </p:transition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  <a:cs typeface="+mn-cs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  <a:cs typeface="+mn-cs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  <a:cs typeface="+mn-cs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1383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5955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0527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5099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Microsoft_Office_Excel_Chart1.xls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Chapter 21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Reaching Out: </a:t>
            </a:r>
            <a:br>
              <a:rPr lang="en-US" sz="4000" smtClean="0"/>
            </a:br>
            <a:r>
              <a:rPr lang="en-US" sz="4000" smtClean="0"/>
              <a:t>Expanding Horizons of </a:t>
            </a:r>
            <a:br>
              <a:rPr lang="en-US" sz="4000" smtClean="0"/>
            </a:br>
            <a:r>
              <a:rPr lang="en-US" sz="4000" smtClean="0"/>
              <a:t>Cross-Cultural Interaction</a:t>
            </a:r>
          </a:p>
        </p:txBody>
      </p:sp>
      <p:sp>
        <p:nvSpPr>
          <p:cNvPr id="2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05ECF3-B978-4B47-8ACA-E74027B9FB86}" type="slidenum">
              <a:rPr lang="en-US" altLang="en-US"/>
              <a:pPr>
                <a:defRPr/>
              </a:pPr>
              <a:t>1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Spread of Crops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Citrus fruits, Asian rice, cotton</a:t>
            </a:r>
          </a:p>
          <a:p>
            <a:pPr eaLnBrk="1" hangingPunct="1"/>
            <a:r>
              <a:rPr lang="en-US" smtClean="0"/>
              <a:t>Sugarcane</a:t>
            </a:r>
          </a:p>
          <a:p>
            <a:pPr lvl="1" eaLnBrk="1" hangingPunct="1"/>
            <a:r>
              <a:rPr lang="en-US" smtClean="0"/>
              <a:t>Muslims introduce crystallized sugar to Europeans</a:t>
            </a:r>
          </a:p>
          <a:p>
            <a:pPr lvl="1" eaLnBrk="1" hangingPunct="1"/>
            <a:r>
              <a:rPr lang="en-US" smtClean="0"/>
              <a:t>Demand increases rapidly</a:t>
            </a:r>
          </a:p>
          <a:p>
            <a:pPr lvl="1" eaLnBrk="1" hangingPunct="1"/>
            <a:r>
              <a:rPr lang="en-US" smtClean="0"/>
              <a:t>Europeans use Muslim precedent of having large populations of slaves work on sugarcane plantations</a:t>
            </a:r>
          </a:p>
        </p:txBody>
      </p:sp>
      <p:sp>
        <p:nvSpPr>
          <p:cNvPr id="1229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E73772-4DD2-4215-8F3F-CD13F3BACC97}" type="slidenum">
              <a:rPr lang="en-US" altLang="en-US"/>
              <a:pPr>
                <a:defRPr/>
              </a:pPr>
              <a:t>10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Gunpowder Technologies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Muslims, Mongols spread gunpowder</a:t>
            </a:r>
          </a:p>
          <a:p>
            <a:pPr eaLnBrk="1" hangingPunct="1"/>
            <a:r>
              <a:rPr lang="en-US" smtClean="0"/>
              <a:t>Technology reaches Europe by mid-thirteenth century</a:t>
            </a:r>
          </a:p>
        </p:txBody>
      </p:sp>
      <p:sp>
        <p:nvSpPr>
          <p:cNvPr id="133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8FBA99-68AB-489B-8ECF-C40EE67AA6FC}" type="slidenum">
              <a:rPr lang="en-US" altLang="en-US"/>
              <a:pPr>
                <a:defRPr/>
              </a:pPr>
              <a:t>11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Crisis and Recovery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“Little ice age,” ca. 1300 C.E.</a:t>
            </a:r>
          </a:p>
          <a:p>
            <a:pPr lvl="1" eaLnBrk="1" hangingPunct="1"/>
            <a:r>
              <a:rPr lang="en-US" smtClean="0"/>
              <a:t>Decline of agricultural output leads to widespread famine</a:t>
            </a:r>
          </a:p>
          <a:p>
            <a:pPr lvl="1" eaLnBrk="1" hangingPunct="1"/>
            <a:r>
              <a:rPr lang="en-US" smtClean="0"/>
              <a:t>Bubonic plague spreads from southwest China</a:t>
            </a:r>
          </a:p>
          <a:p>
            <a:pPr lvl="2" eaLnBrk="1" hangingPunct="1"/>
            <a:r>
              <a:rPr lang="en-US" smtClean="0"/>
              <a:t>Carried by fleas on rodents</a:t>
            </a:r>
          </a:p>
          <a:p>
            <a:pPr lvl="2" eaLnBrk="1" hangingPunct="1"/>
            <a:r>
              <a:rPr lang="en-US" smtClean="0"/>
              <a:t>Mongol campaigns spread disease to Chinese interior</a:t>
            </a:r>
          </a:p>
        </p:txBody>
      </p:sp>
      <p:sp>
        <p:nvSpPr>
          <p:cNvPr id="1433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A36728-36D8-4B84-91AF-59586F8916E1}" type="slidenum">
              <a:rPr lang="en-US" altLang="en-US"/>
              <a:pPr>
                <a:defRPr/>
              </a:pPr>
              <a:t>12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Spread of Plague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Mongols, merchants, travelers spread disease west</a:t>
            </a:r>
          </a:p>
          <a:p>
            <a:pPr eaLnBrk="1" hangingPunct="1"/>
            <a:r>
              <a:rPr lang="en-US" smtClean="0"/>
              <a:t>1346 Black Sea ports</a:t>
            </a:r>
          </a:p>
          <a:p>
            <a:pPr eaLnBrk="1" hangingPunct="1"/>
            <a:r>
              <a:rPr lang="en-US" smtClean="0"/>
              <a:t>1347 Mediterranean ports</a:t>
            </a:r>
          </a:p>
          <a:p>
            <a:pPr eaLnBrk="1" hangingPunct="1"/>
            <a:r>
              <a:rPr lang="en-US" smtClean="0"/>
              <a:t>1348 western Europe</a:t>
            </a:r>
          </a:p>
        </p:txBody>
      </p:sp>
      <p:sp>
        <p:nvSpPr>
          <p:cNvPr id="1536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D37C69-523F-45FF-98AD-96B53AA96986}" type="slidenum">
              <a:rPr lang="en-US" altLang="en-US"/>
              <a:pPr>
                <a:defRPr/>
              </a:pPr>
              <a:t>13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Symptoms of the Black Plague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Inflamed and discolored lymph nodes in neck, armpits, groin area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Buboes, hence </a:t>
            </a:r>
            <a:r>
              <a:rPr lang="en-US" i="1" smtClean="0"/>
              <a:t>bubonic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60-70% mortality rate, within days of onset of symptoms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Extreme northern climates less affected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Winter hard on flea population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India, sub-Saharan areas unaffected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Reasons unknown</a:t>
            </a:r>
          </a:p>
        </p:txBody>
      </p:sp>
      <p:sp>
        <p:nvSpPr>
          <p:cNvPr id="1638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D0D281-FE78-428D-9F12-DCFB2462C281}" type="slidenum">
              <a:rPr lang="en-US" altLang="en-US"/>
              <a:pPr>
                <a:defRPr/>
              </a:pPr>
              <a:t>14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Population Decline (millions)</a:t>
            </a:r>
          </a:p>
        </p:txBody>
      </p:sp>
      <p:graphicFrame>
        <p:nvGraphicFramePr>
          <p:cNvPr id="1026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511175" y="1651000"/>
          <a:ext cx="8121650" cy="4429125"/>
        </p:xfrm>
        <a:graphic>
          <a:graphicData uri="http://schemas.openxmlformats.org/presentationml/2006/ole">
            <p:oleObj spid="_x0000_s1026" r:id="rId4" imgW="8120576" imgH="4426080" progId="Excel.Chart.8">
              <p:embed/>
            </p:oleObj>
          </a:graphicData>
        </a:graphic>
      </p:graphicFrame>
      <p:sp>
        <p:nvSpPr>
          <p:cNvPr id="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6CDEE0-478C-4233-8DC6-F4C0166ACC21}" type="slidenum">
              <a:rPr lang="en-US" altLang="en-US"/>
              <a:pPr>
                <a:defRPr/>
              </a:pPr>
              <a:t>15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Social and Economic Effects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Massive labor shortage</a:t>
            </a:r>
          </a:p>
          <a:p>
            <a:pPr eaLnBrk="1" hangingPunct="1"/>
            <a:r>
              <a:rPr lang="en-US" smtClean="0"/>
              <a:t>Demand for higher wages</a:t>
            </a:r>
          </a:p>
          <a:p>
            <a:pPr eaLnBrk="1" hangingPunct="1"/>
            <a:r>
              <a:rPr lang="en-US" smtClean="0"/>
              <a:t>Population movements</a:t>
            </a:r>
          </a:p>
          <a:p>
            <a:pPr eaLnBrk="1" hangingPunct="1"/>
            <a:r>
              <a:rPr lang="en-US" smtClean="0"/>
              <a:t>Governments attempt to freeze wages, stop serf movements</a:t>
            </a:r>
          </a:p>
          <a:p>
            <a:pPr lvl="1" eaLnBrk="1" hangingPunct="1"/>
            <a:r>
              <a:rPr lang="en-US" smtClean="0"/>
              <a:t>Riots result</a:t>
            </a:r>
          </a:p>
        </p:txBody>
      </p:sp>
      <p:sp>
        <p:nvSpPr>
          <p:cNvPr id="174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3B6E45-A3FA-4AA8-97DA-81EE59DB54A1}" type="slidenum">
              <a:rPr lang="en-US" altLang="en-US"/>
              <a:pPr>
                <a:defRPr/>
              </a:pPr>
              <a:t>16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Recovery in China: </a:t>
            </a:r>
            <a:br>
              <a:rPr lang="en-US" smtClean="0"/>
            </a:br>
            <a:r>
              <a:rPr lang="en-US" smtClean="0"/>
              <a:t>The Ming Dynasty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46275"/>
            <a:ext cx="8229600" cy="4530725"/>
          </a:xfrm>
        </p:spPr>
        <p:txBody>
          <a:bodyPr/>
          <a:lstStyle/>
          <a:p>
            <a:pPr eaLnBrk="1" hangingPunct="1"/>
            <a:r>
              <a:rPr lang="en-US" smtClean="0"/>
              <a:t>Yuan dynasty collapses 1368, Mongols depart</a:t>
            </a:r>
          </a:p>
          <a:p>
            <a:pPr eaLnBrk="1" hangingPunct="1"/>
            <a:r>
              <a:rPr lang="en-US" smtClean="0"/>
              <a:t>Impoverished orphan raised by Buddhist monks, works through military ranks, becomes Emperor Hongwu</a:t>
            </a:r>
          </a:p>
          <a:p>
            <a:pPr eaLnBrk="1" hangingPunct="1"/>
            <a:r>
              <a:rPr lang="en-US" smtClean="0"/>
              <a:t>Proclaims new Ming (“brilliant”) dynasty, </a:t>
            </a:r>
            <a:br>
              <a:rPr lang="en-US" smtClean="0"/>
            </a:br>
            <a:r>
              <a:rPr lang="en-US" smtClean="0"/>
              <a:t>1368-1644</a:t>
            </a:r>
          </a:p>
        </p:txBody>
      </p:sp>
      <p:sp>
        <p:nvSpPr>
          <p:cNvPr id="1843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5F8F53-6349-470D-9A88-1868267BF2CB}" type="slidenum">
              <a:rPr lang="en-US" altLang="en-US"/>
              <a:pPr>
                <a:defRPr/>
              </a:pPr>
              <a:t>17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Ming Centralization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Reestablishment of Confucian educational system</a:t>
            </a:r>
          </a:p>
          <a:p>
            <a:pPr eaLnBrk="1" hangingPunct="1"/>
            <a:r>
              <a:rPr lang="en-US" smtClean="0"/>
              <a:t>Execution of minister suspected of treason, begins tradition of direct rule by emperor</a:t>
            </a:r>
          </a:p>
          <a:p>
            <a:pPr eaLnBrk="1" hangingPunct="1"/>
            <a:r>
              <a:rPr lang="en-US" smtClean="0"/>
              <a:t>Reliance on emissaries called mandarins</a:t>
            </a:r>
          </a:p>
          <a:p>
            <a:pPr eaLnBrk="1" hangingPunct="1"/>
            <a:r>
              <a:rPr lang="en-US" smtClean="0"/>
              <a:t>Heavy reliance on eunuchs</a:t>
            </a:r>
          </a:p>
          <a:p>
            <a:pPr lvl="1" eaLnBrk="1" hangingPunct="1"/>
            <a:r>
              <a:rPr lang="en-US" smtClean="0"/>
              <a:t>Sterile, could not build hereditary power base</a:t>
            </a:r>
          </a:p>
          <a:p>
            <a:pPr eaLnBrk="1" hangingPunct="1"/>
            <a:r>
              <a:rPr lang="en-US" smtClean="0"/>
              <a:t>Centralized structure lasts through Qing dynasty to 1911</a:t>
            </a:r>
          </a:p>
        </p:txBody>
      </p:sp>
      <p:sp>
        <p:nvSpPr>
          <p:cNvPr id="1945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BBEE77-C328-44C1-B167-171460880F4E}" type="slidenum">
              <a:rPr lang="en-US" altLang="en-US"/>
              <a:pPr>
                <a:defRPr/>
              </a:pPr>
              <a:t>18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Economic Recovery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Conscripted labor to repair, rebuild irrigation systems</a:t>
            </a:r>
          </a:p>
          <a:p>
            <a:pPr eaLnBrk="1" hangingPunct="1"/>
            <a:r>
              <a:rPr lang="en-US" smtClean="0"/>
              <a:t>Promoted manufacturing of porcelain, silk</a:t>
            </a:r>
          </a:p>
          <a:p>
            <a:pPr eaLnBrk="1" hangingPunct="1"/>
            <a:r>
              <a:rPr lang="en-US" smtClean="0"/>
              <a:t>Cultural revival</a:t>
            </a:r>
          </a:p>
          <a:p>
            <a:pPr lvl="1" eaLnBrk="1" hangingPunct="1"/>
            <a:r>
              <a:rPr lang="en-US" smtClean="0"/>
              <a:t>Attempt to eradicate Mongol legacy by promoting traditional Chinese culture</a:t>
            </a:r>
          </a:p>
          <a:p>
            <a:pPr lvl="1" eaLnBrk="1" hangingPunct="1"/>
            <a:r>
              <a:rPr lang="en-US" smtClean="0"/>
              <a:t>Emperor Yongle commissions 23,000-roll </a:t>
            </a:r>
            <a:r>
              <a:rPr lang="en-US" i="1" smtClean="0"/>
              <a:t>Encyclopedia</a:t>
            </a:r>
          </a:p>
        </p:txBody>
      </p:sp>
      <p:sp>
        <p:nvSpPr>
          <p:cNvPr id="2048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5861F4-D840-46B0-9309-BDEDFCA3DC28}" type="slidenum">
              <a:rPr lang="en-US" altLang="en-US"/>
              <a:pPr>
                <a:defRPr/>
              </a:pPr>
              <a:t>19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Patterns of Long-Distance Trade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Silk roads</a:t>
            </a:r>
          </a:p>
          <a:p>
            <a:pPr eaLnBrk="1" hangingPunct="1"/>
            <a:r>
              <a:rPr lang="en-US" smtClean="0"/>
              <a:t>Sea lanes of Indian Ocean basin</a:t>
            </a:r>
          </a:p>
          <a:p>
            <a:pPr eaLnBrk="1" hangingPunct="1"/>
            <a:r>
              <a:rPr lang="en-US" smtClean="0"/>
              <a:t>Trans-Saharan caravan routes</a:t>
            </a:r>
          </a:p>
          <a:p>
            <a:pPr eaLnBrk="1" hangingPunct="1"/>
            <a:r>
              <a:rPr lang="en-US" smtClean="0"/>
              <a:t>Development of trading cities, emporia</a:t>
            </a:r>
          </a:p>
          <a:p>
            <a:pPr eaLnBrk="1" hangingPunct="1"/>
            <a:r>
              <a:rPr lang="en-US" smtClean="0"/>
              <a:t>Nomadic invasions cause local devastation but expand trade network</a:t>
            </a:r>
          </a:p>
          <a:p>
            <a:pPr lvl="1" eaLnBrk="1" hangingPunct="1"/>
            <a:r>
              <a:rPr lang="en-US" smtClean="0"/>
              <a:t>Example: Mongols in China, thirteenth century</a:t>
            </a:r>
          </a:p>
        </p:txBody>
      </p:sp>
      <p:sp>
        <p:nvSpPr>
          <p:cNvPr id="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7AF187-3E63-48D3-A955-6C62CEA057DB}" type="slidenum">
              <a:rPr lang="en-US" altLang="en-US"/>
              <a:pPr>
                <a:defRPr/>
              </a:pPr>
              <a:t>2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Recovery in Western Europe: </a:t>
            </a:r>
            <a:br>
              <a:rPr lang="en-US" smtClean="0"/>
            </a:br>
            <a:r>
              <a:rPr lang="en-US" smtClean="0"/>
              <a:t>State Building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46275"/>
            <a:ext cx="8229600" cy="4530725"/>
          </a:xfrm>
        </p:spPr>
        <p:txBody>
          <a:bodyPr/>
          <a:lstStyle/>
          <a:p>
            <a:pPr eaLnBrk="1" hangingPunct="1"/>
            <a:r>
              <a:rPr lang="en-US" smtClean="0"/>
              <a:t>China: centralized empire</a:t>
            </a:r>
          </a:p>
          <a:p>
            <a:pPr eaLnBrk="1" hangingPunct="1"/>
            <a:r>
              <a:rPr lang="en-US" smtClean="0"/>
              <a:t>Europe: regional states</a:t>
            </a:r>
          </a:p>
          <a:p>
            <a:pPr eaLnBrk="1" hangingPunct="1"/>
            <a:r>
              <a:rPr lang="en-US" smtClean="0"/>
              <a:t>Europe develops new taxes</a:t>
            </a:r>
          </a:p>
          <a:p>
            <a:pPr lvl="1" eaLnBrk="1" hangingPunct="1"/>
            <a:r>
              <a:rPr lang="en-US" smtClean="0"/>
              <a:t>Italian states: bonds</a:t>
            </a:r>
          </a:p>
          <a:p>
            <a:pPr lvl="1" eaLnBrk="1" hangingPunct="1"/>
            <a:r>
              <a:rPr lang="en-US" smtClean="0"/>
              <a:t>France: salt tax, sales tax</a:t>
            </a:r>
          </a:p>
          <a:p>
            <a:pPr lvl="1" eaLnBrk="1" hangingPunct="1"/>
            <a:r>
              <a:rPr lang="en-US" smtClean="0"/>
              <a:t>England: hearth tax, head tax, plow tax</a:t>
            </a:r>
          </a:p>
          <a:p>
            <a:pPr eaLnBrk="1" hangingPunct="1"/>
            <a:r>
              <a:rPr lang="en-US" smtClean="0"/>
              <a:t>Establish large standing armies</a:t>
            </a:r>
          </a:p>
          <a:p>
            <a:pPr lvl="1" eaLnBrk="1" hangingPunct="1"/>
            <a:r>
              <a:rPr lang="en-US" smtClean="0"/>
              <a:t>French Louis XI (1461-1483) had army of 15,000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©2011, The McGraw-Hill Companies, Inc. All Rights Reserved.</a:t>
            </a:r>
            <a:endParaRPr lang="en-US" altLang="en-US" dirty="0"/>
          </a:p>
        </p:txBody>
      </p:sp>
      <p:sp>
        <p:nvSpPr>
          <p:cNvPr id="2150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FBD8DF-DA08-4221-9D15-0DFD8CFF1087}" type="slidenum">
              <a:rPr lang="en-US" altLang="en-US" smtClean="0"/>
              <a:pPr>
                <a:defRPr/>
              </a:pPr>
              <a:t>20</a:t>
            </a:fld>
            <a:endParaRPr lang="en-US" altLang="en-US" dirty="0"/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Spain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Fernando of Aragon marries Isabel of Castile, 1469</a:t>
            </a:r>
          </a:p>
          <a:p>
            <a:pPr eaLnBrk="1" hangingPunct="1"/>
            <a:r>
              <a:rPr lang="en-US" smtClean="0"/>
              <a:t>Major political and economic alliance</a:t>
            </a:r>
          </a:p>
          <a:p>
            <a:pPr eaLnBrk="1" hangingPunct="1"/>
            <a:r>
              <a:rPr lang="en-US" smtClean="0"/>
              <a:t>Completes </a:t>
            </a:r>
            <a:r>
              <a:rPr lang="en-US" i="1" smtClean="0"/>
              <a:t>reconquista</a:t>
            </a:r>
            <a:r>
              <a:rPr lang="en-US" smtClean="0"/>
              <a:t>, expanded beyond Iberian peninsula to Italy</a:t>
            </a:r>
          </a:p>
          <a:p>
            <a:pPr eaLnBrk="1" hangingPunct="1"/>
            <a:r>
              <a:rPr lang="en-US" smtClean="0"/>
              <a:t>Funded Columbus’s quest for China</a:t>
            </a:r>
          </a:p>
        </p:txBody>
      </p:sp>
      <p:sp>
        <p:nvSpPr>
          <p:cNvPr id="2253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CBDC0F-6CE7-4C32-9AA1-E7C4BD199C5A}" type="slidenum">
              <a:rPr lang="en-US" altLang="en-US"/>
              <a:pPr>
                <a:defRPr/>
              </a:pPr>
              <a:t>21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Renaissance, Fourteenth to Sixteenth Century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46275"/>
            <a:ext cx="8229600" cy="4530725"/>
          </a:xfrm>
        </p:spPr>
        <p:txBody>
          <a:bodyPr/>
          <a:lstStyle/>
          <a:p>
            <a:pPr eaLnBrk="1" hangingPunct="1"/>
            <a:r>
              <a:rPr lang="en-US" smtClean="0"/>
              <a:t>“Rebirth” of classical culture</a:t>
            </a:r>
          </a:p>
          <a:p>
            <a:pPr eaLnBrk="1" hangingPunct="1"/>
            <a:r>
              <a:rPr lang="en-US" smtClean="0"/>
              <a:t>Italian artists use perspective</a:t>
            </a:r>
          </a:p>
          <a:p>
            <a:pPr eaLnBrk="1" hangingPunct="1"/>
            <a:r>
              <a:rPr lang="en-US" smtClean="0"/>
              <a:t>Work with real human anatomy and musculature</a:t>
            </a:r>
          </a:p>
          <a:p>
            <a:pPr lvl="1" eaLnBrk="1" hangingPunct="1"/>
            <a:r>
              <a:rPr lang="en-US" smtClean="0"/>
              <a:t>Leonardo da Vinci (1452-1519)</a:t>
            </a:r>
          </a:p>
          <a:p>
            <a:pPr eaLnBrk="1" hangingPunct="1"/>
            <a:r>
              <a:rPr lang="en-US" smtClean="0"/>
              <a:t>Architecture: domed cathedrals</a:t>
            </a:r>
          </a:p>
          <a:p>
            <a:pPr lvl="1" eaLnBrk="1" hangingPunct="1"/>
            <a:r>
              <a:rPr lang="en-US" smtClean="0"/>
              <a:t>Imitation of Roman domes</a:t>
            </a:r>
          </a:p>
          <a:p>
            <a:pPr lvl="1" eaLnBrk="1" hangingPunct="1"/>
            <a:endParaRPr lang="en-US" smtClean="0"/>
          </a:p>
        </p:txBody>
      </p:sp>
      <p:sp>
        <p:nvSpPr>
          <p:cNvPr id="2355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D83925-6113-4893-AB58-D1EC8D1F37D2}" type="slidenum">
              <a:rPr lang="en-US" altLang="en-US"/>
              <a:pPr>
                <a:defRPr/>
              </a:pPr>
              <a:t>22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Humanists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Humanities: literature, history, moral philosophy</a:t>
            </a:r>
          </a:p>
          <a:p>
            <a:pPr eaLnBrk="1" hangingPunct="1"/>
            <a:r>
              <a:rPr lang="en-US" smtClean="0"/>
              <a:t>Renaissance humanists deeply devoted to Christianity</a:t>
            </a:r>
          </a:p>
          <a:p>
            <a:pPr lvl="1" eaLnBrk="1" hangingPunct="1"/>
            <a:r>
              <a:rPr lang="en-US" smtClean="0"/>
              <a:t>Desiderius Erasmus (1466-1536) publishes critical Greek-Latin edition of New Testament</a:t>
            </a:r>
          </a:p>
          <a:p>
            <a:pPr eaLnBrk="1" hangingPunct="1"/>
            <a:r>
              <a:rPr lang="en-US" smtClean="0"/>
              <a:t>Also devoted to rediscovering classical Latin texts, often ignored in monastic libraries</a:t>
            </a:r>
          </a:p>
        </p:txBody>
      </p:sp>
      <p:sp>
        <p:nvSpPr>
          <p:cNvPr id="2457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DE69FE-6F42-4409-9BF4-F6F94545A408}" type="slidenum">
              <a:rPr lang="en-US" altLang="en-US"/>
              <a:pPr>
                <a:defRPr/>
              </a:pPr>
              <a:t>23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Humanist Moral Thought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Rejection of monastic lifestyle in favor of morally virtuous life while engaged in the world</a:t>
            </a:r>
          </a:p>
          <a:p>
            <a:pPr lvl="1" eaLnBrk="1" hangingPunct="1"/>
            <a:r>
              <a:rPr lang="en-US" smtClean="0"/>
              <a:t>Marriage, business</a:t>
            </a:r>
          </a:p>
          <a:p>
            <a:pPr eaLnBrk="1" hangingPunct="1"/>
            <a:r>
              <a:rPr lang="en-US" smtClean="0"/>
              <a:t>Reconciliation of Christianity with rapidly changing European society and economy</a:t>
            </a:r>
          </a:p>
        </p:txBody>
      </p:sp>
      <p:sp>
        <p:nvSpPr>
          <p:cNvPr id="2560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8483D1-7161-493C-9B51-986E8353CC7E}" type="slidenum">
              <a:rPr lang="en-US" altLang="en-US"/>
              <a:pPr>
                <a:defRPr/>
              </a:pPr>
              <a:t>24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Renaissance Europe and the </a:t>
            </a:r>
            <a:br>
              <a:rPr lang="en-US" smtClean="0"/>
            </a:br>
            <a:r>
              <a:rPr lang="en-US" smtClean="0"/>
              <a:t>Larger World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46275"/>
            <a:ext cx="8229600" cy="4530725"/>
          </a:xfrm>
        </p:spPr>
        <p:txBody>
          <a:bodyPr/>
          <a:lstStyle/>
          <a:p>
            <a:pPr eaLnBrk="1" hangingPunct="1"/>
            <a:r>
              <a:rPr lang="en-US" smtClean="0"/>
              <a:t>Artists express interest in Byzantine, Asian worlds</a:t>
            </a:r>
          </a:p>
          <a:p>
            <a:pPr eaLnBrk="1" hangingPunct="1"/>
            <a:r>
              <a:rPr lang="en-US" smtClean="0"/>
              <a:t>Giovanni Pico della Mirandola (1463-1494) tries to reconcile Plato, Aristotle, Judaism, Christianity, Islam, Zoroastrianism</a:t>
            </a:r>
          </a:p>
          <a:p>
            <a:pPr lvl="1" eaLnBrk="1" hangingPunct="1"/>
            <a:r>
              <a:rPr lang="en-US" smtClean="0"/>
              <a:t>Illustrative failure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  <p:sp>
        <p:nvSpPr>
          <p:cNvPr id="2662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6BD12F-D9B7-4CF5-87EC-5502B959454A}" type="slidenum">
              <a:rPr lang="en-US" altLang="en-US"/>
              <a:pPr>
                <a:defRPr/>
              </a:pPr>
              <a:t>25</a:t>
            </a:fld>
            <a:endParaRPr lang="en-US" altLang="en-US" dirty="0"/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Exploration and Colonization</a:t>
            </a:r>
          </a:p>
        </p:txBody>
      </p:sp>
      <p:sp>
        <p:nvSpPr>
          <p:cNvPr id="27652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>
              <a:defRPr/>
            </a:pPr>
            <a:r>
              <a:rPr lang="en-US" dirty="0" smtClean="0"/>
              <a:t>Ming dynasty hesitant to have large foreign populations</a:t>
            </a:r>
          </a:p>
          <a:p>
            <a:pPr lvl="1" eaLnBrk="1" hangingPunct="1">
              <a:defRPr/>
            </a:pPr>
            <a:r>
              <a:rPr lang="en-US" dirty="0" smtClean="0"/>
              <a:t>Mongol experience</a:t>
            </a:r>
          </a:p>
          <a:p>
            <a:pPr lvl="1" eaLnBrk="1" hangingPunct="1">
              <a:defRPr/>
            </a:pPr>
            <a:r>
              <a:rPr lang="en-US" dirty="0" smtClean="0"/>
              <a:t>Allowed small populations in port cities</a:t>
            </a:r>
          </a:p>
          <a:p>
            <a:pPr eaLnBrk="1" hangingPunct="1">
              <a:defRPr/>
            </a:pPr>
            <a:r>
              <a:rPr lang="en-US" dirty="0" smtClean="0"/>
              <a:t>Yongle engaged Admiral Zheng He to mount seven massive naval expeditions, 1405-1433</a:t>
            </a:r>
          </a:p>
          <a:p>
            <a:pPr eaLnBrk="1" hangingPunct="1">
              <a:defRPr/>
            </a:pPr>
            <a:r>
              <a:rPr lang="en-US" dirty="0" smtClean="0"/>
              <a:t>Placed trade under imperial control</a:t>
            </a:r>
          </a:p>
          <a:p>
            <a:pPr eaLnBrk="1" hangingPunct="1">
              <a:defRPr/>
            </a:pPr>
            <a:r>
              <a:rPr lang="en-US" dirty="0" smtClean="0"/>
              <a:t>Demonstrated strength of Ming dynasty</a:t>
            </a:r>
          </a:p>
          <a:p>
            <a:pPr eaLnBrk="1" hangingPunct="1">
              <a:defRPr/>
            </a:pPr>
            <a:r>
              <a:rPr lang="en-US" dirty="0" smtClean="0"/>
              <a:t>Successful, but aborted as Mongols presented new threat in the north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  <p:sp>
        <p:nvSpPr>
          <p:cNvPr id="2765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E30FA0-9AA5-4BBD-A83B-8359F385EF7E}" type="slidenum">
              <a:rPr lang="en-US" altLang="en-US"/>
              <a:pPr>
                <a:defRPr/>
              </a:pPr>
              <a:t>26</a:t>
            </a:fld>
            <a:endParaRPr lang="en-US" altLang="en-US" dirty="0"/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800" smtClean="0"/>
              <a:t>Chinese and European Voyages of Exploration, 1405-1498</a:t>
            </a:r>
            <a:br>
              <a:rPr lang="en-US" sz="3800" smtClean="0"/>
            </a:br>
            <a:endParaRPr lang="en-US" sz="380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2268F6-7F47-43E8-88A2-065BF2A84088}" type="slidenum">
              <a:rPr lang="en-US" altLang="en-US"/>
              <a:pPr>
                <a:defRPr/>
              </a:pPr>
              <a:t>27</a:t>
            </a:fld>
            <a:endParaRPr lang="en-US" altLang="en-US" dirty="0"/>
          </a:p>
        </p:txBody>
      </p:sp>
      <p:pic>
        <p:nvPicPr>
          <p:cNvPr id="30727" name="Picture 7" descr="ben85646_m21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752600"/>
            <a:ext cx="7434263" cy="419735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European Exploration in the Atlantic and Indian Oceans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46275"/>
            <a:ext cx="8229600" cy="4530725"/>
          </a:xfrm>
        </p:spPr>
        <p:txBody>
          <a:bodyPr/>
          <a:lstStyle/>
          <a:p>
            <a:pPr eaLnBrk="1" hangingPunct="1"/>
            <a:r>
              <a:rPr lang="en-US" smtClean="0"/>
              <a:t>Motives: profit, missionary activity</a:t>
            </a:r>
          </a:p>
          <a:p>
            <a:pPr eaLnBrk="1" hangingPunct="1"/>
            <a:r>
              <a:rPr lang="en-US" smtClean="0"/>
              <a:t>Portuguese early leaders in Atlantic exploration</a:t>
            </a:r>
          </a:p>
          <a:p>
            <a:pPr eaLnBrk="1" hangingPunct="1"/>
            <a:r>
              <a:rPr lang="en-US" smtClean="0"/>
              <a:t>Search for sea route to Indian Ocean basin</a:t>
            </a:r>
          </a:p>
          <a:p>
            <a:pPr eaLnBrk="1" hangingPunct="1"/>
            <a:r>
              <a:rPr lang="en-US" smtClean="0"/>
              <a:t>Prince Henrique (Henry the Navigator) seizes Strait of Gibraltar, 1415</a:t>
            </a:r>
          </a:p>
          <a:p>
            <a:pPr eaLnBrk="1" hangingPunct="1"/>
            <a:r>
              <a:rPr lang="en-US" smtClean="0"/>
              <a:t>Begins encouragement of major Atlantic voyages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  <p:sp>
        <p:nvSpPr>
          <p:cNvPr id="2969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0AE52A-C9E9-4579-A4D2-AC8072CE6AEF}" type="slidenum">
              <a:rPr lang="en-US" altLang="en-US"/>
              <a:pPr>
                <a:defRPr/>
              </a:pPr>
              <a:t>28</a:t>
            </a:fld>
            <a:endParaRPr lang="en-US" altLang="en-US" dirty="0"/>
          </a:p>
        </p:txBody>
      </p: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Colonization of the Atlantic Islands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Madeiras, Azores Islands, etc.</a:t>
            </a:r>
          </a:p>
          <a:p>
            <a:pPr eaLnBrk="1" hangingPunct="1"/>
            <a:r>
              <a:rPr lang="en-US" smtClean="0"/>
              <a:t>Investments in sugarcane plantations</a:t>
            </a:r>
          </a:p>
          <a:p>
            <a:pPr eaLnBrk="1" hangingPunct="1"/>
            <a:r>
              <a:rPr lang="en-US" smtClean="0"/>
              <a:t>Exploration of west African coast</a:t>
            </a:r>
          </a:p>
          <a:p>
            <a:pPr eaLnBrk="1" hangingPunct="1"/>
            <a:r>
              <a:rPr lang="en-US" smtClean="0"/>
              <a:t>Dramatically increases volume of slave trade</a:t>
            </a:r>
          </a:p>
          <a:p>
            <a:pPr eaLnBrk="1" hangingPunct="1"/>
            <a:r>
              <a:rPr lang="en-US" smtClean="0"/>
              <a:t>Ultimately, some 12 million Africans deported to Americas for slave labor</a:t>
            </a:r>
          </a:p>
        </p:txBody>
      </p:sp>
      <p:sp>
        <p:nvSpPr>
          <p:cNvPr id="3072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AE517F-6D99-4852-9C2F-6F0C1E4AB7BF}" type="slidenum">
              <a:rPr lang="en-US" altLang="en-US"/>
              <a:pPr>
                <a:defRPr/>
              </a:pPr>
              <a:t>29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Marco Polo (1253-1324)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 of long-distance travel</a:t>
            </a:r>
          </a:p>
          <a:p>
            <a:pPr eaLnBrk="1" hangingPunct="1"/>
            <a:r>
              <a:rPr lang="en-US" smtClean="0"/>
              <a:t>Traveled to China with merchant father, uncle</a:t>
            </a:r>
          </a:p>
          <a:p>
            <a:pPr eaLnBrk="1" hangingPunct="1"/>
            <a:r>
              <a:rPr lang="en-US" smtClean="0"/>
              <a:t>Enters service of Mongol Khubilai Khan</a:t>
            </a:r>
          </a:p>
          <a:p>
            <a:pPr eaLnBrk="1" hangingPunct="1"/>
            <a:r>
              <a:rPr lang="en-US" smtClean="0"/>
              <a:t>Returns to Venice after 17-year absence</a:t>
            </a:r>
          </a:p>
          <a:p>
            <a:pPr eaLnBrk="1" hangingPunct="1"/>
            <a:r>
              <a:rPr lang="en-US" smtClean="0"/>
              <a:t>Experiences recorded by fellow prisoner in Venice-Genoa conflict</a:t>
            </a:r>
          </a:p>
          <a:p>
            <a:pPr eaLnBrk="1" hangingPunct="1"/>
            <a:r>
              <a:rPr lang="en-US" smtClean="0"/>
              <a:t>Great influence on European engagement with </a:t>
            </a:r>
            <a:br>
              <a:rPr lang="en-US" smtClean="0"/>
            </a:br>
            <a:r>
              <a:rPr lang="en-US" smtClean="0"/>
              <a:t>far east</a:t>
            </a:r>
          </a:p>
        </p:txBody>
      </p:sp>
      <p:sp>
        <p:nvSpPr>
          <p:cNvPr id="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A41EE8-E833-4D20-9CE7-40ACEABF6667}" type="slidenum">
              <a:rPr lang="en-US" altLang="en-US"/>
              <a:pPr>
                <a:defRPr/>
              </a:pPr>
              <a:t>3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Indian Ocean Trade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Attempt to avoid using Muslim middlemen in trade with east</a:t>
            </a:r>
          </a:p>
          <a:p>
            <a:pPr eaLnBrk="1" hangingPunct="1"/>
            <a:r>
              <a:rPr lang="en-US" smtClean="0"/>
              <a:t>1488, Bartolomeu Dias sails around Cape of Good Hope</a:t>
            </a:r>
          </a:p>
          <a:p>
            <a:pPr lvl="1" eaLnBrk="1" hangingPunct="1"/>
            <a:r>
              <a:rPr lang="en-US" smtClean="0"/>
              <a:t>1497-1499, Vasco da Gama sails this route to India </a:t>
            </a:r>
            <a:br>
              <a:rPr lang="en-US" smtClean="0"/>
            </a:br>
            <a:r>
              <a:rPr lang="en-US" smtClean="0"/>
              <a:t>and back</a:t>
            </a:r>
          </a:p>
          <a:p>
            <a:pPr eaLnBrk="1" hangingPunct="1"/>
            <a:r>
              <a:rPr lang="en-US" smtClean="0"/>
              <a:t>Portuguese gun ships attempt to maintain trade monopoly</a:t>
            </a:r>
          </a:p>
          <a:p>
            <a:pPr eaLnBrk="1" hangingPunct="1"/>
            <a:r>
              <a:rPr lang="en-US" smtClean="0"/>
              <a:t>Beginnings of European imperialism in Asia</a:t>
            </a:r>
          </a:p>
        </p:txBody>
      </p:sp>
      <p:sp>
        <p:nvSpPr>
          <p:cNvPr id="3174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4C9D3C-C514-4A26-AFC2-718E5726660D}" type="slidenum">
              <a:rPr lang="en-US" altLang="en-US"/>
              <a:pPr>
                <a:defRPr/>
              </a:pPr>
              <a:t>30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Christopher Columbus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Search for western sea route to Indian Ocean</a:t>
            </a:r>
          </a:p>
          <a:p>
            <a:pPr eaLnBrk="1" hangingPunct="1"/>
            <a:r>
              <a:rPr lang="en-US" smtClean="0"/>
              <a:t>Portuguese consider his proposal impractical, reject it</a:t>
            </a:r>
          </a:p>
          <a:p>
            <a:pPr eaLnBrk="1" hangingPunct="1"/>
            <a:r>
              <a:rPr lang="en-US" smtClean="0"/>
              <a:t>Fernando and Isabel of Spain underwrite voyage; departs in 1492</a:t>
            </a:r>
          </a:p>
          <a:p>
            <a:pPr eaLnBrk="1" hangingPunct="1"/>
            <a:r>
              <a:rPr lang="en-US" smtClean="0"/>
              <a:t>Makes landfall in San Salvador</a:t>
            </a:r>
          </a:p>
          <a:p>
            <a:pPr lvl="1" eaLnBrk="1" hangingPunct="1"/>
            <a:r>
              <a:rPr lang="en-US" smtClean="0"/>
              <a:t>Believed he had reached islands off coast of Asia</a:t>
            </a:r>
          </a:p>
        </p:txBody>
      </p:sp>
      <p:sp>
        <p:nvSpPr>
          <p:cNvPr id="3277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982EE3-855F-426A-9217-3325640FC6A1}" type="slidenum">
              <a:rPr lang="en-US" altLang="en-US"/>
              <a:pPr>
                <a:defRPr/>
              </a:pPr>
              <a:t>31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800" smtClean="0"/>
              <a:t>Travels of Marco Polo and Ibn Battuta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  <p:sp>
        <p:nvSpPr>
          <p:cNvPr id="2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F5E471-36C8-422B-A4BF-E865649AFFB5}" type="slidenum">
              <a:rPr lang="en-US" altLang="en-US"/>
              <a:pPr>
                <a:defRPr/>
              </a:pPr>
              <a:t>4</a:t>
            </a:fld>
            <a:endParaRPr lang="en-US" altLang="en-US" dirty="0"/>
          </a:p>
        </p:txBody>
      </p:sp>
      <p:pic>
        <p:nvPicPr>
          <p:cNvPr id="8199" name="Picture 7" descr="ben85646_m21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1089025"/>
            <a:ext cx="6432550" cy="4910138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Political and Diplomatic Travel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Trade requires diplomatic relations after 1000 C.E.</a:t>
            </a:r>
          </a:p>
          <a:p>
            <a:pPr eaLnBrk="1" hangingPunct="1"/>
            <a:r>
              <a:rPr lang="en-US" smtClean="0"/>
              <a:t>Mongols, Christians recognize Muslims as common enemy, thirteenth century</a:t>
            </a:r>
          </a:p>
          <a:p>
            <a:pPr eaLnBrk="1" hangingPunct="1"/>
            <a:r>
              <a:rPr lang="en-US" smtClean="0"/>
              <a:t>Pope Innocent IV invites Mongols to convert to Christianity</a:t>
            </a:r>
          </a:p>
          <a:p>
            <a:pPr lvl="1" eaLnBrk="1" hangingPunct="1"/>
            <a:r>
              <a:rPr lang="en-US" smtClean="0"/>
              <a:t>Mongols counter-offer: Christians accept Mongol rule or face destruction</a:t>
            </a:r>
          </a:p>
        </p:txBody>
      </p:sp>
      <p:sp>
        <p:nvSpPr>
          <p:cNvPr id="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56D458-D028-47CE-9FD2-D9161B6CC5DD}" type="slidenum">
              <a:rPr lang="en-US" altLang="en-US"/>
              <a:pPr>
                <a:defRPr/>
              </a:pPr>
              <a:t>5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Diplomatic Travelers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Rabban Sauma</a:t>
            </a:r>
          </a:p>
          <a:p>
            <a:pPr lvl="1" eaLnBrk="1" hangingPunct="1"/>
            <a:r>
              <a:rPr lang="en-US" smtClean="0"/>
              <a:t>Nestorian Christian priest sent to pope by Mongols in Persia, 1287, regarding proposed attack on Jerusalem</a:t>
            </a:r>
          </a:p>
          <a:p>
            <a:pPr lvl="1" eaLnBrk="1" hangingPunct="1"/>
            <a:r>
              <a:rPr lang="en-US" smtClean="0"/>
              <a:t>Did not win European support</a:t>
            </a:r>
          </a:p>
          <a:p>
            <a:pPr lvl="1" eaLnBrk="1" hangingPunct="1"/>
            <a:r>
              <a:rPr lang="en-US" smtClean="0"/>
              <a:t>1295, new leader of Persia accepts Islam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  <p:sp>
        <p:nvSpPr>
          <p:cNvPr id="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C4B3F1-C299-40FD-A1E3-4F7D85AE617F}" type="slidenum">
              <a:rPr lang="en-US" altLang="en-US"/>
              <a:pPr>
                <a:defRPr/>
              </a:pPr>
              <a:t>6</a:t>
            </a:fld>
            <a:endParaRPr lang="en-US" altLang="en-US" dirty="0"/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Diplomatic Travelers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Ibn Battuta (1304-1369)</a:t>
            </a:r>
          </a:p>
          <a:p>
            <a:pPr lvl="1" eaLnBrk="1" hangingPunct="1"/>
            <a:r>
              <a:rPr lang="en-US" smtClean="0"/>
              <a:t>Islamic scholar, worked in governments on extensive travel</a:t>
            </a:r>
          </a:p>
          <a:p>
            <a:pPr lvl="1" eaLnBrk="1" hangingPunct="1"/>
            <a:r>
              <a:rPr lang="en-US" smtClean="0"/>
              <a:t>Strict punishment meted out according to </a:t>
            </a:r>
            <a:r>
              <a:rPr lang="en-US" i="1" smtClean="0"/>
              <a:t>sharia</a:t>
            </a:r>
          </a:p>
          <a:p>
            <a:pPr lvl="2" eaLnBrk="1" hangingPunct="1"/>
            <a:r>
              <a:rPr lang="en-US" smtClean="0"/>
              <a:t>Lashes for drinking alcohol, hand amputations for theft</a:t>
            </a:r>
          </a:p>
          <a:p>
            <a:pPr lvl="2" eaLnBrk="1" hangingPunct="1"/>
            <a:r>
              <a:rPr lang="en-US" smtClean="0"/>
              <a:t>Unable to convince women of Maldive Islands to cover breasts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  <p:sp>
        <p:nvSpPr>
          <p:cNvPr id="92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86E10B-7280-4ABA-9F4E-A67AE7C41196}" type="slidenum">
              <a:rPr lang="en-US" altLang="en-US"/>
              <a:pPr>
                <a:defRPr/>
              </a:pPr>
              <a:t>7</a:t>
            </a:fld>
            <a:endParaRPr lang="en-US" altLang="en-US" dirty="0"/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Missionary Travelers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Sufi missionaries travel throughout new Muslim territories, 1000-1500 C.E.</a:t>
            </a:r>
          </a:p>
          <a:p>
            <a:pPr eaLnBrk="1" hangingPunct="1"/>
            <a:r>
              <a:rPr lang="en-US" smtClean="0"/>
              <a:t>Christian missionaries accompany, follow crusaders</a:t>
            </a:r>
          </a:p>
          <a:p>
            <a:pPr lvl="1" eaLnBrk="1" hangingPunct="1"/>
            <a:r>
              <a:rPr lang="en-US" smtClean="0"/>
              <a:t>Roman Catholic priests travel east to serve expatriate communities</a:t>
            </a:r>
          </a:p>
          <a:p>
            <a:pPr lvl="1" eaLnBrk="1" hangingPunct="1"/>
            <a:r>
              <a:rPr lang="en-US" smtClean="0"/>
              <a:t>John of Montecorvino travels to China in 1291</a:t>
            </a:r>
          </a:p>
          <a:p>
            <a:pPr lvl="2" eaLnBrk="1" hangingPunct="1"/>
            <a:r>
              <a:rPr lang="en-US" smtClean="0"/>
              <a:t>Translates Biblical texts, builds churches</a:t>
            </a:r>
          </a:p>
        </p:txBody>
      </p:sp>
      <p:sp>
        <p:nvSpPr>
          <p:cNvPr id="1024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79A186-F0B1-4840-A4BF-7387CD0987E4}" type="slidenum">
              <a:rPr lang="en-US" altLang="en-US"/>
              <a:pPr>
                <a:defRPr/>
              </a:pPr>
              <a:t>8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Cultural Exchanges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Songs and stories – troubadours</a:t>
            </a:r>
          </a:p>
          <a:p>
            <a:pPr eaLnBrk="1" hangingPunct="1"/>
            <a:r>
              <a:rPr lang="en-US" smtClean="0"/>
              <a:t>European scientists consulted with Muslim and Jewish counterparts on understanding of  natural world</a:t>
            </a:r>
          </a:p>
          <a:p>
            <a:pPr eaLnBrk="1" hangingPunct="1"/>
            <a:r>
              <a:rPr lang="en-US" smtClean="0"/>
              <a:t>Magnetic compass from China </a:t>
            </a:r>
          </a:p>
        </p:txBody>
      </p:sp>
      <p:sp>
        <p:nvSpPr>
          <p:cNvPr id="1126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9E85F5-B6E3-4755-9DF4-A2633F2C98E0}" type="slidenum">
              <a:rPr lang="en-US" altLang="en-US"/>
              <a:pPr>
                <a:defRPr/>
              </a:pPr>
              <a:t>9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</p:spTree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26"/>
  <p:tag name="MMPROD_UIDATA" val="&lt;database version=&quot;7.0&quot;&gt;&lt;object type=&quot;1&quot; unique_id=&quot;10001&quot;&gt;&lt;object type=&quot;8&quot; unique_id=&quot;11832&quot;&gt;&lt;/object&gt;&lt;object type=&quot;2&quot; unique_id=&quot;11833&quot;&gt;&lt;object type=&quot;3&quot; unique_id=&quot;11834&quot;&gt;&lt;property id=&quot;20148&quot; value=&quot;5&quot;/&gt;&lt;property id=&quot;20300&quot; value=&quot;Slide 1 - &amp;quot;Chapter 21&amp;quot;&quot;/&gt;&lt;property id=&quot;20307&quot; value=&quot;256&quot;/&gt;&lt;/object&gt;&lt;object type=&quot;3&quot; unique_id=&quot;11835&quot;&gt;&lt;property id=&quot;20148&quot; value=&quot;5&quot;/&gt;&lt;property id=&quot;20300&quot; value=&quot;Slide 2 - &amp;quot;Patterns of Long-Distance Trade&amp;quot;&quot;/&gt;&lt;property id=&quot;20307&quot; value=&quot;257&quot;/&gt;&lt;/object&gt;&lt;object type=&quot;3&quot; unique_id=&quot;11836&quot;&gt;&lt;property id=&quot;20148&quot; value=&quot;5&quot;/&gt;&lt;property id=&quot;20300&quot; value=&quot;Slide 3 - &amp;quot;Marco Polo (1253-1324)&amp;quot;&quot;/&gt;&lt;property id=&quot;20307&quot; value=&quot;260&quot;/&gt;&lt;/object&gt;&lt;object type=&quot;3&quot; unique_id=&quot;11837&quot;&gt;&lt;property id=&quot;20148&quot; value=&quot;5&quot;/&gt;&lt;property id=&quot;20300&quot; value=&quot;Slide 4 - &amp;quot;Travels of Marco Polo and Ibn Battuta&amp;quot;&quot;/&gt;&lt;property id=&quot;20307&quot; value=&quot;286&quot;/&gt;&lt;/object&gt;&lt;object type=&quot;3&quot; unique_id=&quot;11838&quot;&gt;&lt;property id=&quot;20148&quot; value=&quot;5&quot;/&gt;&lt;property id=&quot;20300&quot; value=&quot;Slide 5 - &amp;quot;Political and Diplomatic Travel&amp;quot;&quot;/&gt;&lt;property id=&quot;20307&quot; value=&quot;261&quot;/&gt;&lt;/object&gt;&lt;object type=&quot;3&quot; unique_id=&quot;11839&quot;&gt;&lt;property id=&quot;20148&quot; value=&quot;5&quot;/&gt;&lt;property id=&quot;20300&quot; value=&quot;Slide 6 - &amp;quot;Diplomatic Travelers&amp;quot;&quot;/&gt;&lt;property id=&quot;20307&quot; value=&quot;262&quot;/&gt;&lt;/object&gt;&lt;object type=&quot;3&quot; unique_id=&quot;11840&quot;&gt;&lt;property id=&quot;20148&quot; value=&quot;5&quot;/&gt;&lt;property id=&quot;20300&quot; value=&quot;Slide 7 - &amp;quot;Diplomatic Travelers&amp;quot;&quot;/&gt;&lt;property id=&quot;20307&quot; value=&quot;288&quot;/&gt;&lt;/object&gt;&lt;object type=&quot;3&quot; unique_id=&quot;11841&quot;&gt;&lt;property id=&quot;20148&quot; value=&quot;5&quot;/&gt;&lt;property id=&quot;20300&quot; value=&quot;Slide 8 - &amp;quot;Missionary Travelers&amp;quot;&quot;/&gt;&lt;property id=&quot;20307&quot; value=&quot;263&quot;/&gt;&lt;/object&gt;&lt;object type=&quot;3&quot; unique_id=&quot;11842&quot;&gt;&lt;property id=&quot;20148&quot; value=&quot;5&quot;/&gt;&lt;property id=&quot;20300&quot; value=&quot;Slide 9 - &amp;quot;Cultural Exchanges&amp;quot;&quot;/&gt;&lt;property id=&quot;20307&quot; value=&quot;264&quot;/&gt;&lt;/object&gt;&lt;object type=&quot;3&quot; unique_id=&quot;11843&quot;&gt;&lt;property id=&quot;20148&quot; value=&quot;5&quot;/&gt;&lt;property id=&quot;20300&quot; value=&quot;Slide 10 - &amp;quot;Spread of Crops&amp;quot;&quot;/&gt;&lt;property id=&quot;20307&quot; value=&quot;265&quot;/&gt;&lt;/object&gt;&lt;object type=&quot;3&quot; unique_id=&quot;11844&quot;&gt;&lt;property id=&quot;20148&quot; value=&quot;5&quot;/&gt;&lt;property id=&quot;20300&quot; value=&quot;Slide 11 - &amp;quot;Gunpowder Technologies&amp;quot;&quot;/&gt;&lt;property id=&quot;20307&quot; value=&quot;266&quot;/&gt;&lt;/object&gt;&lt;object type=&quot;3&quot; unique_id=&quot;11845&quot;&gt;&lt;property id=&quot;20148&quot; value=&quot;5&quot;/&gt;&lt;property id=&quot;20300&quot; value=&quot;Slide 12 - &amp;quot;Crisis and Recovery&amp;quot;&quot;/&gt;&lt;property id=&quot;20307&quot; value=&quot;267&quot;/&gt;&lt;/object&gt;&lt;object type=&quot;3&quot; unique_id=&quot;11846&quot;&gt;&lt;property id=&quot;20148&quot; value=&quot;5&quot;/&gt;&lt;property id=&quot;20300&quot; value=&quot;Slide 13 - &amp;quot;Spread of Plague&amp;quot;&quot;/&gt;&lt;property id=&quot;20307&quot; value=&quot;268&quot;/&gt;&lt;/object&gt;&lt;object type=&quot;3&quot; unique_id=&quot;11847&quot;&gt;&lt;property id=&quot;20148&quot; value=&quot;5&quot;/&gt;&lt;property id=&quot;20300&quot; value=&quot;Slide 14 - &amp;quot;Symptoms of the Black Plague&amp;quot;&quot;/&gt;&lt;property id=&quot;20307&quot; value=&quot;269&quot;/&gt;&lt;/object&gt;&lt;object type=&quot;3&quot; unique_id=&quot;11848&quot;&gt;&lt;property id=&quot;20148&quot; value=&quot;5&quot;/&gt;&lt;property id=&quot;20300&quot; value=&quot;Slide 15 - &amp;quot;Population Decline (millions)&amp;quot;&quot;/&gt;&lt;property id=&quot;20307&quot; value=&quot;270&quot;/&gt;&lt;/object&gt;&lt;object type=&quot;3&quot; unique_id=&quot;11849&quot;&gt;&lt;property id=&quot;20148&quot; value=&quot;5&quot;/&gt;&lt;property id=&quot;20300&quot; value=&quot;Slide 16 - &amp;quot;Social and Economic Effects&amp;quot;&quot;/&gt;&lt;property id=&quot;20307&quot; value=&quot;271&quot;/&gt;&lt;/object&gt;&lt;object type=&quot;3&quot; unique_id=&quot;11850&quot;&gt;&lt;property id=&quot;20148&quot; value=&quot;5&quot;/&gt;&lt;property id=&quot;20300&quot; value=&quot;Slide 17 - &amp;quot;Recovery in China: &amp;#x0D;&amp;#x0A;The Ming Dynasty&amp;quot;&quot;/&gt;&lt;property id=&quot;20307&quot; value=&quot;272&quot;/&gt;&lt;/object&gt;&lt;object type=&quot;3&quot; unique_id=&quot;11851&quot;&gt;&lt;property id=&quot;20148&quot; value=&quot;5&quot;/&gt;&lt;property id=&quot;20300&quot; value=&quot;Slide 18 - &amp;quot;Ming Centralization&amp;quot;&quot;/&gt;&lt;property id=&quot;20307&quot; value=&quot;273&quot;/&gt;&lt;/object&gt;&lt;object type=&quot;3&quot; unique_id=&quot;11852&quot;&gt;&lt;property id=&quot;20148&quot; value=&quot;5&quot;/&gt;&lt;property id=&quot;20300&quot; value=&quot;Slide 19 - &amp;quot;Economic Recovery&amp;quot;&quot;/&gt;&lt;property id=&quot;20307&quot; value=&quot;274&quot;/&gt;&lt;/object&gt;&lt;object type=&quot;3&quot; unique_id=&quot;11853&quot;&gt;&lt;property id=&quot;20148&quot; value=&quot;5&quot;/&gt;&lt;property id=&quot;20300&quot; value=&quot;Slide 20 - &amp;quot;Recovery in Western Europe: &amp;#x0D;&amp;#x0A;State Building&amp;quot;&quot;/&gt;&lt;property id=&quot;20307&quot; value=&quot;275&quot;/&gt;&lt;/object&gt;&lt;object type=&quot;3&quot; unique_id=&quot;11854&quot;&gt;&lt;property id=&quot;20148&quot; value=&quot;5&quot;/&gt;&lt;property id=&quot;20300&quot; value=&quot;Slide 21 - &amp;quot;Spain&amp;quot;&quot;/&gt;&lt;property id=&quot;20307&quot; value=&quot;276&quot;/&gt;&lt;/object&gt;&lt;object type=&quot;3&quot; unique_id=&quot;11855&quot;&gt;&lt;property id=&quot;20148&quot; value=&quot;5&quot;/&gt;&lt;property id=&quot;20300&quot; value=&quot;Slide 22 - &amp;quot;The Renaissance, Fourteenth to Sixteenth Century&amp;quot;&quot;/&gt;&lt;property id=&quot;20307&quot; value=&quot;277&quot;/&gt;&lt;/object&gt;&lt;object type=&quot;3&quot; unique_id=&quot;11856&quot;&gt;&lt;property id=&quot;20148&quot; value=&quot;5&quot;/&gt;&lt;property id=&quot;20300&quot; value=&quot;Slide 23 - &amp;quot;The Humanists&amp;quot;&quot;/&gt;&lt;property id=&quot;20307&quot; value=&quot;278&quot;/&gt;&lt;/object&gt;&lt;object type=&quot;3&quot; unique_id=&quot;11857&quot;&gt;&lt;property id=&quot;20148&quot; value=&quot;5&quot;/&gt;&lt;property id=&quot;20300&quot; value=&quot;Slide 24 - &amp;quot;Humanist Moral Thought&amp;quot;&quot;/&gt;&lt;property id=&quot;20307&quot; value=&quot;279&quot;/&gt;&lt;/object&gt;&lt;object type=&quot;3&quot; unique_id=&quot;11858&quot;&gt;&lt;property id=&quot;20148&quot; value=&quot;5&quot;/&gt;&lt;property id=&quot;20300&quot; value=&quot;Slide 25 - &amp;quot;Renaissance Europe and the &amp;#x0D;&amp;#x0A;Larger World&amp;quot;&quot;/&gt;&lt;property id=&quot;20307&quot; value=&quot;280&quot;/&gt;&lt;/object&gt;&lt;object type=&quot;3&quot; unique_id=&quot;11859&quot;&gt;&lt;property id=&quot;20148&quot; value=&quot;5&quot;/&gt;&lt;property id=&quot;20300&quot; value=&quot;Slide 26 - &amp;quot;Exploration and Colonization&amp;quot;&quot;/&gt;&lt;property id=&quot;20307&quot; value=&quot;281&quot;/&gt;&lt;/object&gt;&lt;object type=&quot;3&quot; unique_id=&quot;11860&quot;&gt;&lt;property id=&quot;20148&quot; value=&quot;5&quot;/&gt;&lt;property id=&quot;20300&quot; value=&quot;Slide 27 - &amp;quot;Chinese and European Voyages of Exploration, 1405-1498&amp;#x0D;&amp;#x0A;&amp;quot;&quot;/&gt;&lt;property id=&quot;20307&quot; value=&quot;287&quot;/&gt;&lt;/object&gt;&lt;object type=&quot;3&quot; unique_id=&quot;11861&quot;&gt;&lt;property id=&quot;20148&quot; value=&quot;5&quot;/&gt;&lt;property id=&quot;20300&quot; value=&quot;Slide 28 - &amp;quot;European Exploration in the Atlantic and Indian Oceans&amp;quot;&quot;/&gt;&lt;property id=&quot;20307&quot; value=&quot;282&quot;/&gt;&lt;/object&gt;&lt;object type=&quot;3&quot; unique_id=&quot;11862&quot;&gt;&lt;property id=&quot;20148&quot; value=&quot;5&quot;/&gt;&lt;property id=&quot;20300&quot; value=&quot;Slide 29 - &amp;quot;Colonization of the Atlantic Islands&amp;quot;&quot;/&gt;&lt;property id=&quot;20307&quot; value=&quot;283&quot;/&gt;&lt;/object&gt;&lt;object type=&quot;3&quot; unique_id=&quot;11863&quot;&gt;&lt;property id=&quot;20148&quot; value=&quot;5&quot;/&gt;&lt;property id=&quot;20300&quot; value=&quot;Slide 30 - &amp;quot;Indian Ocean Trade&amp;quot;&quot;/&gt;&lt;property id=&quot;20307&quot; value=&quot;284&quot;/&gt;&lt;/object&gt;&lt;object type=&quot;3&quot; unique_id=&quot;11864&quot;&gt;&lt;property id=&quot;20148&quot; value=&quot;5&quot;/&gt;&lt;property id=&quot;20300&quot; value=&quot;Slide 31 - &amp;quot;Christopher Columbus&amp;quot;&quot;/&gt;&lt;property id=&quot;20307&quot; value=&quot;285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bentley5">
  <a:themeElements>
    <a:clrScheme name="Edge 6">
      <a:dk1>
        <a:srgbClr val="333333"/>
      </a:dk1>
      <a:lt1>
        <a:srgbClr val="FFFFFF"/>
      </a:lt1>
      <a:dk2>
        <a:srgbClr val="006699"/>
      </a:dk2>
      <a:lt2>
        <a:srgbClr val="FFFFFF"/>
      </a:lt2>
      <a:accent1>
        <a:srgbClr val="CC9900"/>
      </a:accent1>
      <a:accent2>
        <a:srgbClr val="FF9900"/>
      </a:accent2>
      <a:accent3>
        <a:srgbClr val="AAB8CA"/>
      </a:accent3>
      <a:accent4>
        <a:srgbClr val="DADADA"/>
      </a:accent4>
      <a:accent5>
        <a:srgbClr val="E2CAAA"/>
      </a:accent5>
      <a:accent6>
        <a:srgbClr val="E78A00"/>
      </a:accent6>
      <a:hlink>
        <a:srgbClr val="FFCC00"/>
      </a:hlink>
      <a:folHlink>
        <a:srgbClr val="706F37"/>
      </a:folHlink>
    </a:clrScheme>
    <a:fontScheme name="Edge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bentley5</Template>
  <TotalTime>125</TotalTime>
  <Words>1491</Words>
  <Application>Microsoft Office PowerPoint</Application>
  <PresentationFormat>On-screen Show (4:3)</PresentationFormat>
  <Paragraphs>255</Paragraphs>
  <Slides>31</Slides>
  <Notes>31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Times New Roman</vt:lpstr>
      <vt:lpstr>Arial</vt:lpstr>
      <vt:lpstr>Wingdings</vt:lpstr>
      <vt:lpstr>Garamond</vt:lpstr>
      <vt:lpstr>bentley5</vt:lpstr>
      <vt:lpstr>Microsoft Office Excel Chart</vt:lpstr>
      <vt:lpstr>Chapter 21</vt:lpstr>
      <vt:lpstr>Patterns of Long-Distance Trade</vt:lpstr>
      <vt:lpstr>Marco Polo (1253-1324)</vt:lpstr>
      <vt:lpstr>Travels of Marco Polo and Ibn Battuta</vt:lpstr>
      <vt:lpstr>Political and Diplomatic Travel</vt:lpstr>
      <vt:lpstr>Diplomatic Travelers</vt:lpstr>
      <vt:lpstr>Diplomatic Travelers</vt:lpstr>
      <vt:lpstr>Missionary Travelers</vt:lpstr>
      <vt:lpstr>Cultural Exchanges</vt:lpstr>
      <vt:lpstr>Spread of Crops</vt:lpstr>
      <vt:lpstr>Gunpowder Technologies</vt:lpstr>
      <vt:lpstr>Crisis and Recovery</vt:lpstr>
      <vt:lpstr>Spread of Plague</vt:lpstr>
      <vt:lpstr>Symptoms of the Black Plague</vt:lpstr>
      <vt:lpstr>Population Decline (millions)</vt:lpstr>
      <vt:lpstr>Social and Economic Effects</vt:lpstr>
      <vt:lpstr>Recovery in China:  The Ming Dynasty</vt:lpstr>
      <vt:lpstr>Ming Centralization</vt:lpstr>
      <vt:lpstr>Economic Recovery</vt:lpstr>
      <vt:lpstr>Recovery in Western Europe:  State Building</vt:lpstr>
      <vt:lpstr>Spain</vt:lpstr>
      <vt:lpstr>The Renaissance, Fourteenth to Sixteenth Century</vt:lpstr>
      <vt:lpstr>The Humanists</vt:lpstr>
      <vt:lpstr>Humanist Moral Thought</vt:lpstr>
      <vt:lpstr>Renaissance Europe and the  Larger World</vt:lpstr>
      <vt:lpstr>Exploration and Colonization</vt:lpstr>
      <vt:lpstr>Chinese and European Voyages of Exploration, 1405-1498 </vt:lpstr>
      <vt:lpstr>European Exploration in the Atlantic and Indian Oceans</vt:lpstr>
      <vt:lpstr>Colonization of the Atlantic Islands</vt:lpstr>
      <vt:lpstr>Indian Ocean Trade</vt:lpstr>
      <vt:lpstr>Christopher Columbus</vt:lpstr>
    </vt:vector>
  </TitlesOfParts>
  <Company>Florida Atlantic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22</dc:title>
  <dc:creator>Library</dc:creator>
  <cp:lastModifiedBy>ventulethk</cp:lastModifiedBy>
  <cp:revision>24</cp:revision>
  <dcterms:created xsi:type="dcterms:W3CDTF">2004-11-22T18:49:31Z</dcterms:created>
  <dcterms:modified xsi:type="dcterms:W3CDTF">2013-02-07T16:17:20Z</dcterms:modified>
</cp:coreProperties>
</file>