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1"/>
  </p:notesMasterIdLst>
  <p:sldIdLst>
    <p:sldId id="256" r:id="rId2"/>
    <p:sldId id="261" r:id="rId3"/>
    <p:sldId id="262" r:id="rId4"/>
    <p:sldId id="263" r:id="rId5"/>
    <p:sldId id="264" r:id="rId6"/>
    <p:sldId id="285" r:id="rId7"/>
    <p:sldId id="265" r:id="rId8"/>
    <p:sldId id="266" r:id="rId9"/>
    <p:sldId id="267" r:id="rId10"/>
    <p:sldId id="258" r:id="rId11"/>
    <p:sldId id="268" r:id="rId12"/>
    <p:sldId id="269" r:id="rId13"/>
    <p:sldId id="286" r:id="rId14"/>
    <p:sldId id="270" r:id="rId15"/>
    <p:sldId id="272" r:id="rId16"/>
    <p:sldId id="260" r:id="rId17"/>
    <p:sldId id="273" r:id="rId18"/>
    <p:sldId id="271" r:id="rId19"/>
    <p:sldId id="274" r:id="rId20"/>
    <p:sldId id="275" r:id="rId21"/>
    <p:sldId id="28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018" autoAdjust="0"/>
    <p:restoredTop sz="94699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789DFF-A746-4293-9ADC-A83E274754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F87AA-9780-44CE-9534-D66E4DCC391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95E29-19B7-4763-BB44-13839AE7546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45245E-4D8A-4D7A-80A2-C35B0964E1C3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D40BD-B082-4DFB-924D-EFFD1D2BCE3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D5E06-8A28-4F8E-B945-BB2635E21808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91847-4C6F-41CE-995C-CDF3C9E513A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5DDDE-AE02-486A-A98A-772741357BB5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0E89E5-B9C3-4CAB-9411-C51B05452401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19D12E-FC48-4A7A-B807-D64B4300C33A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CFD06-D584-49E1-B3E6-9DCBBF1BF09C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71982-D767-42F1-BD3C-4174A0B1EF5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38D35-0BAB-44DC-AC1A-7A932CF2E0C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0A529-8C8D-47E8-8218-FA29952E7644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9A875-E25D-424A-B382-4662A40CFE17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01CEE-900C-467E-92C6-62140846A63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E2E7A-7669-4192-BA93-FB26431F036C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B31E6-D7C2-49A1-B0C5-DDAAFD13282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21B7D-AE44-4A3E-B41E-9F6F41ACABA9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A4CDF8-50CE-45CD-ADC3-5874276A49C8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7E9B7-7165-4C84-B64F-A707C8615DFA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41FD4-A13A-45A0-950E-B046BF104926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E55672-657B-4C0F-BD0C-C20E2A45E81F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1A21F-0585-4426-A699-3F6D1250E97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207A6-D7A7-4595-913E-447DF43F42A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25A36-325B-40BE-876D-9FC6247373E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C6685-08F8-45A8-BF73-CAD02F7CD58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AD0D0-C8F9-4305-A47F-72CFD99F1C0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26DA1-1F18-4840-8D9D-86F7C7A9002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7D6D1-973E-4CC3-92B1-4F60722FC49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3638"/>
            <a:ext cx="441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D3956-2EFC-4B20-9551-8B8F32599C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9640B-2890-428D-8602-F3B777FEEC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15E07-A481-48F4-84CB-FFEA4A4957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60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2484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DB69B-D1BB-413C-960F-4331D21F49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1D033-2F53-48D9-9A52-71F3294A5C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5940-6A32-48AF-8026-CF45DD4E96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936F8-6834-4F6C-A1BA-1793A3C24D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222B-7D5D-4AD7-9E49-1B25A77957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01FE0-C072-4F08-81EA-F0A5F80D0A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1B10D-A4F2-42B5-882A-C60AF0E719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CA278-937F-4060-B9A3-78008322254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C1FADB3C-AD97-48A4-9609-AAC437B29C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98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transition>
    <p:rand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22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Transoceanic Encounters and Global Connections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DF95E-E4A2-4829-B4FE-94E203E3BF1C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European Exploration in the Atlantic Ocean, 1486-1498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A2FC1-BE39-471D-85E0-BB028FF70319}" type="slidenum">
              <a:rPr lang="en-US" altLang="en-US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14343" name="Picture 7" descr="ben85646_m2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7664450" cy="4184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Circumnavigation of the Globe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Vasco Nu</a:t>
            </a:r>
            <a:r>
              <a:rPr lang="en-US" dirty="0" smtClean="0">
                <a:cs typeface="Times New Roman"/>
              </a:rPr>
              <a:t>ñez </a:t>
            </a:r>
            <a:r>
              <a:rPr lang="en-US" dirty="0" smtClean="0"/>
              <a:t>de Balboa finds Pacific Ocean while searching for gold in Panama, 1513</a:t>
            </a:r>
          </a:p>
          <a:p>
            <a:pPr lvl="1" eaLnBrk="1" hangingPunct="1">
              <a:defRPr/>
            </a:pPr>
            <a:r>
              <a:rPr lang="en-US" dirty="0" smtClean="0"/>
              <a:t>Distance to Asia unknown</a:t>
            </a:r>
          </a:p>
          <a:p>
            <a:pPr eaLnBrk="1" hangingPunct="1">
              <a:defRPr/>
            </a:pPr>
            <a:r>
              <a:rPr lang="en-US" dirty="0" smtClean="0"/>
              <a:t>Ferdinand Magellan (1480-1521) not supported by Portuguese, sails in service of Spain</a:t>
            </a:r>
          </a:p>
          <a:p>
            <a:pPr lvl="1" eaLnBrk="1" hangingPunct="1">
              <a:defRPr/>
            </a:pPr>
            <a:r>
              <a:rPr lang="en-US" dirty="0" smtClean="0"/>
              <a:t>Sails through Strait of Magellan at southern tip of South America</a:t>
            </a:r>
          </a:p>
          <a:p>
            <a:pPr lvl="1" eaLnBrk="1" hangingPunct="1">
              <a:defRPr/>
            </a:pPr>
            <a:r>
              <a:rPr lang="en-US" dirty="0" smtClean="0"/>
              <a:t>Crew assailed by scurvy, only 18 of 250 sailors return to Spain from journey</a:t>
            </a:r>
          </a:p>
          <a:p>
            <a:pPr lvl="1" eaLnBrk="1" hangingPunct="1">
              <a:defRPr/>
            </a:pPr>
            <a:r>
              <a:rPr lang="en-US" dirty="0" smtClean="0"/>
              <a:t>Magellan killed in local political dispute in Philippines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A3867-3336-460C-9329-48AA317BF83B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Exploration of the Pacific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Spanish build Philippines-Mexico trade route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English, Russians look for northwest passage to Asia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Most of route clogged by ice in Arctic circle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Norwegian Roald Amundsen completes route only in twentieth century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Sir Frances Drake (England) explores west coast of North America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Vitus Bering (Russia) sails through Bering Strait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James Cook (England) explores southern Pacific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2FD1A-3EEC-441B-9851-B3E0D3936BDE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European Exploration,</a:t>
            </a:r>
            <a:r>
              <a:rPr lang="en-US" smtClean="0"/>
              <a:t> </a:t>
            </a:r>
            <a:r>
              <a:rPr lang="en-US" sz="2800" smtClean="0"/>
              <a:t>Cook’s Voyages in the Pacific Ocean, 1519-1780, and Magellan’s Voyages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F00C1-0DCC-4959-9F83-8FE1F755F55E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17415" name="Picture 7" descr="ben85646_m22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118350" cy="45037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Establishment of Trading-Post Empires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 eaLnBrk="1" hangingPunct="1"/>
            <a:r>
              <a:rPr lang="en-US" smtClean="0"/>
              <a:t>Portuguese first to set up trading posts</a:t>
            </a:r>
          </a:p>
          <a:p>
            <a:pPr lvl="1" eaLnBrk="1" hangingPunct="1"/>
            <a:r>
              <a:rPr lang="en-US" smtClean="0"/>
              <a:t>Fifty by mid-sixteenth century</a:t>
            </a:r>
          </a:p>
          <a:p>
            <a:pPr eaLnBrk="1" hangingPunct="1"/>
            <a:r>
              <a:rPr lang="en-US" smtClean="0"/>
              <a:t>Not to establish trade monopolies, rather to charge duties</a:t>
            </a:r>
          </a:p>
          <a:p>
            <a:pPr eaLnBrk="1" hangingPunct="1"/>
            <a:r>
              <a:rPr lang="en-US" smtClean="0"/>
              <a:t>Afonso d’Alboquerque major naval commander</a:t>
            </a:r>
          </a:p>
          <a:p>
            <a:pPr lvl="1" eaLnBrk="1" hangingPunct="1"/>
            <a:r>
              <a:rPr lang="en-US" smtClean="0"/>
              <a:t>Architect of trade duties policy; violators would have hands amputated</a:t>
            </a:r>
          </a:p>
          <a:p>
            <a:pPr eaLnBrk="1" hangingPunct="1"/>
            <a:r>
              <a:rPr lang="en-US" smtClean="0"/>
              <a:t>Yet Arab traders continue to operate</a:t>
            </a:r>
          </a:p>
          <a:p>
            <a:pPr eaLnBrk="1" hangingPunct="1"/>
            <a:r>
              <a:rPr lang="en-US" smtClean="0"/>
              <a:t>Portuguese control declines by end of 16th century</a:t>
            </a:r>
          </a:p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A380B-24CC-42F4-8551-9E8059A31D17}" type="slidenum">
              <a:rPr lang="en-US" altLang="en-US"/>
              <a:pPr>
                <a:defRPr/>
              </a:pPr>
              <a:t>14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English and Dutch Trading Posts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Rival, parallel trading networks</a:t>
            </a:r>
          </a:p>
          <a:p>
            <a:pPr eaLnBrk="1" hangingPunct="1"/>
            <a:r>
              <a:rPr lang="en-US" smtClean="0"/>
              <a:t>English concentrate on Indian trade</a:t>
            </a:r>
          </a:p>
          <a:p>
            <a:pPr eaLnBrk="1" hangingPunct="1"/>
            <a:r>
              <a:rPr lang="en-US" smtClean="0"/>
              <a:t>Dutch in Cape Town, Colombo, southern Pacific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47B8B-44DF-4FFF-95E5-3A1F4F879E64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European Trading Posts in Africa and Asia, about 1700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2422F-9ED0-4AB0-884B-03CBF0003708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20487" name="Picture 7" descr="ben85646_m22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164138" cy="43100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Trading Companies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Advantage of Dutch and English over Portuguese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English East India Company, established 1600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Dutch United East India Company (VOC), established 1602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Privately owned ships, government support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Empowered with right to engage in trade, build posts, even make war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Exceptionally profitable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62AB3-10F5-4797-A432-6C010C0615B7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pPr eaLnBrk="1" hangingPunct="1"/>
            <a:r>
              <a:rPr lang="en-US" smtClean="0"/>
              <a:t>European Conquests in Southeast Asia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6675"/>
            <a:ext cx="8229600" cy="49117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Spanish conquer Philippines, name them after King Philip II</a:t>
            </a:r>
          </a:p>
          <a:p>
            <a:pPr eaLnBrk="1" hangingPunct="1">
              <a:defRPr/>
            </a:pPr>
            <a:r>
              <a:rPr lang="en-US" dirty="0" smtClean="0"/>
              <a:t>Manila becomes major port city</a:t>
            </a:r>
          </a:p>
          <a:p>
            <a:pPr lvl="1" eaLnBrk="1" hangingPunct="1">
              <a:defRPr/>
            </a:pPr>
            <a:r>
              <a:rPr lang="en-US" dirty="0" smtClean="0"/>
              <a:t>Influx of Chinese traders, highly resented by Spanish, Filipinos</a:t>
            </a:r>
          </a:p>
          <a:p>
            <a:pPr lvl="1" eaLnBrk="1" hangingPunct="1">
              <a:defRPr/>
            </a:pPr>
            <a:r>
              <a:rPr lang="en-US" dirty="0" smtClean="0"/>
              <a:t>Frequent massacres throughout seventeenth, up to nineteenth century</a:t>
            </a:r>
          </a:p>
          <a:p>
            <a:pPr lvl="1" eaLnBrk="1" hangingPunct="1">
              <a:defRPr/>
            </a:pPr>
            <a:r>
              <a:rPr lang="en-US" dirty="0" smtClean="0"/>
              <a:t>Significant missionary activity</a:t>
            </a:r>
          </a:p>
          <a:p>
            <a:pPr eaLnBrk="1" hangingPunct="1">
              <a:defRPr/>
            </a:pPr>
            <a:r>
              <a:rPr lang="en-US" dirty="0" smtClean="0"/>
              <a:t>Dutch concentrate on spice trade in Indonesia</a:t>
            </a:r>
          </a:p>
          <a:p>
            <a:pPr lvl="1" eaLnBrk="1" hangingPunct="1">
              <a:defRPr/>
            </a:pPr>
            <a:r>
              <a:rPr lang="en-US" dirty="0" smtClean="0"/>
              <a:t>Establish Batavia, trading post in Java</a:t>
            </a:r>
          </a:p>
          <a:p>
            <a:pPr lvl="1" eaLnBrk="1" hangingPunct="1">
              <a:defRPr/>
            </a:pPr>
            <a:r>
              <a:rPr lang="en-US" dirty="0" smtClean="0"/>
              <a:t>Less missionary activity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8BECA-8D82-4A7B-BEDC-6FE708271AB3}" type="slidenum">
              <a:rPr lang="en-US" altLang="en-US"/>
              <a:pPr>
                <a:defRPr/>
              </a:pPr>
              <a:t>18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Russian Expansion in Asia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Russians take over Mongol khanates, sixteenth century</a:t>
            </a:r>
          </a:p>
          <a:p>
            <a:pPr eaLnBrk="1" hangingPunct="1"/>
            <a:r>
              <a:rPr lang="en-US" smtClean="0"/>
              <a:t>Astrakhan becomes major trading city</a:t>
            </a:r>
          </a:p>
          <a:p>
            <a:pPr eaLnBrk="1" hangingPunct="1"/>
            <a:r>
              <a:rPr lang="en-US" smtClean="0"/>
              <a:t>Caucasus absorbed in eighteenth century</a:t>
            </a:r>
          </a:p>
          <a:p>
            <a:pPr eaLnBrk="1" hangingPunct="1"/>
            <a:r>
              <a:rPr lang="en-US" smtClean="0"/>
              <a:t>Siberian expansions in sixteenth to seventeenth century</a:t>
            </a:r>
          </a:p>
          <a:p>
            <a:pPr eaLnBrk="1" hangingPunct="1"/>
            <a:r>
              <a:rPr lang="en-US" smtClean="0"/>
              <a:t>Trade with indigenous Siberian peoples</a:t>
            </a:r>
          </a:p>
          <a:p>
            <a:pPr lvl="1" eaLnBrk="1" hangingPunct="1"/>
            <a:r>
              <a:rPr lang="en-US" smtClean="0"/>
              <a:t>Little success with missionary efforts</a:t>
            </a:r>
          </a:p>
          <a:p>
            <a:pPr lvl="1" eaLnBrk="1" hangingPunct="1"/>
            <a:r>
              <a:rPr lang="en-US" smtClean="0"/>
              <a:t>Some local rebellions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5D001-C8F2-4971-894B-79F10AE90B49}" type="slidenum">
              <a:rPr lang="en-US" altLang="en-US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Portuguese Exploration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Originally for fishing</a:t>
            </a:r>
          </a:p>
          <a:p>
            <a:pPr eaLnBrk="1" hangingPunct="1"/>
            <a:r>
              <a:rPr lang="en-US" smtClean="0"/>
              <a:t>Land hunger</a:t>
            </a:r>
          </a:p>
          <a:p>
            <a:pPr eaLnBrk="1" hangingPunct="1"/>
            <a:r>
              <a:rPr lang="en-US" smtClean="0"/>
              <a:t>Discovery of Azores, Madeiras Islands</a:t>
            </a:r>
          </a:p>
          <a:p>
            <a:pPr eaLnBrk="1" hangingPunct="1"/>
            <a:r>
              <a:rPr lang="en-US" smtClean="0"/>
              <a:t>Acquisition of land to plant sugarcane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03067-5E44-407F-9D9E-39F5078036EE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Russian Occupation of Siberia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Criminals, prisoners of war exiled to Siberia</a:t>
            </a:r>
          </a:p>
          <a:p>
            <a:pPr eaLnBrk="1" hangingPunct="1"/>
            <a:r>
              <a:rPr lang="en-US" smtClean="0"/>
              <a:t>Disgruntled peasants migrate east</a:t>
            </a:r>
          </a:p>
          <a:p>
            <a:pPr eaLnBrk="1" hangingPunct="1"/>
            <a:r>
              <a:rPr lang="en-US" smtClean="0"/>
              <a:t>Trading posts develop</a:t>
            </a:r>
          </a:p>
          <a:p>
            <a:pPr eaLnBrk="1" hangingPunct="1"/>
            <a:r>
              <a:rPr lang="en-US" smtClean="0"/>
              <a:t>Russian population expands dramatically</a:t>
            </a:r>
          </a:p>
          <a:p>
            <a:pPr lvl="1" eaLnBrk="1" hangingPunct="1"/>
            <a:r>
              <a:rPr lang="en-US" smtClean="0"/>
              <a:t>In 1763: 420,000 Russians in Siberia, outnumber indigenous peoples 2:1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C358F-5A42-43ED-8B3F-72F1A24B56FD}" type="slidenum">
              <a:rPr lang="en-US" altLang="en-US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Russian Convict Village in Siberia</a:t>
            </a:r>
          </a:p>
        </p:txBody>
      </p:sp>
      <p:pic>
        <p:nvPicPr>
          <p:cNvPr id="25603" name="Picture 5" descr="Siberi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4350" y="1447800"/>
            <a:ext cx="55753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E4623-2B7E-4718-837E-67A0807F4A64}" type="slidenum">
              <a:rPr lang="en-US" altLang="en-US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Seven Years’ War (1756-1763)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Commercial rivalries between empires at sea</a:t>
            </a:r>
          </a:p>
          <a:p>
            <a:pPr eaLnBrk="1" hangingPunct="1"/>
            <a:r>
              <a:rPr lang="en-US" smtClean="0"/>
              <a:t>Global conflict erupts: multiple theatres in Europe, India, Caribbean, North America</a:t>
            </a:r>
          </a:p>
          <a:p>
            <a:pPr lvl="1" eaLnBrk="1" hangingPunct="1"/>
            <a:r>
              <a:rPr lang="en-US" smtClean="0"/>
              <a:t>North America: merges with French and Indian War, 1754-1763</a:t>
            </a:r>
          </a:p>
          <a:p>
            <a:pPr eaLnBrk="1" hangingPunct="1"/>
            <a:r>
              <a:rPr lang="en-US" smtClean="0"/>
              <a:t>British emerge victorious, establish primacy in India,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9EA86-66E6-4D94-9DA3-51DF44437FA7}" type="slidenum">
              <a:rPr lang="en-US" altLang="en-US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Columbian Exchange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Named for Christopher Columbus</a:t>
            </a:r>
          </a:p>
          <a:p>
            <a:pPr eaLnBrk="1" hangingPunct="1">
              <a:defRPr/>
            </a:pPr>
            <a:r>
              <a:rPr lang="en-US" dirty="0" smtClean="0"/>
              <a:t>Global diffusion:</a:t>
            </a:r>
          </a:p>
          <a:p>
            <a:pPr lvl="1" eaLnBrk="1" hangingPunct="1">
              <a:defRPr/>
            </a:pPr>
            <a:r>
              <a:rPr lang="en-US" dirty="0" smtClean="0"/>
              <a:t>Plants and crops</a:t>
            </a:r>
          </a:p>
          <a:p>
            <a:pPr lvl="1" eaLnBrk="1" hangingPunct="1">
              <a:defRPr/>
            </a:pPr>
            <a:r>
              <a:rPr lang="en-US" dirty="0" smtClean="0"/>
              <a:t>Animals</a:t>
            </a:r>
          </a:p>
          <a:p>
            <a:pPr lvl="1" eaLnBrk="1" hangingPunct="1">
              <a:defRPr/>
            </a:pPr>
            <a:r>
              <a:rPr lang="en-US" dirty="0" smtClean="0"/>
              <a:t>Human populations</a:t>
            </a:r>
          </a:p>
          <a:p>
            <a:pPr lvl="1" eaLnBrk="1" hangingPunct="1">
              <a:defRPr/>
            </a:pPr>
            <a:r>
              <a:rPr lang="en-US" dirty="0" smtClean="0"/>
              <a:t>Disease pathogens</a:t>
            </a:r>
          </a:p>
          <a:p>
            <a:pPr eaLnBrk="1" hangingPunct="1">
              <a:defRPr/>
            </a:pPr>
            <a:r>
              <a:rPr lang="en-US" dirty="0" smtClean="0"/>
              <a:t>Links between previously independent biological zones</a:t>
            </a:r>
          </a:p>
          <a:p>
            <a:pPr eaLnBrk="1" hangingPunct="1">
              <a:defRPr/>
            </a:pPr>
            <a:r>
              <a:rPr lang="en-US" dirty="0" smtClean="0"/>
              <a:t>Permanently alters human geography, natural environment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DA1C1-2502-4439-A5A8-FA397EB5E819}" type="slidenum">
              <a:rPr lang="en-US" altLang="en-US"/>
              <a:pPr>
                <a:defRPr/>
              </a:pPr>
              <a:t>23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Epidemic Diseases and Population Decline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Smallpox</a:t>
            </a:r>
          </a:p>
          <a:p>
            <a:pPr lvl="1" eaLnBrk="1" hangingPunct="1"/>
            <a:r>
              <a:rPr lang="en-US" smtClean="0"/>
              <a:t>Also measles, diphtheria, whooping cough, influenza</a:t>
            </a:r>
          </a:p>
          <a:p>
            <a:pPr eaLnBrk="1" hangingPunct="1"/>
            <a:r>
              <a:rPr lang="en-US" smtClean="0"/>
              <a:t>No prior exposure to these diseases in western hemisphere or Oceania</a:t>
            </a:r>
          </a:p>
          <a:p>
            <a:pPr lvl="1" eaLnBrk="1" hangingPunct="1"/>
            <a:r>
              <a:rPr lang="en-US" smtClean="0"/>
              <a:t>No inherited, acquired immunities</a:t>
            </a:r>
          </a:p>
          <a:p>
            <a:pPr eaLnBrk="1" hangingPunct="1"/>
            <a:r>
              <a:rPr lang="en-US" smtClean="0"/>
              <a:t>1519 smallpox in Aztec empire</a:t>
            </a:r>
          </a:p>
          <a:p>
            <a:pPr lvl="1" eaLnBrk="1" hangingPunct="1"/>
            <a:r>
              <a:rPr lang="en-US" smtClean="0"/>
              <a:t>Population declines 90% within 100 years (17 million to 1.3 million)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27300-FD3B-488D-8FD4-C3146FC613AA}" type="slidenum">
              <a:rPr lang="en-US" altLang="en-US"/>
              <a:pPr>
                <a:defRPr/>
              </a:pPr>
              <a:t>24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Food Crops and Animals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Columbian exchange also increases overall food supply</a:t>
            </a:r>
          </a:p>
          <a:p>
            <a:pPr eaLnBrk="1" hangingPunct="1"/>
            <a:r>
              <a:rPr lang="en-US" smtClean="0"/>
              <a:t>Introduction of European animals to Americas</a:t>
            </a:r>
          </a:p>
          <a:p>
            <a:pPr lvl="1" eaLnBrk="1" hangingPunct="1"/>
            <a:r>
              <a:rPr lang="en-US" smtClean="0"/>
              <a:t>Horses, cattle, pigs, chickens, etc.</a:t>
            </a:r>
          </a:p>
          <a:p>
            <a:pPr eaLnBrk="1" hangingPunct="1"/>
            <a:r>
              <a:rPr lang="en-US" smtClean="0"/>
              <a:t>Introduction of American foods to Europe, Asia, Africa</a:t>
            </a:r>
          </a:p>
          <a:p>
            <a:pPr lvl="1" eaLnBrk="1" hangingPunct="1"/>
            <a:r>
              <a:rPr lang="en-US" smtClean="0"/>
              <a:t>Maize, potatoes, beans, etc.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86479-B689-4CB9-91EF-934F6ADE54DB}" type="slidenum">
              <a:rPr lang="en-US" altLang="en-US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pPr eaLnBrk="1" hangingPunct="1"/>
            <a:r>
              <a:rPr lang="en-US" sz="3800" smtClean="0"/>
              <a:t>World Population Growth, 1500-1800 C.E.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460375" y="1600200"/>
          <a:ext cx="8223250" cy="4530725"/>
        </p:xfrm>
        <a:graphic>
          <a:graphicData uri="http://schemas.openxmlformats.org/presentationml/2006/ole">
            <p:oleObj spid="_x0000_s1026" name="Chart" r:id="rId4" imgW="8229600" imgH="4533900" progId="MSGraph.Chart.8">
              <p:embed followColorScheme="full"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B275B-2520-4048-B536-F4ED1FD0AE64}" type="slidenum">
              <a:rPr lang="en-US" altLang="en-US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Migration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Enslaved Africans</a:t>
            </a:r>
          </a:p>
          <a:p>
            <a:pPr lvl="1" eaLnBrk="1" hangingPunct="1"/>
            <a:r>
              <a:rPr lang="en-US" smtClean="0"/>
              <a:t>To South America, North America, Caribbean</a:t>
            </a:r>
          </a:p>
          <a:p>
            <a:pPr eaLnBrk="1" hangingPunct="1"/>
            <a:r>
              <a:rPr lang="en-US" smtClean="0"/>
              <a:t>European pioneers</a:t>
            </a:r>
          </a:p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12FB3-5B96-4CB6-A12C-09FF39D45EE7}" type="slidenum">
              <a:rPr lang="en-US" altLang="en-US"/>
              <a:pPr>
                <a:defRPr/>
              </a:pPr>
              <a:t>27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Origins of Global Trade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Transoceanic trade in Atlantic Ocean basin</a:t>
            </a:r>
          </a:p>
          <a:p>
            <a:pPr lvl="1" eaLnBrk="1" hangingPunct="1"/>
            <a:r>
              <a:rPr lang="en-US" smtClean="0"/>
              <a:t>Manufactured goods from Europe</a:t>
            </a:r>
          </a:p>
          <a:p>
            <a:pPr lvl="1" eaLnBrk="1" hangingPunct="1"/>
            <a:r>
              <a:rPr lang="en-US" smtClean="0"/>
              <a:t>Raw goods from Americas</a:t>
            </a:r>
          </a:p>
          <a:p>
            <a:pPr eaLnBrk="1" hangingPunct="1"/>
            <a:r>
              <a:rPr lang="en-US" smtClean="0"/>
              <a:t>The Manila galleons</a:t>
            </a:r>
          </a:p>
          <a:p>
            <a:pPr lvl="1" eaLnBrk="1" hangingPunct="1"/>
            <a:r>
              <a:rPr lang="en-US" smtClean="0"/>
              <a:t>1565-1815, Spanish galleons dominate Pacific Ocean trade</a:t>
            </a:r>
          </a:p>
          <a:p>
            <a:pPr lvl="1" eaLnBrk="1" hangingPunct="1"/>
            <a:r>
              <a:rPr lang="en-US" smtClean="0"/>
              <a:t>Chinese luxury goods for American raw materials, especially silver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3A032-CBEE-4EB9-B0FC-74B0FE475939}" type="slidenum">
              <a:rPr lang="en-US" altLang="en-US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Environmental Effects of Global Trade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Fur-bearing animals hunted to extinction or </a:t>
            </a:r>
            <a:br>
              <a:rPr lang="en-US" smtClean="0"/>
            </a:br>
            <a:r>
              <a:rPr lang="en-US" smtClean="0"/>
              <a:t>near-extinction</a:t>
            </a:r>
          </a:p>
          <a:p>
            <a:pPr lvl="1" eaLnBrk="1" hangingPunct="1"/>
            <a:r>
              <a:rPr lang="en-US" smtClean="0"/>
              <a:t>Also whales, codfish, other animals with industrial uses</a:t>
            </a:r>
          </a:p>
          <a:p>
            <a:pPr eaLnBrk="1" hangingPunct="1"/>
            <a:r>
              <a:rPr lang="en-US" smtClean="0"/>
              <a:t>Relentless human exploitation of the natural environment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80F8D-96BD-4EEA-A6F6-F0C7770BF749}" type="slidenum">
              <a:rPr lang="en-US" altLang="en-US"/>
              <a:pPr>
                <a:defRPr/>
              </a:pPr>
              <a:t>29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Lure of Trade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Maritime routes to Asia</a:t>
            </a:r>
          </a:p>
          <a:p>
            <a:pPr lvl="1" eaLnBrk="1" hangingPunct="1"/>
            <a:r>
              <a:rPr lang="en-US" smtClean="0"/>
              <a:t>Spices, silk, porcelain</a:t>
            </a:r>
          </a:p>
          <a:p>
            <a:pPr eaLnBrk="1" hangingPunct="1"/>
            <a:r>
              <a:rPr lang="en-US" smtClean="0"/>
              <a:t>Silk roads more dangerous since spread of bubonic plague</a:t>
            </a:r>
          </a:p>
          <a:p>
            <a:pPr eaLnBrk="1" hangingPunct="1"/>
            <a:r>
              <a:rPr lang="en-US" smtClean="0"/>
              <a:t>Prices, profits increase</a:t>
            </a:r>
          </a:p>
          <a:p>
            <a:pPr eaLnBrk="1" hangingPunct="1"/>
            <a:r>
              <a:rPr lang="en-US" smtClean="0"/>
              <a:t>Indian pepper, Chinese ginger increasingly essential to diet of European wealthy classes</a:t>
            </a:r>
          </a:p>
          <a:p>
            <a:pPr eaLnBrk="1" hangingPunct="1"/>
            <a:r>
              <a:rPr lang="en-US" smtClean="0"/>
              <a:t>African gold, ivory, slaves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9DFB6-7477-42BF-95A3-56AC1208E6A2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Missionary Efforts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Franciscan, Dominican missionaries to India, central Asia and China</a:t>
            </a:r>
          </a:p>
          <a:p>
            <a:pPr eaLnBrk="1" hangingPunct="1"/>
            <a:r>
              <a:rPr lang="en-US" smtClean="0"/>
              <a:t>Violent efforts with crusades, </a:t>
            </a:r>
            <a:r>
              <a:rPr lang="en-US" i="1" smtClean="0"/>
              <a:t>reconquista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C2E0C-1084-451C-840B-0BD01B1EA5EE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Technology of Exploration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Chinese rudder introduced in twelfth century</a:t>
            </a:r>
          </a:p>
          <a:p>
            <a:pPr eaLnBrk="1" hangingPunct="1"/>
            <a:r>
              <a:rPr lang="en-US" smtClean="0"/>
              <a:t>Square sails replaced by triangular lateen sales</a:t>
            </a:r>
          </a:p>
          <a:p>
            <a:pPr lvl="1" eaLnBrk="1" hangingPunct="1"/>
            <a:r>
              <a:rPr lang="en-US" smtClean="0"/>
              <a:t>Work better with cross winds</a:t>
            </a:r>
          </a:p>
          <a:p>
            <a:pPr eaLnBrk="1" hangingPunct="1"/>
            <a:r>
              <a:rPr lang="en-US" smtClean="0"/>
              <a:t>Navigational instruments</a:t>
            </a:r>
          </a:p>
          <a:p>
            <a:pPr eaLnBrk="1" hangingPunct="1"/>
            <a:r>
              <a:rPr lang="en-US" smtClean="0"/>
              <a:t>Knowledge of winds, currents</a:t>
            </a:r>
          </a:p>
          <a:p>
            <a:pPr eaLnBrk="1" hangingPunct="1"/>
            <a:r>
              <a:rPr lang="en-US" smtClean="0"/>
              <a:t>The </a:t>
            </a:r>
            <a:r>
              <a:rPr lang="en-US" i="1" smtClean="0"/>
              <a:t>volta do mar</a:t>
            </a:r>
          </a:p>
          <a:p>
            <a:pPr lvl="1" eaLnBrk="1" hangingPunct="1"/>
            <a:r>
              <a:rPr lang="en-US" smtClean="0"/>
              <a:t>“Return through the sea”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3AC70-CB6D-4B15-98D1-48587FA36478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Wind and Current Patterns in the World’s Oceans</a:t>
            </a:r>
            <a:br>
              <a:rPr lang="en-US" sz="3800" smtClean="0"/>
            </a:br>
            <a:endParaRPr lang="en-US" sz="38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10C5F-453A-4787-80B1-778981800009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10247" name="Picture 7" descr="ben85646_m2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7651750" cy="43497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Portuguese Breakthroughs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Prince Henry of Portugal (1394-1460)</a:t>
            </a:r>
          </a:p>
          <a:p>
            <a:pPr lvl="1" eaLnBrk="1" hangingPunct="1"/>
            <a:r>
              <a:rPr lang="en-US" smtClean="0"/>
              <a:t>Promoted exploration of west African coast</a:t>
            </a:r>
          </a:p>
          <a:p>
            <a:pPr lvl="1" eaLnBrk="1" hangingPunct="1"/>
            <a:r>
              <a:rPr lang="en-US" smtClean="0"/>
              <a:t>Established fortified trading posts</a:t>
            </a:r>
          </a:p>
          <a:p>
            <a:pPr eaLnBrk="1" hangingPunct="1"/>
            <a:r>
              <a:rPr lang="en-US" smtClean="0"/>
              <a:t>1488, Bartolomeu Dias rounds Cape of Good Hope, enters Indian Ocean basin</a:t>
            </a:r>
          </a:p>
          <a:p>
            <a:pPr lvl="1" eaLnBrk="1" hangingPunct="1"/>
            <a:r>
              <a:rPr lang="en-US" smtClean="0"/>
              <a:t>Storms and restless crew force return</a:t>
            </a:r>
          </a:p>
          <a:p>
            <a:pPr eaLnBrk="1" hangingPunct="1"/>
            <a:r>
              <a:rPr lang="en-US" smtClean="0"/>
              <a:t>Vasco da Gama reaches India by this route, 1497</a:t>
            </a:r>
          </a:p>
          <a:p>
            <a:pPr lvl="1" eaLnBrk="1" hangingPunct="1"/>
            <a:r>
              <a:rPr lang="en-US" smtClean="0"/>
              <a:t>By 1500, a trading post at Calicut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6D1CB-B9FC-4D15-8667-52682A8A2F0D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Christopher Columbus (1451-1506)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Believed Earth was smaller</a:t>
            </a:r>
          </a:p>
          <a:p>
            <a:pPr lvl="1" eaLnBrk="1" hangingPunct="1"/>
            <a:r>
              <a:rPr lang="en-US" smtClean="0"/>
              <a:t>Estimated Japan approximately 2,500 miles west of Canaries (actually 10,000 miles)</a:t>
            </a:r>
          </a:p>
          <a:p>
            <a:pPr eaLnBrk="1" hangingPunct="1"/>
            <a:r>
              <a:rPr lang="en-US" smtClean="0"/>
              <a:t>Portuguese kings do not fund proposed westward trip</a:t>
            </a:r>
          </a:p>
          <a:p>
            <a:pPr eaLnBrk="1" hangingPunct="1"/>
            <a:r>
              <a:rPr lang="en-US" smtClean="0"/>
              <a:t>Fernando and Isabel of Spain, Italian bankers underwrite voyage</a:t>
            </a:r>
          </a:p>
          <a:p>
            <a:pPr eaLnBrk="1" hangingPunct="1"/>
            <a:r>
              <a:rPr lang="en-US" smtClean="0"/>
              <a:t>Discovers Bahamas, Cuba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002A3-DC06-4FA1-8C22-895C4E2A2FA6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Hemispheric Links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Columbus tries three times, never reaches Asia</a:t>
            </a:r>
          </a:p>
          <a:p>
            <a:pPr eaLnBrk="1" hangingPunct="1"/>
            <a:r>
              <a:rPr lang="en-US" smtClean="0"/>
              <a:t>But by early sixteenth century, several powers follow</a:t>
            </a:r>
          </a:p>
          <a:p>
            <a:pPr lvl="1" eaLnBrk="1" hangingPunct="1"/>
            <a:r>
              <a:rPr lang="en-US" smtClean="0"/>
              <a:t>English, Spanish, French, Dutch</a:t>
            </a:r>
          </a:p>
          <a:p>
            <a:pPr eaLnBrk="1" hangingPunct="1"/>
            <a:r>
              <a:rPr lang="en-US" smtClean="0"/>
              <a:t>Realization of value of newly discovered Americas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72082-578B-4AAF-BB15-FAC7091E4CD2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7"/>
  <p:tag name="MMPROD_UIDATA" val="&lt;database version=&quot;7.0&quot;&gt;&lt;object type=&quot;1&quot; unique_id=&quot;10001&quot;&gt;&lt;object type=&quot;8&quot; unique_id=&quot;11931&quot;&gt;&lt;/object&gt;&lt;object type=&quot;2&quot; unique_id=&quot;11932&quot;&gt;&lt;object type=&quot;3&quot; unique_id=&quot;11933&quot;&gt;&lt;property id=&quot;20148&quot; value=&quot;5&quot;/&gt;&lt;property id=&quot;20300&quot; value=&quot;Slide 1 - &amp;quot;Chapter 22&amp;quot;&quot;/&gt;&lt;property id=&quot;20307&quot; value=&quot;256&quot;/&gt;&lt;/object&gt;&lt;object type=&quot;3&quot; unique_id=&quot;11934&quot;&gt;&lt;property id=&quot;20148&quot; value=&quot;5&quot;/&gt;&lt;property id=&quot;20300&quot; value=&quot;Slide 2 - &amp;quot;Portuguese Exploration&amp;quot;&quot;/&gt;&lt;property id=&quot;20307&quot; value=&quot;261&quot;/&gt;&lt;/object&gt;&lt;object type=&quot;3&quot; unique_id=&quot;11935&quot;&gt;&lt;property id=&quot;20148&quot; value=&quot;5&quot;/&gt;&lt;property id=&quot;20300&quot; value=&quot;Slide 3 - &amp;quot;The Lure of Trade&amp;amp;#x09;&amp;quot;&quot;/&gt;&lt;property id=&quot;20307&quot; value=&quot;262&quot;/&gt;&lt;/object&gt;&lt;object type=&quot;3&quot; unique_id=&quot;11936&quot;&gt;&lt;property id=&quot;20148&quot; value=&quot;5&quot;/&gt;&lt;property id=&quot;20300&quot; value=&quot;Slide 4 - &amp;quot;Missionary Efforts&amp;quot;&quot;/&gt;&lt;property id=&quot;20307&quot; value=&quot;263&quot;/&gt;&lt;/object&gt;&lt;object type=&quot;3&quot; unique_id=&quot;11937&quot;&gt;&lt;property id=&quot;20148&quot; value=&quot;5&quot;/&gt;&lt;property id=&quot;20300&quot; value=&quot;Slide 5 - &amp;quot;The Technology of Exploration&amp;quot;&quot;/&gt;&lt;property id=&quot;20307&quot; value=&quot;264&quot;/&gt;&lt;/object&gt;&lt;object type=&quot;3&quot; unique_id=&quot;11938&quot;&gt;&lt;property id=&quot;20148&quot; value=&quot;5&quot;/&gt;&lt;property id=&quot;20300&quot; value=&quot;Slide 6 - &amp;quot;Wind and Current Patterns in the World’s Oceans&amp;#x0D;&amp;#x0A;&amp;quot;&quot;/&gt;&lt;property id=&quot;20307&quot; value=&quot;285&quot;/&gt;&lt;/object&gt;&lt;object type=&quot;3&quot; unique_id=&quot;11939&quot;&gt;&lt;property id=&quot;20148&quot; value=&quot;5&quot;/&gt;&lt;property id=&quot;20300&quot; value=&quot;Slide 7 - &amp;quot;Portuguese Breakthroughs&amp;quot;&quot;/&gt;&lt;property id=&quot;20307&quot; value=&quot;265&quot;/&gt;&lt;/object&gt;&lt;object type=&quot;3&quot; unique_id=&quot;11940&quot;&gt;&lt;property id=&quot;20148&quot; value=&quot;5&quot;/&gt;&lt;property id=&quot;20300&quot; value=&quot;Slide 8 - &amp;quot;Christopher Columbus (1451-1506)&amp;quot;&quot;/&gt;&lt;property id=&quot;20307&quot; value=&quot;266&quot;/&gt;&lt;/object&gt;&lt;object type=&quot;3&quot; unique_id=&quot;11941&quot;&gt;&lt;property id=&quot;20148&quot; value=&quot;5&quot;/&gt;&lt;property id=&quot;20300&quot; value=&quot;Slide 9 - &amp;quot;Hemispheric Links&amp;quot;&quot;/&gt;&lt;property id=&quot;20307&quot; value=&quot;267&quot;/&gt;&lt;/object&gt;&lt;object type=&quot;3&quot; unique_id=&quot;11942&quot;&gt;&lt;property id=&quot;20148&quot; value=&quot;5&quot;/&gt;&lt;property id=&quot;20300&quot; value=&quot;Slide 10 - &amp;quot;European Exploration in the Atlantic Ocean, 1486-1498&amp;quot;&quot;/&gt;&lt;property id=&quot;20307&quot; value=&quot;258&quot;/&gt;&lt;/object&gt;&lt;object type=&quot;3&quot; unique_id=&quot;11943&quot;&gt;&lt;property id=&quot;20148&quot; value=&quot;5&quot;/&gt;&lt;property id=&quot;20300&quot; value=&quot;Slide 11 - &amp;quot;Circumnavigation of the Globe&amp;quot;&quot;/&gt;&lt;property id=&quot;20307&quot; value=&quot;268&quot;/&gt;&lt;/object&gt;&lt;object type=&quot;3&quot; unique_id=&quot;11944&quot;&gt;&lt;property id=&quot;20148&quot; value=&quot;5&quot;/&gt;&lt;property id=&quot;20300&quot; value=&quot;Slide 12 - &amp;quot;Exploration of the Pacific&amp;quot;&quot;/&gt;&lt;property id=&quot;20307&quot; value=&quot;269&quot;/&gt;&lt;/object&gt;&lt;object type=&quot;3&quot; unique_id=&quot;11945&quot;&gt;&lt;property id=&quot;20148&quot; value=&quot;5&quot;/&gt;&lt;property id=&quot;20300&quot; value=&quot;Slide 13 - &amp;quot;European Exploration, Cook’s Voyages in the Pacific Ocean, 1519-1780, and Magellan’s Voyages&amp;quot;&quot;/&gt;&lt;property id=&quot;20307&quot; value=&quot;286&quot;/&gt;&lt;/object&gt;&lt;object type=&quot;3&quot; unique_id=&quot;11946&quot;&gt;&lt;property id=&quot;20148&quot; value=&quot;5&quot;/&gt;&lt;property id=&quot;20300&quot; value=&quot;Slide 14 - &amp;quot;Establishment of Trading-Post Empires&amp;quot;&quot;/&gt;&lt;property id=&quot;20307&quot; value=&quot;270&quot;/&gt;&lt;/object&gt;&lt;object type=&quot;3&quot; unique_id=&quot;11947&quot;&gt;&lt;property id=&quot;20148&quot; value=&quot;5&quot;/&gt;&lt;property id=&quot;20300&quot; value=&quot;Slide 15 - &amp;quot;English and Dutch Trading Posts&amp;quot;&quot;/&gt;&lt;property id=&quot;20307&quot; value=&quot;272&quot;/&gt;&lt;/object&gt;&lt;object type=&quot;3&quot; unique_id=&quot;11948&quot;&gt;&lt;property id=&quot;20148&quot; value=&quot;5&quot;/&gt;&lt;property id=&quot;20300&quot; value=&quot;Slide 16 - &amp;quot;European Trading Posts in Africa and Asia, about 1700&amp;quot;&quot;/&gt;&lt;property id=&quot;20307&quot; value=&quot;260&quot;/&gt;&lt;/object&gt;&lt;object type=&quot;3&quot; unique_id=&quot;11949&quot;&gt;&lt;property id=&quot;20148&quot; value=&quot;5&quot;/&gt;&lt;property id=&quot;20300&quot; value=&quot;Slide 17 - &amp;quot;The Trading Companies&amp;quot;&quot;/&gt;&lt;property id=&quot;20307&quot; value=&quot;273&quot;/&gt;&lt;/object&gt;&lt;object type=&quot;3&quot; unique_id=&quot;11950&quot;&gt;&lt;property id=&quot;20148&quot; value=&quot;5&quot;/&gt;&lt;property id=&quot;20300&quot; value=&quot;Slide 18 - &amp;quot;European Conquests in Southeast Asia&amp;quot;&quot;/&gt;&lt;property id=&quot;20307&quot; value=&quot;271&quot;/&gt;&lt;/object&gt;&lt;object type=&quot;3&quot; unique_id=&quot;11951&quot;&gt;&lt;property id=&quot;20148&quot; value=&quot;5&quot;/&gt;&lt;property id=&quot;20300&quot; value=&quot;Slide 19 - &amp;quot;Russian Expansion in Asia&amp;quot;&quot;/&gt;&lt;property id=&quot;20307&quot; value=&quot;274&quot;/&gt;&lt;/object&gt;&lt;object type=&quot;3&quot; unique_id=&quot;11952&quot;&gt;&lt;property id=&quot;20148&quot; value=&quot;5&quot;/&gt;&lt;property id=&quot;20300&quot; value=&quot;Slide 20 - &amp;quot;Russian Occupation of Siberia&amp;quot;&quot;/&gt;&lt;property id=&quot;20307&quot; value=&quot;275&quot;/&gt;&lt;/object&gt;&lt;object type=&quot;3&quot; unique_id=&quot;11953&quot;&gt;&lt;property id=&quot;20148&quot; value=&quot;5&quot;/&gt;&lt;property id=&quot;20300&quot; value=&quot;Slide 21 - &amp;quot;Russian Convict Village in Siberia&amp;quot;&quot;/&gt;&lt;property id=&quot;20307&quot; value=&quot;284&quot;/&gt;&lt;/object&gt;&lt;object type=&quot;3&quot; unique_id=&quot;11954&quot;&gt;&lt;property id=&quot;20148&quot; value=&quot;5&quot;/&gt;&lt;property id=&quot;20300&quot; value=&quot;Slide 22 - &amp;quot;The Seven Years’ War (1756-1763)&amp;quot;&quot;/&gt;&lt;property id=&quot;20307&quot; value=&quot;276&quot;/&gt;&lt;/object&gt;&lt;object type=&quot;3&quot; unique_id=&quot;11955&quot;&gt;&lt;property id=&quot;20148&quot; value=&quot;5&quot;/&gt;&lt;property id=&quot;20300&quot; value=&quot;Slide 23 - &amp;quot;The Columbian Exchange&amp;quot;&quot;/&gt;&lt;property id=&quot;20307&quot; value=&quot;277&quot;/&gt;&lt;/object&gt;&lt;object type=&quot;3&quot; unique_id=&quot;11956&quot;&gt;&lt;property id=&quot;20148&quot; value=&quot;5&quot;/&gt;&lt;property id=&quot;20300&quot; value=&quot;Slide 24 - &amp;quot;Epidemic Diseases and Population Decline&amp;quot;&quot;/&gt;&lt;property id=&quot;20307&quot; value=&quot;278&quot;/&gt;&lt;/object&gt;&lt;object type=&quot;3&quot; unique_id=&quot;11957&quot;&gt;&lt;property id=&quot;20148&quot; value=&quot;5&quot;/&gt;&lt;property id=&quot;20300&quot; value=&quot;Slide 25 - &amp;quot;Food Crops and Animals&amp;quot;&quot;/&gt;&lt;property id=&quot;20307&quot; value=&quot;279&quot;/&gt;&lt;/object&gt;&lt;object type=&quot;3&quot; unique_id=&quot;11958&quot;&gt;&lt;property id=&quot;20148&quot; value=&quot;5&quot;/&gt;&lt;property id=&quot;20300&quot; value=&quot;Slide 26 - &amp;quot;World Population Growth, 1500-1800 C.E.&amp;quot;&quot;/&gt;&lt;property id=&quot;20307&quot; value=&quot;280&quot;/&gt;&lt;/object&gt;&lt;object type=&quot;3&quot; unique_id=&quot;11959&quot;&gt;&lt;property id=&quot;20148&quot; value=&quot;5&quot;/&gt;&lt;property id=&quot;20300&quot; value=&quot;Slide 27 - &amp;quot;Migration&amp;quot;&quot;/&gt;&lt;property id=&quot;20307&quot; value=&quot;281&quot;/&gt;&lt;/object&gt;&lt;object type=&quot;3&quot; unique_id=&quot;11960&quot;&gt;&lt;property id=&quot;20148&quot; value=&quot;5&quot;/&gt;&lt;property id=&quot;20300&quot; value=&quot;Slide 28 - &amp;quot;Origins of Global Trade&amp;quot;&quot;/&gt;&lt;property id=&quot;20307&quot; value=&quot;282&quot;/&gt;&lt;/object&gt;&lt;object type=&quot;3&quot; unique_id=&quot;11961&quot;&gt;&lt;property id=&quot;20148&quot; value=&quot;5&quot;/&gt;&lt;property id=&quot;20300&quot; value=&quot;Slide 29 - &amp;quot;Environmental Effects of Global Trade&amp;quot;&quot;/&gt;&lt;property id=&quot;20307&quot; value=&quot;28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ntley5">
  <a:themeElements>
    <a:clrScheme name="Edge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Edg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bentley5</Template>
  <TotalTime>141</TotalTime>
  <Words>1392</Words>
  <Application>Microsoft Office PowerPoint</Application>
  <PresentationFormat>On-screen Show (4:3)</PresentationFormat>
  <Paragraphs>236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Times New Roman</vt:lpstr>
      <vt:lpstr>Wingdings</vt:lpstr>
      <vt:lpstr>Garamond</vt:lpstr>
      <vt:lpstr>bentley5</vt:lpstr>
      <vt:lpstr>Microsoft Graph Chart</vt:lpstr>
      <vt:lpstr>Chapter 22</vt:lpstr>
      <vt:lpstr>Portuguese Exploration</vt:lpstr>
      <vt:lpstr>The Lure of Trade </vt:lpstr>
      <vt:lpstr>Missionary Efforts</vt:lpstr>
      <vt:lpstr>The Technology of Exploration</vt:lpstr>
      <vt:lpstr>Wind and Current Patterns in the World’s Oceans </vt:lpstr>
      <vt:lpstr>Portuguese Breakthroughs</vt:lpstr>
      <vt:lpstr>Christopher Columbus (1451-1506)</vt:lpstr>
      <vt:lpstr>Hemispheric Links</vt:lpstr>
      <vt:lpstr>European Exploration in the Atlantic Ocean, 1486-1498</vt:lpstr>
      <vt:lpstr>Circumnavigation of the Globe</vt:lpstr>
      <vt:lpstr>Exploration of the Pacific</vt:lpstr>
      <vt:lpstr>European Exploration, Cook’s Voyages in the Pacific Ocean, 1519-1780, and Magellan’s Voyages</vt:lpstr>
      <vt:lpstr>Establishment of Trading-Post Empires</vt:lpstr>
      <vt:lpstr>English and Dutch Trading Posts</vt:lpstr>
      <vt:lpstr>European Trading Posts in Africa and Asia, about 1700</vt:lpstr>
      <vt:lpstr>The Trading Companies</vt:lpstr>
      <vt:lpstr>European Conquests in Southeast Asia</vt:lpstr>
      <vt:lpstr>Russian Expansion in Asia</vt:lpstr>
      <vt:lpstr>Russian Occupation of Siberia</vt:lpstr>
      <vt:lpstr>Russian Convict Village in Siberia</vt:lpstr>
      <vt:lpstr>The Seven Years’ War (1756-1763)</vt:lpstr>
      <vt:lpstr>The Columbian Exchange</vt:lpstr>
      <vt:lpstr>Epidemic Diseases and Population Decline</vt:lpstr>
      <vt:lpstr>Food Crops and Animals</vt:lpstr>
      <vt:lpstr>World Population Growth, 1500-1800 C.E.</vt:lpstr>
      <vt:lpstr>Migration</vt:lpstr>
      <vt:lpstr>Origins of Global Trade</vt:lpstr>
      <vt:lpstr>Environmental Effects of Global Trade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</dc:title>
  <dc:creator>Library</dc:creator>
  <cp:lastModifiedBy>ventulethk</cp:lastModifiedBy>
  <cp:revision>16</cp:revision>
  <dcterms:created xsi:type="dcterms:W3CDTF">2004-11-22T19:32:19Z</dcterms:created>
  <dcterms:modified xsi:type="dcterms:W3CDTF">2013-02-07T16:17:39Z</dcterms:modified>
</cp:coreProperties>
</file>