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57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7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6" r:id="rId28"/>
    <p:sldId id="282" r:id="rId29"/>
    <p:sldId id="283" r:id="rId30"/>
    <p:sldId id="285" r:id="rId31"/>
    <p:sldId id="284" r:id="rId32"/>
    <p:sldId id="288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018" autoAdjust="0"/>
    <p:restoredTop sz="94699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D69A71-3AF1-4679-97C0-1B6A1CB81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8A4557-4DDA-47A8-A96C-05C5EEEEDC3A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45DB5C-D9B1-46CA-ACD9-FF6201753CB4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EADF88-ED9E-4636-BE80-D7978177B82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EB0D52-DAEE-44B7-B11C-DD82CACCE928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7FCB30-761C-4F56-8D70-8464BDCC2362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954D4D-8D56-4E5B-AFCA-CDE8B52A0A5D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58248A-3DE3-449F-9838-15B831D88D1E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7E1356-625C-4610-8DA9-D625E8A6339E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4DFDB-35A1-41DE-A439-2BDA2342FC91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B82C2C-4E3E-4499-98E0-9D2B6C281B69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3296BE-EEE2-4DF6-9578-B51605033ADB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C6F61E-D331-49D2-A6DD-D1B945E93E75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217BF9-FCDF-43F4-8D9A-EFCD97ACAC64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F1265-70DD-4ABE-BADB-4635DF1A78F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D81B5-ADD5-4416-A28E-147E7D95725C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7E13E5-660C-4796-A580-3A666FDE5036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A55CF6-B125-4CAC-AB22-3698F1A43587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EE79F0-71DF-4C07-AE29-9164AF06441A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8464B-9DAC-46FE-8B91-4AC036A4D40E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2AC7EE-97D8-4A65-9BF2-2F3FDF3B414A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27874C-D35C-40FF-9431-E6EB63F99870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437346-5B77-4BFE-9095-72DF8AFA8F32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0402A6-2F8E-4F07-B850-D2D03CC91788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B5D0E-281D-44C4-9931-79BB20A30A72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0A2A23-18AC-4FDF-97AE-FCBF3786E9AB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3FB297-3E95-4D8C-8CE8-58035B5A7BB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0C2001-D08E-444C-8120-41E5A698DB9F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AA2C2-9523-4B93-BBBA-A003712583B0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B4BFAD-C8C6-4BA0-BB82-EB3A742B1C6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308289-4058-495F-86D4-DF1608F103AD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671D31-FD56-4199-9037-89661DE269D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1485B-CDF7-4946-A835-F098C0E4C9D8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 smtClean="0"/>
              <a:t>Click to edit Master title style</a:t>
            </a:r>
            <a:endParaRPr lang="en-US" alt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 smtClean="0"/>
              <a:t>Click to edit Master subtitle style</a:t>
            </a:r>
            <a:endParaRPr lang="en-US" alt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62200" y="6243638"/>
            <a:ext cx="4419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A19EA-9C08-4559-A846-4E66B118439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9784A-F102-421B-9A83-9D83C391DFA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7AB65-0B53-420C-A0DA-40D794BD97E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0960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981200" y="6248400"/>
            <a:ext cx="5181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97FE0-D5B9-4658-A102-71A1D43F598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B1F15-63AB-4717-BEB9-2647687842C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3D3A7-E94F-4E9B-A9E8-93EB6DECFCF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F4CAA0-B48E-4135-B9F9-3C474080D11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3A7E-95C6-49FD-B307-17FFB195AEF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54C33F-DC0D-4CF4-8475-E9B331214DC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E3F4-F520-4CD0-880C-BBCBFE366CD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277E3-5A59-4DA6-83FC-F7116A17E6D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248400"/>
            <a:ext cx="457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7B3223D-AE5D-49FB-A2F0-CF8CD457266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98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98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4" r:id="rId3"/>
    <p:sldLayoutId id="2147483733" r:id="rId4"/>
    <p:sldLayoutId id="2147483732" r:id="rId5"/>
    <p:sldLayoutId id="2147483731" r:id="rId6"/>
    <p:sldLayoutId id="2147483730" r:id="rId7"/>
    <p:sldLayoutId id="2147483729" r:id="rId8"/>
    <p:sldLayoutId id="2147483728" r:id="rId9"/>
    <p:sldLayoutId id="2147483727" r:id="rId10"/>
    <p:sldLayoutId id="2147483726" r:id="rId11"/>
  </p:sldLayoutIdLst>
  <p:transition>
    <p:random/>
  </p:transition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Chart1.xls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Chart2.xls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24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New Worlds: </a:t>
            </a:r>
            <a:br>
              <a:rPr lang="en-US" sz="4000" smtClean="0"/>
            </a:br>
            <a:r>
              <a:rPr lang="en-US" sz="4000" smtClean="0"/>
              <a:t>The Americas and Oceania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6B7318-C466-4262-A140-0787345BFC11}" type="slidenum">
              <a:rPr lang="en-US" altLang="en-US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Relations with Indigenous Peoples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American peoples loosely organized, migratory</a:t>
            </a:r>
          </a:p>
          <a:p>
            <a:pPr lvl="1" eaLnBrk="1" hangingPunct="1"/>
            <a:r>
              <a:rPr lang="en-US" smtClean="0"/>
              <a:t>Unlike Aztec, Inca empires</a:t>
            </a:r>
          </a:p>
          <a:p>
            <a:pPr eaLnBrk="1" hangingPunct="1"/>
            <a:r>
              <a:rPr lang="en-US" smtClean="0"/>
              <a:t>European colonists stake out forested land, clear it for agriculture</a:t>
            </a:r>
          </a:p>
          <a:p>
            <a:pPr eaLnBrk="1" hangingPunct="1"/>
            <a:r>
              <a:rPr lang="en-US" smtClean="0"/>
              <a:t>Increasing number of Europeans arrive seeking ample land: 150,000 from England in seventeenth century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E1DB8C-B585-46A0-8A94-A61484137A0F}" type="slidenum">
              <a:rPr lang="en-US" altLang="en-US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Conflict with Indigenous Peoples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Colonists displace indigenous peoples, trespass on hunting grounds</a:t>
            </a:r>
          </a:p>
          <a:p>
            <a:pPr eaLnBrk="1" hangingPunct="1"/>
            <a:r>
              <a:rPr lang="en-US" smtClean="0"/>
              <a:t>English settlers negotiate treaties, poorly understood by natives</a:t>
            </a:r>
          </a:p>
          <a:p>
            <a:pPr eaLnBrk="1" hangingPunct="1"/>
            <a:r>
              <a:rPr lang="en-US" smtClean="0"/>
              <a:t>Military conflict frequent</a:t>
            </a:r>
          </a:p>
          <a:p>
            <a:pPr lvl="1" eaLnBrk="1" hangingPunct="1"/>
            <a:r>
              <a:rPr lang="en-US" smtClean="0"/>
              <a:t>Natives also devastated by epidemic disease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A85DF-5C64-4A74-A5CA-76ECA7032E01}" type="slidenum">
              <a:rPr lang="en-US" altLang="en-US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American Populations</a:t>
            </a:r>
          </a:p>
        </p:txBody>
      </p:sp>
      <p:graphicFrame>
        <p:nvGraphicFramePr>
          <p:cNvPr id="1026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11175" y="1651000"/>
          <a:ext cx="8121650" cy="4429125"/>
        </p:xfrm>
        <a:graphic>
          <a:graphicData uri="http://schemas.openxmlformats.org/presentationml/2006/ole">
            <p:oleObj spid="_x0000_s1026" r:id="rId4" imgW="8120576" imgH="4426080" progId="Excel.Char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A293C3-237B-4CBA-8967-372DC2F989AD}" type="slidenum">
              <a:rPr lang="en-US" altLang="en-US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Formation of Multicultural Societies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46275"/>
            <a:ext cx="8229600" cy="4530725"/>
          </a:xfrm>
        </p:spPr>
        <p:txBody>
          <a:bodyPr/>
          <a:lstStyle/>
          <a:p>
            <a:r>
              <a:rPr lang="en-US" smtClean="0"/>
              <a:t>European, African migrants primarily men</a:t>
            </a:r>
          </a:p>
          <a:p>
            <a:r>
              <a:rPr lang="en-US" smtClean="0"/>
              <a:t>Relationships with native women formed</a:t>
            </a:r>
          </a:p>
          <a:p>
            <a:r>
              <a:rPr lang="en-US" smtClean="0"/>
              <a:t>Mestizo (mixed) societies formed</a:t>
            </a:r>
          </a:p>
          <a:p>
            <a:pPr lvl="1"/>
            <a:r>
              <a:rPr lang="en-US" smtClean="0"/>
              <a:t>People of Spanish and native parentage</a:t>
            </a:r>
          </a:p>
          <a:p>
            <a:pPr lvl="1"/>
            <a:r>
              <a:rPr lang="en-US" smtClean="0"/>
              <a:t>Descendants of Spaniards and African slaves (“mulattoes”)</a:t>
            </a:r>
          </a:p>
          <a:p>
            <a:pPr lvl="1"/>
            <a:r>
              <a:rPr lang="en-US" smtClean="0"/>
              <a:t>Descendants of African slaves and natives (“zambos”)</a:t>
            </a:r>
          </a:p>
          <a:p>
            <a:r>
              <a:rPr lang="en-US" smtClean="0"/>
              <a:t>Less pronounced in Peru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4933FD-FA2A-4914-8D18-25F3072ABDAD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Social Hierarchy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smtClean="0"/>
              <a:t>Race-based hierarchy</a:t>
            </a:r>
          </a:p>
          <a:p>
            <a:pPr eaLnBrk="1" hangingPunct="1"/>
            <a:r>
              <a:rPr lang="en-US" smtClean="0"/>
              <a:t>Top: </a:t>
            </a:r>
            <a:r>
              <a:rPr lang="en-US" i="1" smtClean="0"/>
              <a:t>peninsulares</a:t>
            </a:r>
            <a:r>
              <a:rPr lang="en-US" smtClean="0"/>
              <a:t>, i.e. migrants from Iberian peninsula</a:t>
            </a:r>
          </a:p>
          <a:p>
            <a:pPr eaLnBrk="1" hangingPunct="1"/>
            <a:r>
              <a:rPr lang="en-US" i="1" smtClean="0"/>
              <a:t>Criollos </a:t>
            </a:r>
            <a:r>
              <a:rPr lang="en-US" smtClean="0"/>
              <a:t>(creoles), i.e. children of migrants</a:t>
            </a:r>
          </a:p>
          <a:p>
            <a:pPr eaLnBrk="1" hangingPunct="1"/>
            <a:r>
              <a:rPr lang="en-US" smtClean="0"/>
              <a:t>Mestizos, mulattoes, zambos, other combinations of parentage</a:t>
            </a:r>
          </a:p>
          <a:p>
            <a:pPr eaLnBrk="1" hangingPunct="1"/>
            <a:r>
              <a:rPr lang="en-US" smtClean="0"/>
              <a:t>Bottom: slaves, conquered peoples</a:t>
            </a:r>
          </a:p>
          <a:p>
            <a:pPr eaLnBrk="1" hangingPunct="1"/>
            <a:r>
              <a:rPr lang="en-US" smtClean="0"/>
              <a:t>Defining factor in social standing: sexual hierarchy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75F765-6133-4BC4-8B58-43FD42C599A5}" type="slidenum">
              <a:rPr lang="en-US" altLang="en-US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North American Societies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Higher ratio of French, English female migrants than in South America</a:t>
            </a:r>
          </a:p>
          <a:p>
            <a:pPr eaLnBrk="1" hangingPunct="1"/>
            <a:r>
              <a:rPr lang="en-US" smtClean="0"/>
              <a:t>Higher social stigma attached to relationships with natives, African slaves</a:t>
            </a:r>
          </a:p>
          <a:p>
            <a:pPr eaLnBrk="1" hangingPunct="1"/>
            <a:r>
              <a:rPr lang="en-US" smtClean="0"/>
              <a:t>Fur traders have relationships with North American native women</a:t>
            </a:r>
          </a:p>
          <a:p>
            <a:pPr lvl="1" eaLnBrk="1" hangingPunct="1"/>
            <a:r>
              <a:rPr lang="en-US" smtClean="0"/>
              <a:t>Children: </a:t>
            </a:r>
            <a:r>
              <a:rPr lang="en-US" i="1" smtClean="0"/>
              <a:t>métis</a:t>
            </a:r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F4F783-28FE-46E1-955B-32D4F21653B9}" type="slidenum">
              <a:rPr lang="en-US" altLang="en-US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Mining in the Spanish Empire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534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Hunt for gold and silver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Conquistadores loot Aztec, Inca treasures and melt </a:t>
            </a:r>
            <a:br>
              <a:rPr lang="en-US" smtClean="0"/>
            </a:br>
            <a:r>
              <a:rPr lang="en-US" smtClean="0"/>
              <a:t>them down for their value as raw precious metals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Gold not extensive in Spanish holdings, but silver relatively plentiful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Extensive employment of natives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Inca, </a:t>
            </a:r>
            <a:r>
              <a:rPr lang="en-US" i="1" smtClean="0"/>
              <a:t>mita </a:t>
            </a:r>
            <a:r>
              <a:rPr lang="en-US" smtClean="0"/>
              <a:t>system of conscripted labor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Dangerous working conditions</a:t>
            </a:r>
            <a:endParaRPr lang="en-US" i="1" smtClean="0"/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Eventually assimilate into Spanish culture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Fifth reserved for crown (</a:t>
            </a:r>
            <a:r>
              <a:rPr lang="en-US" i="1" smtClean="0"/>
              <a:t>quinto</a:t>
            </a:r>
            <a:r>
              <a:rPr lang="en-US" smtClean="0"/>
              <a:t>), hugely profitable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C69CA9-B6D6-4D20-941B-844821611402}" type="slidenum">
              <a:rPr lang="en-US" altLang="en-US"/>
              <a:pPr>
                <a:defRPr/>
              </a:pPr>
              <a:t>16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Significance of Silver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Major resource of income for Spanish crown</a:t>
            </a:r>
          </a:p>
          <a:p>
            <a:pPr eaLnBrk="1" hangingPunct="1"/>
            <a:r>
              <a:rPr lang="en-US" smtClean="0"/>
              <a:t>Manila galleons take it to the Pacific rim for trading</a:t>
            </a:r>
          </a:p>
          <a:p>
            <a:pPr eaLnBrk="1" hangingPunct="1"/>
            <a:r>
              <a:rPr lang="en-US" smtClean="0"/>
              <a:t>Very popular with Chinese markets</a:t>
            </a:r>
          </a:p>
          <a:p>
            <a:pPr lvl="1" eaLnBrk="1" hangingPunct="1"/>
            <a:r>
              <a:rPr lang="en-US" smtClean="0"/>
              <a:t>Also trade in the Atlantic basin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B4D796-B41D-4F32-9C59-EE3502089D1A}" type="slidenum">
              <a:rPr lang="en-US" altLang="en-US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Hacienda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Large estates produce products of European origin</a:t>
            </a:r>
          </a:p>
          <a:p>
            <a:pPr lvl="1" eaLnBrk="1" hangingPunct="1"/>
            <a:r>
              <a:rPr lang="en-US" smtClean="0"/>
              <a:t>Wheat, grapes, meat</a:t>
            </a:r>
          </a:p>
          <a:p>
            <a:pPr eaLnBrk="1" hangingPunct="1"/>
            <a:r>
              <a:rPr lang="en-US" i="1" smtClean="0"/>
              <a:t>Encomienda</a:t>
            </a:r>
            <a:r>
              <a:rPr lang="en-US" smtClean="0"/>
              <a:t> system of utilizing native labor force</a:t>
            </a:r>
          </a:p>
          <a:p>
            <a:pPr eaLnBrk="1" hangingPunct="1"/>
            <a:r>
              <a:rPr lang="en-US" smtClean="0"/>
              <a:t>Rampant abuses 1520-1540</a:t>
            </a:r>
          </a:p>
          <a:p>
            <a:pPr eaLnBrk="1" hangingPunct="1"/>
            <a:r>
              <a:rPr lang="en-US" smtClean="0"/>
              <a:t>Gradually replaced by debt peonage</a:t>
            </a:r>
          </a:p>
          <a:p>
            <a:pPr lvl="1" eaLnBrk="1" hangingPunct="1"/>
            <a:r>
              <a:rPr lang="en-US" smtClean="0"/>
              <a:t>Peasants repay loans with cheap labor</a:t>
            </a:r>
          </a:p>
          <a:p>
            <a:pPr eaLnBrk="1" hangingPunct="1"/>
            <a:endParaRPr lang="en-US" i="1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6EE24A-2E00-4FE1-8298-AC51C74A2390}" type="slidenum">
              <a:rPr lang="en-US" altLang="en-US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Hacienda in Chile</a:t>
            </a:r>
          </a:p>
        </p:txBody>
      </p:sp>
      <p:pic>
        <p:nvPicPr>
          <p:cNvPr id="23555" name="Picture 5" descr="hacienda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95450" y="1447800"/>
            <a:ext cx="57531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304FD-74F2-403F-9797-767809A5E781}" type="slidenum">
              <a:rPr lang="en-US" altLang="en-US"/>
              <a:pPr>
                <a:defRPr/>
              </a:pPr>
              <a:t>19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Spanish Caribbean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Spanish mariners meet indigenous Ta</a:t>
            </a:r>
            <a:r>
              <a:rPr lang="en-US" dirty="0" smtClean="0">
                <a:latin typeface="+mj-lt"/>
              </a:rPr>
              <a:t>í</a:t>
            </a:r>
            <a:r>
              <a:rPr lang="en-US" dirty="0" smtClean="0"/>
              <a:t>no (Arawaks)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/>
              <a:t>Originally from Orinoco River valley in South America; settled in Caribbean in late centuries B.C.E. through 900 C.E.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Columbus uses Hispaniola (Haiti and Dominican Republic) as base for trading with Taíno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Disappointed that Taíno had no spices, silks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Recruit locals to mine gold instead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i="1" dirty="0" smtClean="0"/>
              <a:t>Encomienda: </a:t>
            </a:r>
            <a:r>
              <a:rPr lang="en-US" dirty="0" smtClean="0"/>
              <a:t>forced labor</a:t>
            </a:r>
            <a:endParaRPr lang="en-US" i="1" dirty="0" smtClean="0"/>
          </a:p>
          <a:p>
            <a:pPr lvl="1" eaLnBrk="1" hangingPunct="1">
              <a:lnSpc>
                <a:spcPct val="90000"/>
              </a:lnSpc>
              <a:defRPr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5F5934-ADE3-4BDC-BC49-C0D50DBDCB30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Resistance to Spanish Rule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Rebellion</a:t>
            </a:r>
          </a:p>
          <a:p>
            <a:pPr lvl="1" eaLnBrk="1" hangingPunct="1"/>
            <a:r>
              <a:rPr lang="en-US" smtClean="0"/>
              <a:t>1680 Pueblo Revolt</a:t>
            </a:r>
          </a:p>
          <a:p>
            <a:pPr lvl="1" eaLnBrk="1" hangingPunct="1"/>
            <a:r>
              <a:rPr lang="en-US" smtClean="0"/>
              <a:t>1780 Túpac Amaru rebellion</a:t>
            </a:r>
          </a:p>
          <a:p>
            <a:pPr eaLnBrk="1" hangingPunct="1"/>
            <a:r>
              <a:rPr lang="en-US" smtClean="0"/>
              <a:t>Half-hearted work</a:t>
            </a:r>
          </a:p>
          <a:p>
            <a:pPr eaLnBrk="1" hangingPunct="1"/>
            <a:r>
              <a:rPr lang="en-US" smtClean="0"/>
              <a:t>Retreat into mountains and forests</a:t>
            </a:r>
          </a:p>
          <a:p>
            <a:pPr eaLnBrk="1" hangingPunct="1"/>
            <a:r>
              <a:rPr lang="en-US" smtClean="0"/>
              <a:t>Appeal to Spanish crown</a:t>
            </a:r>
          </a:p>
          <a:p>
            <a:pPr lvl="1" eaLnBrk="1" hangingPunct="1"/>
            <a:r>
              <a:rPr lang="en-US" smtClean="0"/>
              <a:t>1,200-page letter of Felipe Guaman Poma de Ayala, 1615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23BCC-6BE5-47C9-A09B-E9C475F2D044}" type="slidenum">
              <a:rPr lang="en-US" altLang="en-US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Sugar and Slavery in Portuguese Brazil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Sugar mill: </a:t>
            </a:r>
            <a:r>
              <a:rPr lang="en-US" i="1" smtClean="0"/>
              <a:t>engenho</a:t>
            </a:r>
            <a:r>
              <a:rPr lang="en-US" smtClean="0"/>
              <a:t>, refers to complex of land, labor, etc. all related to production of sugar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Sugarcane to molasses, or refined to sugar for export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Low profit margins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Unlike Spanish system of forced native labor, Portuguese rely on imported African slaves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Natives continually evaded Portuguese forces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Large-scale importing of slaves begins 1580s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Working conditions poor: 5-10% die annually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Approximately one human life per ton of sugar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277345-656F-495F-AF5F-1830C953B4C9}" type="slidenum">
              <a:rPr lang="en-US" altLang="en-US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 Trading in North America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Indigenous peoples trade pelts for wool blankets, iron pots, firearms, alcohol</a:t>
            </a:r>
          </a:p>
          <a:p>
            <a:r>
              <a:rPr lang="en-US" smtClean="0"/>
              <a:t>Beaver hunts cause frequent incursions into neighboring territories, conflicts</a:t>
            </a:r>
          </a:p>
          <a:p>
            <a:pPr lvl="1"/>
            <a:r>
              <a:rPr lang="en-US" smtClean="0"/>
              <a:t>Beaver Wars, Iroquois against Hurons</a:t>
            </a:r>
          </a:p>
          <a:p>
            <a:r>
              <a:rPr lang="en-US" smtClean="0"/>
              <a:t>European settler-cultivators also displacing natives from traditional lands</a:t>
            </a:r>
          </a:p>
          <a:p>
            <a:pPr lvl="1"/>
            <a:r>
              <a:rPr lang="en-US" smtClean="0"/>
              <a:t>Initially dependent on native assistance, as European grains did not grow well in many areas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©2011, The McGraw-Hill Companies, Inc. All Rights Reserved.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14753-7193-49D6-BE47-C00E72AF85F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Development of Cash Crops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Products developed for European markets</a:t>
            </a:r>
          </a:p>
          <a:p>
            <a:pPr lvl="1" eaLnBrk="1" hangingPunct="1"/>
            <a:r>
              <a:rPr lang="en-US" smtClean="0"/>
              <a:t>Tobacco</a:t>
            </a:r>
          </a:p>
          <a:p>
            <a:pPr lvl="1" eaLnBrk="1" hangingPunct="1"/>
            <a:r>
              <a:rPr lang="en-US" smtClean="0"/>
              <a:t>Rice</a:t>
            </a:r>
          </a:p>
          <a:p>
            <a:pPr lvl="1" eaLnBrk="1" hangingPunct="1"/>
            <a:r>
              <a:rPr lang="en-US" smtClean="0"/>
              <a:t>Indigo</a:t>
            </a:r>
          </a:p>
          <a:p>
            <a:pPr lvl="1" eaLnBrk="1" hangingPunct="1"/>
            <a:r>
              <a:rPr lang="en-US" smtClean="0"/>
              <a:t>Cotton</a:t>
            </a:r>
          </a:p>
          <a:p>
            <a:pPr eaLnBrk="1" hangingPunct="1"/>
            <a:r>
              <a:rPr lang="en-US" smtClean="0"/>
              <a:t>Increases demand for imported slave labor</a:t>
            </a:r>
          </a:p>
          <a:p>
            <a:pPr lvl="1" eaLnBrk="1" hangingPunct="1"/>
            <a:r>
              <a:rPr lang="en-US" smtClean="0"/>
              <a:t>European indentured servants, 4- to 7-year terms</a:t>
            </a:r>
          </a:p>
          <a:p>
            <a:pPr lvl="2" eaLnBrk="1" hangingPunct="1"/>
            <a:r>
              <a:rPr lang="en-US" smtClean="0"/>
              <a:t>Chronically unemployed, orphans, political prisoners, and criminals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876F95-41D8-46D6-B209-E1BD5BAFED71}" type="slidenum">
              <a:rPr lang="en-US" altLang="en-US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Export of Tobacco from Virginia</a:t>
            </a:r>
          </a:p>
        </p:txBody>
      </p:sp>
      <p:graphicFrame>
        <p:nvGraphicFramePr>
          <p:cNvPr id="2050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511175" y="1651000"/>
          <a:ext cx="8121650" cy="4429125"/>
        </p:xfrm>
        <a:graphic>
          <a:graphicData uri="http://schemas.openxmlformats.org/presentationml/2006/ole">
            <p:oleObj spid="_x0000_s2050" r:id="rId4" imgW="8120576" imgH="4426080" progId="Excel.Chart.8">
              <p:embed/>
            </p:oleObj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15F6CB-8F4A-4AD3-B2D6-CB818F42A0BB}" type="slidenum">
              <a:rPr lang="en-US" altLang="en-US"/>
              <a:pPr>
                <a:defRPr/>
              </a:pPr>
              <a:t>24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Slavery in North America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African slaves in Virginia from 1619</a:t>
            </a:r>
          </a:p>
          <a:p>
            <a:pPr eaLnBrk="1" hangingPunct="1"/>
            <a:r>
              <a:rPr lang="en-US" smtClean="0"/>
              <a:t>Increasingly replace European indentured laborers, late seventeenth to early eighteenth centuries</a:t>
            </a:r>
          </a:p>
          <a:p>
            <a:pPr eaLnBrk="1" hangingPunct="1"/>
            <a:r>
              <a:rPr lang="en-US" smtClean="0"/>
              <a:t>Less prominent in north due to weak nature of cash-crop industry</a:t>
            </a:r>
          </a:p>
          <a:p>
            <a:pPr lvl="1" eaLnBrk="1" hangingPunct="1"/>
            <a:r>
              <a:rPr lang="en-US" smtClean="0"/>
              <a:t>Slave trading still important part of economy</a:t>
            </a:r>
          </a:p>
          <a:p>
            <a:pPr lvl="1" eaLnBrk="1" hangingPunct="1"/>
            <a:r>
              <a:rPr lang="en-US" smtClean="0"/>
              <a:t>Also, products made through slave labor</a:t>
            </a:r>
          </a:p>
          <a:p>
            <a:pPr lvl="2" eaLnBrk="1" hangingPunct="1"/>
            <a:r>
              <a:rPr lang="en-US" smtClean="0"/>
              <a:t>Rum, based on sugar from plantations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FA9AD-CFF2-43BA-9BB3-8964163D2BCC}" type="slidenum">
              <a:rPr lang="en-US" altLang="en-US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Missionary Activity in the Americas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Franciscan, Dominican, Jesuit missionaries from sixteenth century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Taught Christian doctrine, literacy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Often accumulated cultural knowledge to better communicate their message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Bernardino de Sahagún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Due to conquest and plague, many natives in Spanish America concluded gods had abandoned them; converted to Catholicism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Often retained elements of pagan religion in Christian worship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D629E-D7B9-46E6-9382-8C4ECFD71946}" type="slidenum">
              <a:rPr lang="en-US" altLang="en-US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Virgin of Guadalupe</a:t>
            </a:r>
          </a:p>
        </p:txBody>
      </p:sp>
      <p:pic>
        <p:nvPicPr>
          <p:cNvPr id="30723" name="Picture 5" descr="Guadalup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05DF38-3640-4164-9B77-2221CE02C884}" type="slidenum">
              <a:rPr lang="en-US" altLang="en-US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French and English Missions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Less effective than Spanish missions</a:t>
            </a:r>
          </a:p>
          <a:p>
            <a:pPr lvl="1" eaLnBrk="1" hangingPunct="1"/>
            <a:r>
              <a:rPr lang="en-US" smtClean="0"/>
              <a:t>Spaniards ruled native populations more directly</a:t>
            </a:r>
          </a:p>
          <a:p>
            <a:pPr lvl="1" eaLnBrk="1" hangingPunct="1"/>
            <a:r>
              <a:rPr lang="en-US" smtClean="0"/>
              <a:t>Migration patterns of North American natives made it more difficult to conduct missions</a:t>
            </a:r>
          </a:p>
          <a:p>
            <a:pPr lvl="1" eaLnBrk="1" hangingPunct="1"/>
            <a:r>
              <a:rPr lang="en-US" smtClean="0"/>
              <a:t>English colonists had little interest in converting natives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mtClean="0"/>
          </a:p>
          <a:p>
            <a:pPr lvl="1"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80B8C-3DF8-441C-9CD1-7E74CE539601}" type="slidenum">
              <a:rPr lang="en-US" altLang="en-US"/>
              <a:pPr>
                <a:defRPr/>
              </a:pPr>
              <a:t>28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Australia and the Larger World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Broadly similar experiences to American natives</a:t>
            </a:r>
          </a:p>
          <a:p>
            <a:pPr eaLnBrk="1" hangingPunct="1"/>
            <a:r>
              <a:rPr lang="en-US" sz="2800" smtClean="0"/>
              <a:t>Portuguese mariners long in the region, but Dutch sailors make first recorded sighting of Australia in 1606</a:t>
            </a:r>
          </a:p>
          <a:p>
            <a:pPr eaLnBrk="1" hangingPunct="1"/>
            <a:r>
              <a:rPr lang="en-US" sz="2800" smtClean="0"/>
              <a:t>VOC surveys territory, conclude it is of little value</a:t>
            </a:r>
          </a:p>
          <a:p>
            <a:pPr lvl="1" eaLnBrk="1" hangingPunct="1"/>
            <a:r>
              <a:rPr lang="en-US" sz="2400" smtClean="0"/>
              <a:t>Limited contact with indigenous peoples</a:t>
            </a:r>
          </a:p>
          <a:p>
            <a:pPr lvl="1" eaLnBrk="1" hangingPunct="1"/>
            <a:r>
              <a:rPr lang="en-US" sz="2400" smtClean="0"/>
              <a:t>Nomadic, fishing and foraging societies</a:t>
            </a:r>
          </a:p>
          <a:p>
            <a:pPr eaLnBrk="1" hangingPunct="1"/>
            <a:r>
              <a:rPr lang="en-US" sz="2800" smtClean="0"/>
              <a:t>British Captain James Cook lands at Botany Bay, 1770</a:t>
            </a:r>
          </a:p>
          <a:p>
            <a:pPr lvl="1" eaLnBrk="1" hangingPunct="1"/>
            <a:r>
              <a:rPr lang="en-US" sz="2400" smtClean="0"/>
              <a:t>Convicts shipped to Australia, outnumber free settlers until 1830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527BD-6FB9-4D50-A091-637CEC852603}" type="slidenum">
              <a:rPr lang="en-US" altLang="en-US"/>
              <a:pPr>
                <a:defRPr/>
              </a:pPr>
              <a:t>29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From Mining to Plantation Agriculture</a:t>
            </a:r>
          </a:p>
        </p:txBody>
      </p:sp>
      <p:sp>
        <p:nvSpPr>
          <p:cNvPr id="8195" name="Rectangle 9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686800" cy="4530725"/>
          </a:xfrm>
        </p:spPr>
        <p:txBody>
          <a:bodyPr/>
          <a:lstStyle/>
          <a:p>
            <a:pPr eaLnBrk="1" hangingPunct="1"/>
            <a:r>
              <a:rPr lang="en-US" smtClean="0"/>
              <a:t>Taíno occasionally rebel, but outgunned by </a:t>
            </a:r>
            <a:br>
              <a:rPr lang="en-US" smtClean="0"/>
            </a:br>
            <a:r>
              <a:rPr lang="en-US" smtClean="0"/>
              <a:t>Spanish military technology</a:t>
            </a:r>
          </a:p>
          <a:p>
            <a:pPr eaLnBrk="1" hangingPunct="1"/>
            <a:r>
              <a:rPr lang="en-US" smtClean="0"/>
              <a:t>Smallpox epidemics begin 1518</a:t>
            </a:r>
          </a:p>
          <a:p>
            <a:pPr lvl="1" eaLnBrk="1" hangingPunct="1"/>
            <a:r>
              <a:rPr lang="en-US" smtClean="0"/>
              <a:t>Spaniards launch raids to kidnap and replace workers, spread disease further</a:t>
            </a:r>
          </a:p>
          <a:p>
            <a:pPr lvl="1" eaLnBrk="1" hangingPunct="1"/>
            <a:r>
              <a:rPr lang="en-US" smtClean="0"/>
              <a:t>Taíno society disappears by middle of sixteenth century</a:t>
            </a:r>
          </a:p>
          <a:p>
            <a:pPr eaLnBrk="1" hangingPunct="1"/>
            <a:r>
              <a:rPr lang="en-US" smtClean="0"/>
              <a:t>Limited gold production causes new interest in exploiting Caribbean for sugarcane production</a:t>
            </a:r>
          </a:p>
          <a:p>
            <a:pPr lvl="1" eaLnBrk="1" hangingPunct="1"/>
            <a:r>
              <a:rPr lang="en-US" smtClean="0"/>
              <a:t>Requires massive importation of slaves</a:t>
            </a:r>
          </a:p>
          <a:p>
            <a:pPr eaLnBrk="1" hangingPunct="1"/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F877B5-BC46-42F6-81CF-0B9BBE150013}" type="slidenum">
              <a:rPr lang="en-US" altLang="en-US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Australian Aborigine</a:t>
            </a:r>
          </a:p>
        </p:txBody>
      </p:sp>
      <p:pic>
        <p:nvPicPr>
          <p:cNvPr id="33795" name="Picture 5" descr="Aborigine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84350" y="1447800"/>
            <a:ext cx="5575300" cy="4530725"/>
          </a:xfr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1CEAAF-C067-45A1-A18D-F08F1E1B13DA}" type="slidenum">
              <a:rPr lang="en-US" altLang="en-US"/>
              <a:pPr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Pacific Islands and the Larger World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eaLnBrk="1" hangingPunct="1"/>
            <a:r>
              <a:rPr lang="en-US" sz="2800" smtClean="0"/>
              <a:t>Manila galleons interested in quick trade routes, little exploration of Pacific</a:t>
            </a:r>
          </a:p>
          <a:p>
            <a:pPr lvl="1" eaLnBrk="1" hangingPunct="1"/>
            <a:r>
              <a:rPr lang="en-US" sz="2400" smtClean="0"/>
              <a:t>Islands of Guam and the Marianas significant, lay on trade routes</a:t>
            </a:r>
          </a:p>
          <a:p>
            <a:pPr lvl="1" eaLnBrk="1" hangingPunct="1"/>
            <a:r>
              <a:rPr lang="en-US" sz="2400" smtClean="0"/>
              <a:t>1670s-1680s took control of islands, smallpox destroys local population</a:t>
            </a:r>
          </a:p>
          <a:p>
            <a:pPr eaLnBrk="1" hangingPunct="1"/>
            <a:r>
              <a:rPr lang="en-US" sz="2800" smtClean="0"/>
              <a:t>James Cook visits Hawai`i in 1778</a:t>
            </a:r>
          </a:p>
          <a:p>
            <a:pPr lvl="1" eaLnBrk="1" hangingPunct="1"/>
            <a:r>
              <a:rPr lang="en-US" sz="2400" smtClean="0"/>
              <a:t>Good relationship with Hawaiians</a:t>
            </a:r>
          </a:p>
          <a:p>
            <a:pPr lvl="1" eaLnBrk="1" hangingPunct="1"/>
            <a:r>
              <a:rPr lang="en-US" sz="2400" smtClean="0"/>
              <a:t>Sailors spread venereal disease</a:t>
            </a:r>
          </a:p>
          <a:p>
            <a:pPr lvl="1" eaLnBrk="1" hangingPunct="1"/>
            <a:r>
              <a:rPr lang="en-US" sz="2400" smtClean="0"/>
              <a:t>Cook not welcomed in 1779, killed in dispute over petty thefts</a:t>
            </a:r>
          </a:p>
          <a:p>
            <a:pPr eaLnBrk="1" hangingPunct="1"/>
            <a:endParaRPr lang="en-US" sz="28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5AAD2F-E9E2-45B4-BF83-27E0A1C67D85}" type="slidenum">
              <a:rPr lang="en-US" altLang="en-US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Manila Galleon Route and the Lands of Oceania, 1500-1800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58AA2C-D97F-4A8B-87FB-9E2F27B14BBA}" type="slidenum">
              <a:rPr lang="en-US" altLang="en-US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35847" name="Picture 7" descr="ben85646_m24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7400" y="1549400"/>
            <a:ext cx="7232650" cy="44783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Conquest of Mexico and Peru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 conquerors (</a:t>
            </a:r>
            <a:r>
              <a:rPr lang="en-US" i="1" smtClean="0"/>
              <a:t>conquistadores</a:t>
            </a:r>
            <a:r>
              <a:rPr lang="en-US" smtClean="0"/>
              <a:t>) explore other territories</a:t>
            </a:r>
          </a:p>
          <a:p>
            <a:pPr eaLnBrk="1" hangingPunct="1"/>
            <a:r>
              <a:rPr lang="en-US" smtClean="0"/>
              <a:t>Hernán Cortés and 450 men bring down Aztec empire in Mexico (1519-1521)</a:t>
            </a:r>
          </a:p>
          <a:p>
            <a:pPr lvl="1" eaLnBrk="1" hangingPunct="1"/>
            <a:r>
              <a:rPr lang="en-US" smtClean="0"/>
              <a:t>Smallpox destroys besieged Tenochtitlan</a:t>
            </a:r>
          </a:p>
          <a:p>
            <a:pPr eaLnBrk="1" hangingPunct="1"/>
            <a:r>
              <a:rPr lang="en-US" smtClean="0"/>
              <a:t>Francisco Pizarro and 600 men bring down Inca empire in Peru (1532-1533)</a:t>
            </a:r>
          </a:p>
          <a:p>
            <a:pPr lvl="1" eaLnBrk="1" hangingPunct="1"/>
            <a:r>
              <a:rPr lang="en-US" smtClean="0"/>
              <a:t>Calls conference of warring Inca rulers, massacres them all</a:t>
            </a:r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001428-EA40-4370-9CC4-928D933D48C4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 Colonial Administration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Spanish administration based in New Spain (Mexico) and New Castile (Peru), extended to Florida and Buenos Aires</a:t>
            </a:r>
          </a:p>
          <a:p>
            <a:pPr lvl="1" eaLnBrk="1" hangingPunct="1"/>
            <a:r>
              <a:rPr lang="en-US" sz="3000" smtClean="0"/>
              <a:t>Mexico city built atop Tenochtitlan, founded Lima in Peru</a:t>
            </a:r>
          </a:p>
          <a:p>
            <a:pPr lvl="1" eaLnBrk="1" hangingPunct="1"/>
            <a:r>
              <a:rPr lang="en-US" sz="3000" smtClean="0"/>
              <a:t>Viceroys rule, but supervised by local courts called </a:t>
            </a:r>
            <a:r>
              <a:rPr lang="en-US" sz="3000" i="1" smtClean="0"/>
              <a:t>audiencias</a:t>
            </a:r>
            <a:r>
              <a:rPr lang="en-US" sz="3000" smtClean="0"/>
              <a:t> designed to prevent buildup of local power bases </a:t>
            </a:r>
          </a:p>
          <a:p>
            <a:pPr lvl="1" eaLnBrk="1" hangingPunct="1"/>
            <a:r>
              <a:rPr lang="en-US" sz="3000" smtClean="0"/>
              <a:t>Considerable dispute with Spanish homeland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B3E4A4-E3CE-4644-A0E0-C61DBA32757E}" type="slidenum">
              <a:rPr lang="en-US" altLang="en-US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Portuguese Brazil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1494 Treaty of Tordesillas divides entire (non-Christian) world between Spain and Portugal</a:t>
            </a:r>
          </a:p>
          <a:p>
            <a:pPr eaLnBrk="1" hangingPunct="1"/>
            <a:r>
              <a:rPr lang="en-US" smtClean="0"/>
              <a:t>Portugal claims Brazil</a:t>
            </a:r>
          </a:p>
          <a:p>
            <a:pPr eaLnBrk="1" hangingPunct="1"/>
            <a:r>
              <a:rPr lang="en-US" smtClean="0"/>
              <a:t>Little interest at first, but increases as other imperial powers take notice</a:t>
            </a:r>
          </a:p>
          <a:p>
            <a:pPr eaLnBrk="1" hangingPunct="1"/>
            <a:r>
              <a:rPr lang="en-US" smtClean="0"/>
              <a:t>Exploited for sugarcane production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1B25F-B053-4F4D-B902-2E3BA602D4BC}" type="slidenum">
              <a:rPr lang="en-US" altLang="en-US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Settler Colonies in North America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Spanish towns, forts, missions on east coast of North America, some on west coast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Dislodged in seventeenth century by French, English, Dutch mariners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Permanent colonies in North America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France: Nova Scotia (1604), Quebec (1608)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England: Jamestown (1607), Massachusetts Bay Colony (1630)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Netherlands: New Amsterdam (1623)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English take it in 1664, rename it New York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F7BB98-8706-4429-BD1E-C205B588598F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Colonial Government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Exceptionally difficult conditions</a:t>
            </a:r>
          </a:p>
          <a:p>
            <a:pPr lvl="1" eaLnBrk="1" hangingPunct="1"/>
            <a:r>
              <a:rPr lang="en-US" smtClean="0"/>
              <a:t>Starvation rampant, cannibalism occasionally practiced</a:t>
            </a:r>
          </a:p>
          <a:p>
            <a:pPr eaLnBrk="1" hangingPunct="1"/>
            <a:r>
              <a:rPr lang="en-US" smtClean="0"/>
              <a:t>French and English private merchants invest heavily in expansion of colonies</a:t>
            </a:r>
          </a:p>
          <a:p>
            <a:pPr eaLnBrk="1" hangingPunct="1"/>
            <a:r>
              <a:rPr lang="en-US" smtClean="0"/>
              <a:t>Greater levels of self-government than Spanish and Portuguese colonies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6779E4-A14B-46ED-81F7-F70D6BD206E9}" type="slidenum">
              <a:rPr lang="en-US" altLang="en-US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European Empires and Colonies in the Americas, about 1700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©2011, The McGraw-Hill Companies, Inc. All Rights Reserved.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003740-B76C-41D7-94E3-5BB0CA0DEBCE}" type="slidenum">
              <a:rPr lang="en-US" altLang="en-US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14343" name="Picture 7" descr="ben85646_m24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300538" cy="435133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29"/>
  <p:tag name="MMPROD_UIDATA" val="&lt;database version=&quot;7.0&quot;&gt;&lt;object type=&quot;1&quot; unique_id=&quot;10001&quot;&gt;&lt;object type=&quot;8&quot; unique_id=&quot;12256&quot;&gt;&lt;/object&gt;&lt;object type=&quot;2&quot; unique_id=&quot;12257&quot;&gt;&lt;object type=&quot;3&quot; unique_id=&quot;12258&quot;&gt;&lt;property id=&quot;20148&quot; value=&quot;5&quot;/&gt;&lt;property id=&quot;20300&quot; value=&quot;Slide 1 - &amp;quot;Chapter 24&amp;quot;&quot;/&gt;&lt;property id=&quot;20307&quot; value=&quot;256&quot;/&gt;&lt;/object&gt;&lt;object type=&quot;3&quot; unique_id=&quot;12259&quot;&gt;&lt;property id=&quot;20148&quot; value=&quot;5&quot;/&gt;&lt;property id=&quot;20300&quot; value=&quot;Slide 2 - &amp;quot;The Spanish Caribbean&amp;quot;&quot;/&gt;&lt;property id=&quot;20307&quot; value=&quot;259&quot;/&gt;&lt;/object&gt;&lt;object type=&quot;3&quot; unique_id=&quot;12260&quot;&gt;&lt;property id=&quot;20148&quot; value=&quot;5&quot;/&gt;&lt;property id=&quot;20300&quot; value=&quot;Slide 3 - &amp;quot;From Mining to Plantation Agriculture&amp;quot;&quot;/&gt;&lt;property id=&quot;20307&quot; value=&quot;260&quot;/&gt;&lt;/object&gt;&lt;object type=&quot;3&quot; unique_id=&quot;12261&quot;&gt;&lt;property id=&quot;20148&quot; value=&quot;5&quot;/&gt;&lt;property id=&quot;20300&quot; value=&quot;Slide 4 - &amp;quot;Conquest of Mexico and Peru&amp;quot;&quot;/&gt;&lt;property id=&quot;20307&quot; value=&quot;261&quot;/&gt;&lt;/object&gt;&lt;object type=&quot;3&quot; unique_id=&quot;12262&quot;&gt;&lt;property id=&quot;20148&quot; value=&quot;5&quot;/&gt;&lt;property id=&quot;20300&quot; value=&quot;Slide 5 - &amp;quot;Spanish Colonial Administration&amp;quot;&quot;/&gt;&lt;property id=&quot;20307&quot; value=&quot;262&quot;/&gt;&lt;/object&gt;&lt;object type=&quot;3&quot; unique_id=&quot;12263&quot;&gt;&lt;property id=&quot;20148&quot; value=&quot;5&quot;/&gt;&lt;property id=&quot;20300&quot; value=&quot;Slide 6 - &amp;quot;Portuguese Brazil&amp;quot;&quot;/&gt;&lt;property id=&quot;20307&quot; value=&quot;263&quot;/&gt;&lt;/object&gt;&lt;object type=&quot;3&quot; unique_id=&quot;12264&quot;&gt;&lt;property id=&quot;20148&quot; value=&quot;5&quot;/&gt;&lt;property id=&quot;20300&quot; value=&quot;Slide 7 - &amp;quot;Settler Colonies in North America&amp;quot;&quot;/&gt;&lt;property id=&quot;20307&quot; value=&quot;264&quot;/&gt;&lt;/object&gt;&lt;object type=&quot;3&quot; unique_id=&quot;12265&quot;&gt;&lt;property id=&quot;20148&quot; value=&quot;5&quot;/&gt;&lt;property id=&quot;20300&quot; value=&quot;Slide 8 - &amp;quot;Colonial Government&amp;quot;&quot;/&gt;&lt;property id=&quot;20307&quot; value=&quot;265&quot;/&gt;&lt;/object&gt;&lt;object type=&quot;3&quot; unique_id=&quot;12266&quot;&gt;&lt;property id=&quot;20148&quot; value=&quot;5&quot;/&gt;&lt;property id=&quot;20300&quot; value=&quot;Slide 9 - &amp;quot;European Empires and Colonies in the Americas, about 1700&amp;quot;&quot;/&gt;&lt;property id=&quot;20307&quot; value=&quot;257&quot;/&gt;&lt;/object&gt;&lt;object type=&quot;3&quot; unique_id=&quot;12267&quot;&gt;&lt;property id=&quot;20148&quot; value=&quot;5&quot;/&gt;&lt;property id=&quot;20300&quot; value=&quot;Slide 10 - &amp;quot;Relations with Indigenous Peoples&amp;quot;&quot;/&gt;&lt;property id=&quot;20307&quot; value=&quot;266&quot;/&gt;&lt;/object&gt;&lt;object type=&quot;3&quot; unique_id=&quot;12268&quot;&gt;&lt;property id=&quot;20148&quot; value=&quot;5&quot;/&gt;&lt;property id=&quot;20300&quot; value=&quot;Slide 11 - &amp;quot;Conflict with Indigenous Peoples&amp;quot;&quot;/&gt;&lt;property id=&quot;20307&quot; value=&quot;267&quot;/&gt;&lt;/object&gt;&lt;object type=&quot;3&quot; unique_id=&quot;12269&quot;&gt;&lt;property id=&quot;20148&quot; value=&quot;5&quot;/&gt;&lt;property id=&quot;20300&quot; value=&quot;Slide 12 - &amp;quot;North American Populations&amp;quot;&quot;/&gt;&lt;property id=&quot;20307&quot; value=&quot;268&quot;/&gt;&lt;/object&gt;&lt;object type=&quot;3&quot; unique_id=&quot;12270&quot;&gt;&lt;property id=&quot;20148&quot; value=&quot;5&quot;/&gt;&lt;property id=&quot;20300&quot; value=&quot;Slide 13 - &amp;quot;The Formation of Multicultural Societies&amp;quot;&quot;/&gt;&lt;property id=&quot;20307&quot; value=&quot;269&quot;/&gt;&lt;/object&gt;&lt;object type=&quot;3&quot; unique_id=&quot;12271&quot;&gt;&lt;property id=&quot;20148&quot; value=&quot;5&quot;/&gt;&lt;property id=&quot;20300&quot; value=&quot;Slide 14 - &amp;quot;The Social Hierarchy&amp;quot;&quot;/&gt;&lt;property id=&quot;20307&quot; value=&quot;270&quot;/&gt;&lt;/object&gt;&lt;object type=&quot;3&quot; unique_id=&quot;12272&quot;&gt;&lt;property id=&quot;20148&quot; value=&quot;5&quot;/&gt;&lt;property id=&quot;20300&quot; value=&quot;Slide 15 - &amp;quot;North American Societies&amp;quot;&quot;/&gt;&lt;property id=&quot;20307&quot; value=&quot;271&quot;/&gt;&lt;/object&gt;&lt;object type=&quot;3&quot; unique_id=&quot;12273&quot;&gt;&lt;property id=&quot;20148&quot; value=&quot;5&quot;/&gt;&lt;property id=&quot;20300&quot; value=&quot;Slide 16 - &amp;quot;Mining in the Spanish Empire&amp;quot;&quot;/&gt;&lt;property id=&quot;20307&quot; value=&quot;272&quot;/&gt;&lt;/object&gt;&lt;object type=&quot;3&quot; unique_id=&quot;12274&quot;&gt;&lt;property id=&quot;20148&quot; value=&quot;5&quot;/&gt;&lt;property id=&quot;20300&quot; value=&quot;Slide 17 - &amp;quot;Global Significance of Silver&amp;quot;&quot;/&gt;&lt;property id=&quot;20307&quot; value=&quot;273&quot;/&gt;&lt;/object&gt;&lt;object type=&quot;3&quot; unique_id=&quot;12275&quot;&gt;&lt;property id=&quot;20148&quot; value=&quot;5&quot;/&gt;&lt;property id=&quot;20300&quot; value=&quot;Slide 18 - &amp;quot;The Hacienda&amp;quot;&quot;/&gt;&lt;property id=&quot;20307&quot; value=&quot;274&quot;/&gt;&lt;/object&gt;&lt;object type=&quot;3&quot; unique_id=&quot;12276&quot;&gt;&lt;property id=&quot;20148&quot; value=&quot;5&quot;/&gt;&lt;property id=&quot;20300&quot; value=&quot;Slide 19 - &amp;quot;A Hacienda in Chile&amp;quot;&quot;/&gt;&lt;property id=&quot;20307&quot; value=&quot;287&quot;/&gt;&lt;/object&gt;&lt;object type=&quot;3&quot; unique_id=&quot;12277&quot;&gt;&lt;property id=&quot;20148&quot; value=&quot;5&quot;/&gt;&lt;property id=&quot;20300&quot; value=&quot;Slide 20 - &amp;quot;Resistance to Spanish Rule&amp;quot;&quot;/&gt;&lt;property id=&quot;20307&quot; value=&quot;275&quot;/&gt;&lt;/object&gt;&lt;object type=&quot;3&quot; unique_id=&quot;12278&quot;&gt;&lt;property id=&quot;20148&quot; value=&quot;5&quot;/&gt;&lt;property id=&quot;20300&quot; value=&quot;Slide 21 - &amp;quot;Sugar and Slavery in Portuguese Brazil&amp;quot;&quot;/&gt;&lt;property id=&quot;20307&quot; value=&quot;276&quot;/&gt;&lt;/object&gt;&lt;object type=&quot;3&quot; unique_id=&quot;12279&quot;&gt;&lt;property id=&quot;20148&quot; value=&quot;5&quot;/&gt;&lt;property id=&quot;20300&quot; value=&quot;Slide 22 - &amp;quot;Fur Trading in North America&amp;quot;&quot;/&gt;&lt;property id=&quot;20307&quot; value=&quot;277&quot;/&gt;&lt;/object&gt;&lt;object type=&quot;3&quot; unique_id=&quot;12280&quot;&gt;&lt;property id=&quot;20148&quot; value=&quot;5&quot;/&gt;&lt;property id=&quot;20300&quot; value=&quot;Slide 23 - &amp;quot;Development of Cash Crops&amp;quot;&quot;/&gt;&lt;property id=&quot;20307&quot; value=&quot;278&quot;/&gt;&lt;/object&gt;&lt;object type=&quot;3&quot; unique_id=&quot;12281&quot;&gt;&lt;property id=&quot;20148&quot; value=&quot;5&quot;/&gt;&lt;property id=&quot;20300&quot; value=&quot;Slide 24 - &amp;quot;Export of Tobacco from Virginia&amp;quot;&quot;/&gt;&lt;property id=&quot;20307&quot; value=&quot;279&quot;/&gt;&lt;/object&gt;&lt;object type=&quot;3&quot; unique_id=&quot;12282&quot;&gt;&lt;property id=&quot;20148&quot; value=&quot;5&quot;/&gt;&lt;property id=&quot;20300&quot; value=&quot;Slide 25 - &amp;quot;Slavery in North America&amp;quot;&quot;/&gt;&lt;property id=&quot;20307&quot; value=&quot;280&quot;/&gt;&lt;/object&gt;&lt;object type=&quot;3&quot; unique_id=&quot;12283&quot;&gt;&lt;property id=&quot;20148&quot; value=&quot;5&quot;/&gt;&lt;property id=&quot;20300&quot; value=&quot;Slide 26 - &amp;quot;Missionary Activity in the Americas&amp;quot;&quot;/&gt;&lt;property id=&quot;20307&quot; value=&quot;281&quot;/&gt;&lt;/object&gt;&lt;object type=&quot;3&quot; unique_id=&quot;12284&quot;&gt;&lt;property id=&quot;20148&quot; value=&quot;5&quot;/&gt;&lt;property id=&quot;20300&quot; value=&quot;Slide 27 - &amp;quot;The Virgin of Guadalupe&amp;quot;&quot;/&gt;&lt;property id=&quot;20307&quot; value=&quot;286&quot;/&gt;&lt;/object&gt;&lt;object type=&quot;3&quot; unique_id=&quot;12285&quot;&gt;&lt;property id=&quot;20148&quot; value=&quot;5&quot;/&gt;&lt;property id=&quot;20300&quot; value=&quot;Slide 28 - &amp;quot;French and English Missions&amp;quot;&quot;/&gt;&lt;property id=&quot;20307&quot; value=&quot;282&quot;/&gt;&lt;/object&gt;&lt;object type=&quot;3&quot; unique_id=&quot;12286&quot;&gt;&lt;property id=&quot;20148&quot; value=&quot;5&quot;/&gt;&lt;property id=&quot;20300&quot; value=&quot;Slide 29 - &amp;quot;Australia and the Larger World&amp;quot;&quot;/&gt;&lt;property id=&quot;20307&quot; value=&quot;283&quot;/&gt;&lt;/object&gt;&lt;object type=&quot;3&quot; unique_id=&quot;12287&quot;&gt;&lt;property id=&quot;20148&quot; value=&quot;5&quot;/&gt;&lt;property id=&quot;20300&quot; value=&quot;Slide 30 - &amp;quot;Australian Aborigine&amp;quot;&quot;/&gt;&lt;property id=&quot;20307&quot; value=&quot;285&quot;/&gt;&lt;/object&gt;&lt;object type=&quot;3&quot; unique_id=&quot;12288&quot;&gt;&lt;property id=&quot;20148&quot; value=&quot;5&quot;/&gt;&lt;property id=&quot;20300&quot; value=&quot;Slide 31 - &amp;quot;Pacific Islands and the Larger World&amp;quot;&quot;/&gt;&lt;property id=&quot;20307&quot; value=&quot;284&quot;/&gt;&lt;/object&gt;&lt;object type=&quot;3&quot; unique_id=&quot;12289&quot;&gt;&lt;property id=&quot;20148&quot; value=&quot;5&quot;/&gt;&lt;property id=&quot;20300&quot; value=&quot;Slide 32 - &amp;quot;Manila Galleon Route and the Lands of Oceania, 1500-1800&amp;quot;&quot;/&gt;&lt;property id=&quot;20307&quot; value=&quot;28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bentley5">
  <a:themeElements>
    <a:clrScheme name="Edge 6">
      <a:dk1>
        <a:srgbClr val="333333"/>
      </a:dk1>
      <a:lt1>
        <a:srgbClr val="FFFFFF"/>
      </a:lt1>
      <a:dk2>
        <a:srgbClr val="006699"/>
      </a:dk2>
      <a:lt2>
        <a:srgbClr val="FFFFFF"/>
      </a:lt2>
      <a:accent1>
        <a:srgbClr val="CC9900"/>
      </a:accent1>
      <a:accent2>
        <a:srgbClr val="FF9900"/>
      </a:accent2>
      <a:accent3>
        <a:srgbClr val="AAB8CA"/>
      </a:accent3>
      <a:accent4>
        <a:srgbClr val="DADADA"/>
      </a:accent4>
      <a:accent5>
        <a:srgbClr val="E2CAAA"/>
      </a:accent5>
      <a:accent6>
        <a:srgbClr val="E78A00"/>
      </a:accent6>
      <a:hlink>
        <a:srgbClr val="FFCC00"/>
      </a:hlink>
      <a:folHlink>
        <a:srgbClr val="706F37"/>
      </a:folHlink>
    </a:clrScheme>
    <a:fontScheme name="Edge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bentley5</Template>
  <TotalTime>720</TotalTime>
  <Words>1647</Words>
  <Application>Microsoft Office PowerPoint</Application>
  <PresentationFormat>On-screen Show (4:3)</PresentationFormat>
  <Paragraphs>266</Paragraphs>
  <Slides>32</Slides>
  <Notes>32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Times New Roman</vt:lpstr>
      <vt:lpstr>Wingdings</vt:lpstr>
      <vt:lpstr>Garamond</vt:lpstr>
      <vt:lpstr>bentley5</vt:lpstr>
      <vt:lpstr>Microsoft Office Excel Chart</vt:lpstr>
      <vt:lpstr>Chapter 24</vt:lpstr>
      <vt:lpstr>The Spanish Caribbean</vt:lpstr>
      <vt:lpstr>From Mining to Plantation Agriculture</vt:lpstr>
      <vt:lpstr>Conquest of Mexico and Peru</vt:lpstr>
      <vt:lpstr>Spanish Colonial Administration</vt:lpstr>
      <vt:lpstr>Portuguese Brazil</vt:lpstr>
      <vt:lpstr>Settler Colonies in North America</vt:lpstr>
      <vt:lpstr>Colonial Government</vt:lpstr>
      <vt:lpstr>European Empires and Colonies in the Americas, about 1700</vt:lpstr>
      <vt:lpstr>Relations with Indigenous Peoples</vt:lpstr>
      <vt:lpstr>Conflict with Indigenous Peoples</vt:lpstr>
      <vt:lpstr>North American Populations</vt:lpstr>
      <vt:lpstr>The Formation of Multicultural Societies</vt:lpstr>
      <vt:lpstr>The Social Hierarchy</vt:lpstr>
      <vt:lpstr>North American Societies</vt:lpstr>
      <vt:lpstr>Mining in the Spanish Empire</vt:lpstr>
      <vt:lpstr>Global Significance of Silver</vt:lpstr>
      <vt:lpstr>The Hacienda</vt:lpstr>
      <vt:lpstr>A Hacienda in Chile</vt:lpstr>
      <vt:lpstr>Resistance to Spanish Rule</vt:lpstr>
      <vt:lpstr>Sugar and Slavery in Portuguese Brazil</vt:lpstr>
      <vt:lpstr>Fur Trading in North America</vt:lpstr>
      <vt:lpstr>Development of Cash Crops</vt:lpstr>
      <vt:lpstr>Export of Tobacco from Virginia</vt:lpstr>
      <vt:lpstr>Slavery in North America</vt:lpstr>
      <vt:lpstr>Missionary Activity in the Americas</vt:lpstr>
      <vt:lpstr>The Virgin of Guadalupe</vt:lpstr>
      <vt:lpstr>French and English Missions</vt:lpstr>
      <vt:lpstr>Australia and the Larger World</vt:lpstr>
      <vt:lpstr>Australian Aborigine</vt:lpstr>
      <vt:lpstr>Pacific Islands and the Larger World</vt:lpstr>
      <vt:lpstr>Manila Galleon Route and the Lands of Oceania, 1500-1800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25</dc:title>
  <dc:creator>Henry Abramson</dc:creator>
  <cp:lastModifiedBy>ventulethk</cp:lastModifiedBy>
  <cp:revision>17</cp:revision>
  <dcterms:created xsi:type="dcterms:W3CDTF">2004-11-23T22:33:21Z</dcterms:created>
  <dcterms:modified xsi:type="dcterms:W3CDTF">2013-02-07T16:18:20Z</dcterms:modified>
</cp:coreProperties>
</file>