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018" autoAdjust="0"/>
    <p:restoredTop sz="94699" autoAdjust="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C5CAFC-5A5F-4096-A5B0-9AAA4DA31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039D53-0FBA-49FD-9B6A-247021C9D23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77F27-7D73-4453-B52A-B8B5C1341AF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DDCF7-B734-4BB2-92A0-FEA0C7E5A775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8473E-739A-466B-BE8B-7F8287C7262A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18AA73-CE55-4C33-BB5A-564A8F603D0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75774-2B18-4CF6-B1BD-0302363F9D9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31F6D7-7CD6-4A54-9133-E55724A226A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35A2E-8A9D-4A6B-9385-103BEFF8F6D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4FD98A-8EA5-4C50-ACAB-F803BCCEDB0C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B29C8-6983-470D-BB1C-9F0CB18F324F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AE56EC-B29E-44A2-B2CA-268BE6A52B5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00D137-9FDB-4B15-A9F8-7C75C479A9C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4CAF0-1719-492A-8C8D-F723291DCA7C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D3B5-4EBF-4815-A5D8-4762C9BEC722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CDEAA8-B50E-4240-AFA5-5D166CA6000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257616-BBAD-4239-A239-1B9C44E9624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3E9144-C58C-4071-8A76-F8B10F2BBE1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DED21-746F-48D8-ACA2-0BD06D794D6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CB5CEF-A4D1-4F12-9DC7-20869140396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705CC-4B34-4F11-81BD-E7EB89240C2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1EDB3-731C-4E30-8E05-49268B56310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3638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EDE2-2925-49E7-BE14-B214E02237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BFB8F-707A-4A2E-A6E5-A49FB16223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2CA2D-157F-4A14-8F28-436E1C7292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60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81200" y="62484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9C2F7-D29D-42F3-A7C0-71A2E13324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D3D98-5EDB-4EE9-BF40-786D8934AC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BCBF5-E378-4A38-B0D7-2916AAB3CE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1C87-3167-49B2-97C2-4F1491C645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07C67-4B4F-4021-8DB8-2023C071BB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EC0C-17C0-4427-82F7-E4CA5BAF93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847E9-D8AE-44BE-AFA6-E768510AC0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48C2-819C-4C7F-B966-52EC101C69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105F4F6A-F0D3-4E95-94A8-A07923A3B9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98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1" r:id="rId3"/>
    <p:sldLayoutId id="2147483720" r:id="rId4"/>
    <p:sldLayoutId id="2147483719" r:id="rId5"/>
    <p:sldLayoutId id="2147483718" r:id="rId6"/>
    <p:sldLayoutId id="2147483717" r:id="rId7"/>
    <p:sldLayoutId id="2147483716" r:id="rId8"/>
    <p:sldLayoutId id="2147483715" r:id="rId9"/>
    <p:sldLayoutId id="2147483714" r:id="rId10"/>
    <p:sldLayoutId id="2147483713" r:id="rId11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27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Islamic Empires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BF240-FAD0-449F-A833-A75EB117C5BC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Akbar (r. 1556-1605)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Grandson of Babur</a:t>
            </a:r>
          </a:p>
          <a:p>
            <a:pPr eaLnBrk="1" hangingPunct="1"/>
            <a:r>
              <a:rPr lang="en-US" smtClean="0"/>
              <a:t>Wins fear and respect after throwing Adham Khan, leader of the army, out the window twice</a:t>
            </a:r>
          </a:p>
          <a:p>
            <a:pPr lvl="1" eaLnBrk="1" hangingPunct="1"/>
            <a:r>
              <a:rPr lang="en-US" smtClean="0"/>
              <a:t>Second time just to make sure he was dead</a:t>
            </a:r>
          </a:p>
          <a:p>
            <a:pPr eaLnBrk="1" hangingPunct="1"/>
            <a:r>
              <a:rPr lang="en-US" smtClean="0"/>
              <a:t>Created centralized government</a:t>
            </a:r>
          </a:p>
          <a:p>
            <a:pPr eaLnBrk="1" hangingPunct="1"/>
            <a:r>
              <a:rPr lang="en-US" smtClean="0"/>
              <a:t>Destroyed Hindu kingdom of Vijayanagar</a:t>
            </a:r>
          </a:p>
          <a:p>
            <a:pPr eaLnBrk="1" hangingPunct="1"/>
            <a:r>
              <a:rPr lang="en-US" smtClean="0"/>
              <a:t>Religiously tolerant, promoted “divine faith”</a:t>
            </a:r>
          </a:p>
          <a:p>
            <a:pPr lvl="1" eaLnBrk="1" hangingPunct="1"/>
            <a:r>
              <a:rPr lang="en-US" smtClean="0"/>
              <a:t>Syncretic form of Islam and Hinduism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D1DB4-19C9-4984-89AF-B5589F949829}" type="slidenum">
              <a:rPr lang="en-US" altLang="en-US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Aurangzeb (r. 1659-1707)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Expands Mughal empire into southern India</a:t>
            </a:r>
          </a:p>
          <a:p>
            <a:pPr eaLnBrk="1" hangingPunct="1"/>
            <a:r>
              <a:rPr lang="en-US" smtClean="0"/>
              <a:t>Hostile to Hinduism</a:t>
            </a:r>
          </a:p>
          <a:p>
            <a:pPr lvl="1" eaLnBrk="1" hangingPunct="1"/>
            <a:r>
              <a:rPr lang="en-US" smtClean="0"/>
              <a:t>Demolished Hindu temples, replaced with mosques</a:t>
            </a:r>
          </a:p>
          <a:p>
            <a:pPr lvl="1" eaLnBrk="1" hangingPunct="1"/>
            <a:r>
              <a:rPr lang="en-US" smtClean="0"/>
              <a:t>Tax on Hindus to encourage conversion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B6AB1-6C93-47EF-9E39-E0EACAFEE6E7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Elements of Ottoman, Safavid, and Mughal Empires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Empires based on military conquest (“gunpowder empires”)</a:t>
            </a:r>
          </a:p>
          <a:p>
            <a:pPr>
              <a:lnSpc>
                <a:spcPct val="90000"/>
              </a:lnSpc>
            </a:pPr>
            <a:r>
              <a:rPr lang="en-US" smtClean="0"/>
              <a:t>Prestige of dynasty dependent on piety and military prowess of the ruler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Close relations with Sufism, </a:t>
            </a:r>
            <a:r>
              <a:rPr lang="en-US" i="1" smtClean="0"/>
              <a:t>ghazi</a:t>
            </a:r>
            <a:r>
              <a:rPr lang="en-US" smtClean="0"/>
              <a:t> tradition</a:t>
            </a:r>
          </a:p>
          <a:p>
            <a:pPr>
              <a:lnSpc>
                <a:spcPct val="90000"/>
              </a:lnSpc>
            </a:pPr>
            <a:r>
              <a:rPr lang="en-US" smtClean="0"/>
              <a:t>Steppe Turkish traditions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Issuance of unilateral decrees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Intra-family conflicts over power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1595 Sultan massacres nineteen brothers (some infants), fifteen expectant women (strangulation with silk)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6AEF3-0EF4-4BE7-B1B2-0EA1C18950BC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Women and Politics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Women officially banned from political activity</a:t>
            </a:r>
          </a:p>
          <a:p>
            <a:pPr eaLnBrk="1" hangingPunct="1"/>
            <a:r>
              <a:rPr lang="en-US" smtClean="0"/>
              <a:t>But tradition of revering mothers, first wives from Chinggis Khan</a:t>
            </a:r>
          </a:p>
          <a:p>
            <a:pPr eaLnBrk="1" hangingPunct="1"/>
            <a:r>
              <a:rPr lang="en-US" smtClean="0"/>
              <a:t>Süleyman the Magnificent defers to concubine Hürrem Sultana</a:t>
            </a:r>
          </a:p>
          <a:p>
            <a:pPr lvl="1" eaLnBrk="1" hangingPunct="1"/>
            <a:r>
              <a:rPr lang="en-US" smtClean="0"/>
              <a:t>Originally Roxelana, Ukrainian woman</a:t>
            </a:r>
          </a:p>
          <a:p>
            <a:pPr lvl="1" eaLnBrk="1" hangingPunct="1"/>
            <a:r>
              <a:rPr lang="en-US" smtClean="0"/>
              <a:t>Convinces husband to murder eldest son in favor of her own child</a:t>
            </a:r>
          </a:p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F4C3D-727D-4252-84DF-7CDEB9113A06}" type="slidenum">
              <a:rPr lang="en-US" altLang="en-US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Agriculture and Trade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American crops effect less dramatic change in Muslim empires</a:t>
            </a:r>
          </a:p>
          <a:p>
            <a:pPr lvl="1" eaLnBrk="1" hangingPunct="1"/>
            <a:r>
              <a:rPr lang="en-US" smtClean="0"/>
              <a:t>Coffee, tobacco important</a:t>
            </a:r>
          </a:p>
          <a:p>
            <a:pPr lvl="1" eaLnBrk="1" hangingPunct="1"/>
            <a:r>
              <a:rPr lang="en-US" smtClean="0"/>
              <a:t>Initial opposition from conservative circles, fearing lax morality of coffee houses</a:t>
            </a:r>
          </a:p>
          <a:p>
            <a:pPr eaLnBrk="1" hangingPunct="1"/>
            <a:r>
              <a:rPr lang="en-US" smtClean="0"/>
              <a:t>Population growth also reflects territorial additions and losses</a:t>
            </a:r>
          </a:p>
          <a:p>
            <a:pPr eaLnBrk="1" hangingPunct="1"/>
            <a:r>
              <a:rPr lang="en-US" smtClean="0"/>
              <a:t>Trade with English East India Company, French East India Company, and Dutch VOC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F6946-DB15-4BFC-880E-B44114DEA0B3}" type="slidenum">
              <a:rPr lang="en-US" altLang="en-US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Population Growth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idx="1"/>
          </p:nvPr>
        </p:nvGraphicFramePr>
        <p:xfrm>
          <a:off x="460375" y="1600200"/>
          <a:ext cx="8223250" cy="4530725"/>
        </p:xfrm>
        <a:graphic>
          <a:graphicData uri="http://schemas.openxmlformats.org/presentationml/2006/ole">
            <p:oleObj spid="_x0000_s1026" name="Chart" r:id="rId4" imgW="8229600" imgH="4533900" progId="MSGraph.Chart.8">
              <p:embed followColorScheme="full"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C836-CC93-482C-B31D-9FA09600059B}" type="slidenum">
              <a:rPr lang="en-US" altLang="en-US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Religious Diversity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Ottoman empire: Christians, Jews</a:t>
            </a:r>
          </a:p>
          <a:p>
            <a:pPr eaLnBrk="1" hangingPunct="1"/>
            <a:r>
              <a:rPr lang="en-US" smtClean="0"/>
              <a:t>Safavid empire: Zoroastrians, Jews, Christians</a:t>
            </a:r>
          </a:p>
          <a:p>
            <a:pPr eaLnBrk="1" hangingPunct="1"/>
            <a:r>
              <a:rPr lang="en-US" smtClean="0"/>
              <a:t>Mughal empire: Hindus, Jains, Zoroastrians, Christians, Sikhs</a:t>
            </a:r>
          </a:p>
          <a:p>
            <a:pPr eaLnBrk="1" hangingPunct="1"/>
            <a:r>
              <a:rPr lang="en-US" smtClean="0"/>
              <a:t>Mughal Akbar most tolerant</a:t>
            </a:r>
          </a:p>
          <a:p>
            <a:pPr lvl="1" eaLnBrk="1" hangingPunct="1"/>
            <a:r>
              <a:rPr lang="en-US" smtClean="0"/>
              <a:t>Received Jesuits politely, but resented Christian exclusivity</a:t>
            </a:r>
          </a:p>
          <a:p>
            <a:pPr lvl="1" eaLnBrk="1" hangingPunct="1"/>
            <a:r>
              <a:rPr lang="en-US" smtClean="0"/>
              <a:t>Enthusiastic about syncretic Sikhism, self-serving “divine faith”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59CF0-7D45-46B5-8151-5A6B1731F462}" type="slidenum">
              <a:rPr lang="en-US" altLang="en-US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Status of Religious Minorities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Non-Muslim protected people: </a:t>
            </a:r>
            <a:r>
              <a:rPr lang="en-US" i="1" smtClean="0"/>
              <a:t>dhimmi</a:t>
            </a:r>
            <a:endParaRPr lang="en-US" smtClean="0"/>
          </a:p>
          <a:p>
            <a:pPr lvl="1" eaLnBrk="1" hangingPunct="1"/>
            <a:r>
              <a:rPr lang="en-US" smtClean="0"/>
              <a:t>Payment of special tax: </a:t>
            </a:r>
            <a:r>
              <a:rPr lang="en-US" i="1" smtClean="0"/>
              <a:t>jizya</a:t>
            </a:r>
            <a:endParaRPr lang="en-US" smtClean="0"/>
          </a:p>
          <a:p>
            <a:pPr lvl="1" eaLnBrk="1" hangingPunct="1"/>
            <a:r>
              <a:rPr lang="en-US" smtClean="0"/>
              <a:t>Freedom of worship, property, legal affairs</a:t>
            </a:r>
          </a:p>
          <a:p>
            <a:pPr eaLnBrk="1" hangingPunct="1"/>
            <a:r>
              <a:rPr lang="en-US" smtClean="0"/>
              <a:t>Ottoman communities: </a:t>
            </a:r>
            <a:r>
              <a:rPr lang="en-US" i="1" smtClean="0"/>
              <a:t>millet</a:t>
            </a:r>
            <a:r>
              <a:rPr lang="en-US" smtClean="0"/>
              <a:t> system of self-administration</a:t>
            </a:r>
          </a:p>
          <a:p>
            <a:pPr eaLnBrk="1" hangingPunct="1"/>
            <a:r>
              <a:rPr lang="en-US" smtClean="0"/>
              <a:t>Mughal rule: Muslims supreme, but work in tandem with Hindus</a:t>
            </a:r>
          </a:p>
          <a:p>
            <a:pPr lvl="1" eaLnBrk="1" hangingPunct="1"/>
            <a:r>
              <a:rPr lang="en-US" smtClean="0"/>
              <a:t>Under Akbar, </a:t>
            </a:r>
            <a:r>
              <a:rPr lang="en-US" i="1" smtClean="0"/>
              <a:t>jizya</a:t>
            </a:r>
            <a:r>
              <a:rPr lang="en-US" smtClean="0"/>
              <a:t> abolished</a:t>
            </a:r>
          </a:p>
          <a:p>
            <a:pPr lvl="1" eaLnBrk="1" hangingPunct="1"/>
            <a:r>
              <a:rPr lang="en-US" smtClean="0"/>
              <a:t>Reaction under Aurangzeb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CEA68-5ECA-4DD2-A2DB-C468BE5CE8D0}" type="slidenum">
              <a:rPr lang="en-US" altLang="en-US"/>
              <a:pPr>
                <a:defRPr/>
              </a:pPr>
              <a:t>17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Capital Cities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Istanbul cultural capital of Ottoman empire, massive monumental architecture</a:t>
            </a:r>
          </a:p>
          <a:p>
            <a:pPr eaLnBrk="1" hangingPunct="1"/>
            <a:r>
              <a:rPr lang="en-US" smtClean="0"/>
              <a:t>Rededication of Hagia Sofia church as Aya Sofya mosque</a:t>
            </a:r>
          </a:p>
          <a:p>
            <a:pPr eaLnBrk="1" hangingPunct="1"/>
            <a:r>
              <a:rPr lang="en-US" smtClean="0"/>
              <a:t>Isfahan major Persian city</a:t>
            </a:r>
          </a:p>
          <a:p>
            <a:pPr eaLnBrk="1" hangingPunct="1"/>
            <a:r>
              <a:rPr lang="en-US" smtClean="0"/>
              <a:t>Akbar builds magnificent Fatehpur Sikri</a:t>
            </a:r>
          </a:p>
          <a:p>
            <a:pPr lvl="1" eaLnBrk="1" hangingPunct="1"/>
            <a:r>
              <a:rPr lang="en-US" smtClean="0"/>
              <a:t>Chooses site without sufficient water supply, abandoned</a:t>
            </a:r>
          </a:p>
          <a:p>
            <a:pPr lvl="1" eaLnBrk="1" hangingPunct="1"/>
            <a:r>
              <a:rPr lang="en-US" smtClean="0"/>
              <a:t>Taj Mahal example of Mughal architecture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C2D82-28CD-4B62-B4E8-241A7A3F72E6}" type="slidenum">
              <a:rPr lang="en-US" altLang="en-US"/>
              <a:pPr>
                <a:defRPr/>
              </a:pPr>
              <a:t>18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Deterioration of Imperial Leadership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Ottoman princes become lazy through luxury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Selim the Sot (r. 1566-1574), Ibrahim the Crazy </a:t>
            </a:r>
            <a:br>
              <a:rPr lang="en-US" sz="2400" smtClean="0"/>
            </a:br>
            <a:r>
              <a:rPr lang="en-US" sz="2400" smtClean="0"/>
              <a:t>(r.1640-1648)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Attempts to isolate them compounds the problem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Religious tensions between conservatives and liberals intensify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Role of women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Wahhabi movement in Arabia denounces Ottomans as unfit to rule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Force destruction of observatory, printing press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Safavid Shiites persecute Sunnis, non-Muslims, and even Sufis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6E072-2CBA-4D6B-9B71-63657F49BF55}" type="slidenum">
              <a:rPr lang="en-US" altLang="en-US"/>
              <a:pPr>
                <a:defRPr/>
              </a:pPr>
              <a:t>19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The Islamic Empires, 1500-1800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7115C-5C9E-415E-ADF8-CA4442400C87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6151" name="Picture 7" descr="ben85646_m27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7680325" cy="46799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and Military Decline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Foreign trade controlled by Europeans</a:t>
            </a:r>
          </a:p>
          <a:p>
            <a:pPr eaLnBrk="1" hangingPunct="1"/>
            <a:r>
              <a:rPr lang="en-US" smtClean="0"/>
              <a:t>Military, administrative network expensive to maintain</a:t>
            </a:r>
          </a:p>
          <a:p>
            <a:pPr lvl="1" eaLnBrk="1" hangingPunct="1"/>
            <a:r>
              <a:rPr lang="en-US" smtClean="0"/>
              <a:t>Janissaries mutiny when paid with debased coinage, 1589; other revolts follow</a:t>
            </a:r>
          </a:p>
          <a:p>
            <a:pPr eaLnBrk="1" hangingPunct="1"/>
            <a:r>
              <a:rPr lang="en-US" smtClean="0"/>
              <a:t>Unproductive wars</a:t>
            </a:r>
          </a:p>
          <a:p>
            <a:pPr eaLnBrk="1" hangingPunct="1"/>
            <a:r>
              <a:rPr lang="en-US" smtClean="0"/>
              <a:t>European military technology advances faster than Ottomans can purchase 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23ABA-5720-4849-84E2-E25449AEFC36}" type="slidenum">
              <a:rPr lang="en-US" altLang="en-US"/>
              <a:pPr>
                <a:defRPr/>
              </a:pPr>
              <a:t>20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Cultural Conservatism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Europeans actively studying Islamic cultures for purposes of trade, missionary activities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Islamic empires less interested in outside world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Swiftly fell behind in technological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E.g. Jews from Spain establish first printing press in Anatolia in late fifteenth century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But printing of books in Turkish and Arabic forbidden until 1729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Handwritten books preferred, but weak levels of dissemination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3643F-EA48-41B6-85DD-B1F8480F3BD5}" type="slidenum">
              <a:rPr lang="en-US" altLang="en-US"/>
              <a:pPr>
                <a:defRPr/>
              </a:pPr>
              <a:t>21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Ottoman Empire (1289-1923)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Osman leads bands of semi-nomadic Turks to become </a:t>
            </a:r>
            <a:r>
              <a:rPr lang="en-US" i="1" smtClean="0"/>
              <a:t>ghazi</a:t>
            </a:r>
            <a:r>
              <a:rPr lang="en-US" smtClean="0"/>
              <a:t>: Muslim religious warriors</a:t>
            </a:r>
          </a:p>
          <a:p>
            <a:pPr eaLnBrk="1" hangingPunct="1"/>
            <a:r>
              <a:rPr lang="en-US" smtClean="0"/>
              <a:t>Captures Anatolia with light cavalry and volunteer infantry</a:t>
            </a:r>
          </a:p>
          <a:p>
            <a:pPr lvl="1" eaLnBrk="1" hangingPunct="1"/>
            <a:r>
              <a:rPr lang="en-US" smtClean="0"/>
              <a:t>Later, heavy cavalry</a:t>
            </a:r>
          </a:p>
          <a:p>
            <a:pPr eaLnBrk="1" hangingPunct="1"/>
            <a:r>
              <a:rPr lang="en-US" smtClean="0"/>
              <a:t>In Balkans, forced Christian families to surrender young boys to military service: </a:t>
            </a:r>
            <a:r>
              <a:rPr lang="en-US" i="1" smtClean="0"/>
              <a:t>devshirme</a:t>
            </a:r>
            <a:endParaRPr lang="en-US" smtClean="0"/>
          </a:p>
          <a:p>
            <a:pPr lvl="1" eaLnBrk="1" hangingPunct="1"/>
            <a:r>
              <a:rPr lang="en-US" smtClean="0"/>
              <a:t>Often grew up to be exceptionally loyal Janissaries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746BD-AA7F-47F2-B080-B765108E5F76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Mehmed II </a:t>
            </a:r>
            <a:br>
              <a:rPr lang="en-US" smtClean="0"/>
            </a:br>
            <a:r>
              <a:rPr lang="en-US" smtClean="0"/>
              <a:t>(“the Conqueror,” r. 1451-1481)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r>
              <a:rPr lang="en-US" smtClean="0"/>
              <a:t>Capture of Constantinople, 1453</a:t>
            </a:r>
          </a:p>
          <a:p>
            <a:r>
              <a:rPr lang="en-US" smtClean="0"/>
              <a:t>Renamed Istanbul</a:t>
            </a:r>
          </a:p>
          <a:p>
            <a:r>
              <a:rPr lang="en-US" smtClean="0"/>
              <a:t>Transformation from warrior sultan to emperor of “two lands” (Europe, Asia) and “two seas” (Black Sea, Mediterranean)</a:t>
            </a:r>
          </a:p>
          <a:p>
            <a:r>
              <a:rPr lang="en-US" smtClean="0"/>
              <a:t>Planned to capture pope, unsuccessful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FD284-7B9B-4413-96D6-CA307878BAD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Süleyman the Magnificent </a:t>
            </a:r>
            <a:br>
              <a:rPr lang="en-US" smtClean="0"/>
            </a:br>
            <a:r>
              <a:rPr lang="en-US" smtClean="0"/>
              <a:t>(r. 1520-1566)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r>
              <a:rPr lang="en-US" smtClean="0"/>
              <a:t>Expanded into Asia, Europe</a:t>
            </a:r>
          </a:p>
          <a:p>
            <a:r>
              <a:rPr lang="en-US" smtClean="0"/>
              <a:t>Besieged Vienna, 1529</a:t>
            </a:r>
          </a:p>
          <a:p>
            <a:r>
              <a:rPr lang="en-US" smtClean="0"/>
              <a:t>Develops naval power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B0E20-6241-42B2-8059-F1C4B20F99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Safavid Empire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Ismail young military leader, r. 1501-1524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Orphaned, parents killed by enemies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Becomes shah, proclaims official religion of realm Twelver Shiism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Twelve infallible imams after Muhammad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Twelfth imam in hiding, ready to take power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Wore distinctive red hat, called </a:t>
            </a:r>
            <a:r>
              <a:rPr lang="en-US" i="1" smtClean="0"/>
              <a:t>qizilbash</a:t>
            </a:r>
            <a:r>
              <a:rPr lang="en-US" smtClean="0"/>
              <a:t> (“red heads”)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Empire called Safavid after Safi al-Din (1252-1334), Sufi thinker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C167C-4296-45BC-A9CE-B3D8A3434E42}" type="slidenum">
              <a:rPr lang="en-US" altLang="en-US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Shiite Pilgrims at Karbala</a:t>
            </a:r>
          </a:p>
        </p:txBody>
      </p:sp>
      <p:pic>
        <p:nvPicPr>
          <p:cNvPr id="11267" name="Picture 5" descr="Karbal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25625" y="1447800"/>
            <a:ext cx="5492750" cy="4530725"/>
          </a:xfr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22275-86B5-4F8A-9F03-771F04A3CC91}" type="slidenum">
              <a:rPr lang="en-US" altLang="en-US"/>
              <a:pPr>
                <a:defRPr/>
              </a:pPr>
              <a:t>7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Battle of Chaldiran (1514)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Ottomans attack Safavids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Heavy use of Ottoman gunpowder technology give them the upper hand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Ismail escapes, two centuries of ongoing conflict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Shah Abbas the Great (r. 1588-1629) revitalizes weakened Safavid empire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Reforms administration, military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Expands trade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Military expansion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DE5CE-2114-43B5-8F1A-826B298DF152}" type="slidenum">
              <a:rPr lang="en-US" altLang="en-US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Mughal Empire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Zahir al-Din Muhammad (Babur the Tiger),  Chaghatai Turk, invades northern India for plunder, 1523</a:t>
            </a:r>
          </a:p>
          <a:p>
            <a:pPr eaLnBrk="1" hangingPunct="1"/>
            <a:r>
              <a:rPr lang="en-US" smtClean="0"/>
              <a:t>Gunpowder technology gives Babur advantage</a:t>
            </a:r>
          </a:p>
          <a:p>
            <a:pPr eaLnBrk="1" hangingPunct="1"/>
            <a:r>
              <a:rPr lang="en-US" smtClean="0"/>
              <a:t>Founds Mughal (Persian for </a:t>
            </a:r>
            <a:r>
              <a:rPr lang="en-US" i="1" smtClean="0"/>
              <a:t>Mongol</a:t>
            </a:r>
            <a:r>
              <a:rPr lang="en-US" smtClean="0"/>
              <a:t>) dynasty </a:t>
            </a:r>
          </a:p>
          <a:p>
            <a:pPr eaLnBrk="1" hangingPunct="1"/>
            <a:r>
              <a:rPr lang="en-US" smtClean="0"/>
              <a:t>Expands through most of Indian subcontinent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AE6D0-B0BE-4303-BD88-0FF0CDB228D6}" type="slidenum">
              <a:rPr lang="en-US" altLang="en-US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315&quot;&gt;&lt;/object&gt;&lt;object type=&quot;2&quot; unique_id=&quot;10316&quot;&gt;&lt;object type=&quot;3&quot; unique_id=&quot;10317&quot;&gt;&lt;property id=&quot;20148&quot; value=&quot;5&quot;/&gt;&lt;property id=&quot;20300&quot; value=&quot;Slide 1 - &amp;quot;Chapter 27&amp;quot;&quot;/&gt;&lt;property id=&quot;20307&quot; value=&quot;256&quot;/&gt;&lt;/object&gt;&lt;object type=&quot;3&quot; unique_id=&quot;10318&quot;&gt;&lt;property id=&quot;20148&quot; value=&quot;5&quot;/&gt;&lt;property id=&quot;20300&quot; value=&quot;Slide 2 - &amp;quot;The Islamic Empires, 1500-1800&amp;quot;&quot;/&gt;&lt;property id=&quot;20307&quot; value=&quot;257&quot;/&gt;&lt;/object&gt;&lt;object type=&quot;3&quot; unique_id=&quot;10319&quot;&gt;&lt;property id=&quot;20148&quot; value=&quot;5&quot;/&gt;&lt;property id=&quot;20300&quot; value=&quot;Slide 3 - &amp;quot;The Ottoman Empire (1289-1923)&amp;quot;&quot;/&gt;&lt;property id=&quot;20307&quot; value=&quot;258&quot;/&gt;&lt;/object&gt;&lt;object type=&quot;3&quot; unique_id=&quot;10320&quot;&gt;&lt;property id=&quot;20148&quot; value=&quot;5&quot;/&gt;&lt;property id=&quot;20300&quot; value=&quot;Slide 4 - &amp;quot;Mehmed II &amp;#x0D;&amp;#x0A;(“the Conqueror,” r. 1451-1481)&amp;quot;&quot;/&gt;&lt;property id=&quot;20307&quot; value=&quot;259&quot;/&gt;&lt;/object&gt;&lt;object type=&quot;3&quot; unique_id=&quot;10321&quot;&gt;&lt;property id=&quot;20148&quot; value=&quot;5&quot;/&gt;&lt;property id=&quot;20300&quot; value=&quot;Slide 5 - &amp;quot;Süleyman the Magnificent &amp;#x0D;&amp;#x0A;(r. 1520-1566)&amp;quot;&quot;/&gt;&lt;property id=&quot;20307&quot; value=&quot;260&quot;/&gt;&lt;/object&gt;&lt;object type=&quot;3&quot; unique_id=&quot;10322&quot;&gt;&lt;property id=&quot;20148&quot; value=&quot;5&quot;/&gt;&lt;property id=&quot;20300&quot; value=&quot;Slide 6 - &amp;quot;The Safavid Empire&amp;quot;&quot;/&gt;&lt;property id=&quot;20307&quot; value=&quot;261&quot;/&gt;&lt;/object&gt;&lt;object type=&quot;3&quot; unique_id=&quot;10323&quot;&gt;&lt;property id=&quot;20148&quot; value=&quot;5&quot;/&gt;&lt;property id=&quot;20300&quot; value=&quot;Slide 7 - &amp;quot;Shiite Pilgrims at Karbala&amp;quot;&quot;/&gt;&lt;property id=&quot;20307&quot; value=&quot;276&quot;/&gt;&lt;/object&gt;&lt;object type=&quot;3&quot; unique_id=&quot;10324&quot;&gt;&lt;property id=&quot;20148&quot; value=&quot;5&quot;/&gt;&lt;property id=&quot;20300&quot; value=&quot;Slide 8 - &amp;quot;Battle of Chaldiran (1514)&amp;quot;&quot;/&gt;&lt;property id=&quot;20307&quot; value=&quot;262&quot;/&gt;&lt;/object&gt;&lt;object type=&quot;3&quot; unique_id=&quot;10325&quot;&gt;&lt;property id=&quot;20148&quot; value=&quot;5&quot;/&gt;&lt;property id=&quot;20300&quot; value=&quot;Slide 9 - &amp;quot;The Mughal Empire&amp;quot;&quot;/&gt;&lt;property id=&quot;20307&quot; value=&quot;263&quot;/&gt;&lt;/object&gt;&lt;object type=&quot;3&quot; unique_id=&quot;10326&quot;&gt;&lt;property id=&quot;20148&quot; value=&quot;5&quot;/&gt;&lt;property id=&quot;20300&quot; value=&quot;Slide 10 - &amp;quot;Akbar (r. 1556-1605)&amp;quot;&quot;/&gt;&lt;property id=&quot;20307&quot; value=&quot;264&quot;/&gt;&lt;/object&gt;&lt;object type=&quot;3&quot; unique_id=&quot;10327&quot;&gt;&lt;property id=&quot;20148&quot; value=&quot;5&quot;/&gt;&lt;property id=&quot;20300&quot; value=&quot;Slide 11 - &amp;quot;Aurangzeb (r. 1659-1707)&amp;quot;&quot;/&gt;&lt;property id=&quot;20307&quot; value=&quot;265&quot;/&gt;&lt;/object&gt;&lt;object type=&quot;3&quot; unique_id=&quot;10328&quot;&gt;&lt;property id=&quot;20148&quot; value=&quot;5&quot;/&gt;&lt;property id=&quot;20300&quot; value=&quot;Slide 12 - &amp;quot;Common Elements of Ottoman, Safavid, and Mughal Empires&amp;quot;&quot;/&gt;&lt;property id=&quot;20307&quot; value=&quot;266&quot;/&gt;&lt;/object&gt;&lt;object type=&quot;3&quot; unique_id=&quot;10329&quot;&gt;&lt;property id=&quot;20148&quot; value=&quot;5&quot;/&gt;&lt;property id=&quot;20300&quot; value=&quot;Slide 13 - &amp;quot;Women and Politics&amp;quot;&quot;/&gt;&lt;property id=&quot;20307&quot; value=&quot;267&quot;/&gt;&lt;/object&gt;&lt;object type=&quot;3&quot; unique_id=&quot;10330&quot;&gt;&lt;property id=&quot;20148&quot; value=&quot;5&quot;/&gt;&lt;property id=&quot;20300&quot; value=&quot;Slide 14 - &amp;quot;Agriculture and Trade&amp;quot;&quot;/&gt;&lt;property id=&quot;20307&quot; value=&quot;268&quot;/&gt;&lt;/object&gt;&lt;object type=&quot;3&quot; unique_id=&quot;10331&quot;&gt;&lt;property id=&quot;20148&quot; value=&quot;5&quot;/&gt;&lt;property id=&quot;20300&quot; value=&quot;Slide 15 - &amp;quot;Population Growth&amp;quot;&quot;/&gt;&lt;property id=&quot;20307&quot; value=&quot;269&quot;/&gt;&lt;/object&gt;&lt;object type=&quot;3&quot; unique_id=&quot;10332&quot;&gt;&lt;property id=&quot;20148&quot; value=&quot;5&quot;/&gt;&lt;property id=&quot;20300&quot; value=&quot;Slide 16 - &amp;quot;Religious Diversity&amp;quot;&quot;/&gt;&lt;property id=&quot;20307&quot; value=&quot;270&quot;/&gt;&lt;/object&gt;&lt;object type=&quot;3&quot; unique_id=&quot;10333&quot;&gt;&lt;property id=&quot;20148&quot; value=&quot;5&quot;/&gt;&lt;property id=&quot;20300&quot; value=&quot;Slide 17 - &amp;quot;Status of Religious Minorities&amp;quot;&quot;/&gt;&lt;property id=&quot;20307&quot; value=&quot;271&quot;/&gt;&lt;/object&gt;&lt;object type=&quot;3&quot; unique_id=&quot;10334&quot;&gt;&lt;property id=&quot;20148&quot; value=&quot;5&quot;/&gt;&lt;property id=&quot;20300&quot; value=&quot;Slide 18 - &amp;quot;Capital Cities&amp;quot;&quot;/&gt;&lt;property id=&quot;20307&quot; value=&quot;272&quot;/&gt;&lt;/object&gt;&lt;object type=&quot;3&quot; unique_id=&quot;10335&quot;&gt;&lt;property id=&quot;20148&quot; value=&quot;5&quot;/&gt;&lt;property id=&quot;20300&quot; value=&quot;Slide 19 - &amp;quot;Deterioration of Imperial Leadership&amp;quot;&quot;/&gt;&lt;property id=&quot;20307&quot; value=&quot;273&quot;/&gt;&lt;/object&gt;&lt;object type=&quot;3&quot; unique_id=&quot;10336&quot;&gt;&lt;property id=&quot;20148&quot; value=&quot;5&quot;/&gt;&lt;property id=&quot;20300&quot; value=&quot;Slide 20 - &amp;quot;Economic and Military Decline &amp;quot;&quot;/&gt;&lt;property id=&quot;20307&quot; value=&quot;274&quot;/&gt;&lt;/object&gt;&lt;object type=&quot;3&quot; unique_id=&quot;10337&quot;&gt;&lt;property id=&quot;20148&quot; value=&quot;5&quot;/&gt;&lt;property id=&quot;20300&quot; value=&quot;Slide 21 - &amp;quot;Cultural Conservatism&amp;quot;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Edg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bentley5</Template>
  <TotalTime>125</TotalTime>
  <Words>1110</Words>
  <Application>Microsoft Office PowerPoint</Application>
  <PresentationFormat>On-screen Show (4:3)</PresentationFormat>
  <Paragraphs>181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Times New Roman</vt:lpstr>
      <vt:lpstr>Wingdings</vt:lpstr>
      <vt:lpstr>Garamond</vt:lpstr>
      <vt:lpstr>bentley5</vt:lpstr>
      <vt:lpstr>Microsoft Graph Chart</vt:lpstr>
      <vt:lpstr>Chapter 27</vt:lpstr>
      <vt:lpstr>The Islamic Empires, 1500-1800</vt:lpstr>
      <vt:lpstr>The Ottoman Empire (1289-1923)</vt:lpstr>
      <vt:lpstr>Mehmed II  (“the Conqueror,” r. 1451-1481)</vt:lpstr>
      <vt:lpstr>Süleyman the Magnificent  (r. 1520-1566)</vt:lpstr>
      <vt:lpstr>The Safavid Empire</vt:lpstr>
      <vt:lpstr>Shiite Pilgrims at Karbala</vt:lpstr>
      <vt:lpstr>Battle of Chaldiran (1514)</vt:lpstr>
      <vt:lpstr>The Mughal Empire</vt:lpstr>
      <vt:lpstr>Akbar (r. 1556-1605)</vt:lpstr>
      <vt:lpstr>Aurangzeb (r. 1659-1707)</vt:lpstr>
      <vt:lpstr>Common Elements of Ottoman, Safavid, and Mughal Empires</vt:lpstr>
      <vt:lpstr>Women and Politics</vt:lpstr>
      <vt:lpstr>Agriculture and Trade</vt:lpstr>
      <vt:lpstr>Population Growth</vt:lpstr>
      <vt:lpstr>Religious Diversity</vt:lpstr>
      <vt:lpstr>Status of Religious Minorities</vt:lpstr>
      <vt:lpstr>Capital Cities</vt:lpstr>
      <vt:lpstr>Deterioration of Imperial Leadership</vt:lpstr>
      <vt:lpstr>Economic and Military Decline </vt:lpstr>
      <vt:lpstr>Cultural Conservatism</vt:lpstr>
    </vt:vector>
  </TitlesOfParts>
  <Company>Florida Atlantic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28</dc:title>
  <dc:creator>Henry Abramson</dc:creator>
  <cp:lastModifiedBy>ventulethk</cp:lastModifiedBy>
  <cp:revision>19</cp:revision>
  <dcterms:created xsi:type="dcterms:W3CDTF">2004-11-25T20:22:07Z</dcterms:created>
  <dcterms:modified xsi:type="dcterms:W3CDTF">2012-09-27T15:21:58Z</dcterms:modified>
</cp:coreProperties>
</file>