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7"/>
  </p:notes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59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90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018" autoAdjust="0"/>
    <p:restoredTop sz="94602" autoAdjust="0"/>
  </p:normalViewPr>
  <p:slideViewPr>
    <p:cSldViewPr>
      <p:cViewPr>
        <p:scale>
          <a:sx n="100" d="100"/>
          <a:sy n="100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550C12-3E21-4974-988C-59BA4E5B5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43D57-68B0-4897-AA9F-CA5AEE2DB70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532A3-AF97-4D22-BA0C-C9F364BA7BE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6D81C-C666-43F0-BD4C-93DF71A2505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9F37C-BE9F-431F-A942-704D78C85F5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92B1A-0AD2-4482-9D0A-7739C46F7D9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0DDE6-701B-41D5-BB00-FD323CCECA5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4D57F-1191-4639-91C9-C6FD213F4BB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5E0A1-D03A-4691-B6C2-38CA71833A7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48D5A-CFEF-4858-B809-2A68356DB56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82EF3-ECAD-4937-9D04-B5AB0B31EF96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6F5DB-C1F5-48AE-B000-23D61F02F5CC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BA822-9531-4BD6-BCA1-A25AAEDE576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9E433-98DF-4E0E-9E1B-3A96893DEF56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55561-C5FB-40CE-9AE5-544D7EE783A5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8C3A5-2218-456F-88BA-4A3CC59074ED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EF347-C3CB-4FFF-BC5C-0B81D34D838F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65BCC-6FCE-4FF5-95B6-4A27C44CB14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08A33B-79CD-4985-A5ED-F633F41E1B31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5F31B-F8F4-4FF0-BE58-AE19D2C1D3BA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B9201-84A0-440E-829E-B068D37BF813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75CD1-65C7-4735-A869-8DF5D9E53FB2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E10D8-4CA4-4098-89B0-D27F06E22E05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A67B7-D4D4-4449-8810-73F42E8E8F5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FEE22-6A9D-4F75-BBE4-56BB1B5D535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7B66EF-4DAA-4E46-A124-3C576323039F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FABCA-8144-4698-8289-48C4EE064541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18E99-0D11-44C5-BC41-34E6A4DC3E86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8DBF2-29DD-4E2C-9B7F-02079DE98577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2C5A0-5F4C-437D-A975-0603C11342DB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28735-91BE-4609-BB0A-05BA3F5808B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77029-F007-4EDF-97DF-41F47433820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B5591-258A-4A36-AC80-C627D01B68F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FAA7E-8939-4420-B5E8-DA81003150C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2836E-8DD5-4B17-B1F7-E8715F4348C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F6D7A-8C8A-4083-8028-EA91CA9B542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CCDF-581E-49B3-92B6-F7D4E9D641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82F40-A88C-4AD6-8B08-9196553B3B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A1193-F169-473C-8193-A05B180F63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20ED-7C6D-4601-98E8-13B82B6E55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53DA-7779-4FDB-A265-934A144E83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8B1E1-0730-4D66-93C5-739689B8AC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F1B2D-D9E5-4183-BCAF-7E937A9949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1884-D1A0-46C9-BADD-EE4FB46CA7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AD0D-225B-4F77-8318-3E7F28E649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4A5A1-0CF7-4EE0-89DA-FC94DAF7BA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D3E0-A7EA-466F-875D-2B94426BAE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516EA582-0EAD-4A2F-9C79-7FB07A3A7A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31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Societies at Crossroads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C4DA3-D59C-415B-B5A4-95173584D789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Russian Empire Under Pressure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Russia a massive, multi-cultural empire</a:t>
            </a:r>
          </a:p>
          <a:p>
            <a:pPr lvl="1" eaLnBrk="1" hangingPunct="1"/>
            <a:r>
              <a:rPr lang="en-US" smtClean="0"/>
              <a:t>Only approximately half speak Russian, observe Russian Orthodox Christianity</a:t>
            </a:r>
          </a:p>
          <a:p>
            <a:pPr eaLnBrk="1" hangingPunct="1"/>
            <a:r>
              <a:rPr lang="en-US" smtClean="0"/>
              <a:t>Romanov tsars rule autocratic empire</a:t>
            </a:r>
          </a:p>
          <a:p>
            <a:pPr eaLnBrk="1" hangingPunct="1"/>
            <a:r>
              <a:rPr lang="en-US" smtClean="0"/>
              <a:t>Powerful class of nobles exempt from taxation, military duty</a:t>
            </a:r>
          </a:p>
          <a:p>
            <a:pPr eaLnBrk="1" hangingPunct="1"/>
            <a:r>
              <a:rPr lang="en-US" smtClean="0"/>
              <a:t>Exploitative serfdom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A2906-2EA1-41D0-A896-E3D4356963A0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Russian Empire, 1801-1914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A4ADE-5854-48EF-9269-7DCA25AA51A7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4343" name="Picture 7" descr="ben85646_m3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153400" cy="39560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Crimean War, 1853-1856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Russian expansion into Caucasus in larger attempt to establish control over weakening Ottoman empire</a:t>
            </a:r>
          </a:p>
          <a:p>
            <a:pPr eaLnBrk="1" hangingPunct="1"/>
            <a:r>
              <a:rPr lang="en-US" smtClean="0"/>
              <a:t>Threatens to upset balance of power; Europeans become involved</a:t>
            </a:r>
          </a:p>
          <a:p>
            <a:pPr eaLnBrk="1" hangingPunct="1"/>
            <a:r>
              <a:rPr lang="en-US" smtClean="0"/>
              <a:t>Russia driven back from Crimea in humiliating defeat</a:t>
            </a:r>
          </a:p>
          <a:p>
            <a:pPr eaLnBrk="1" hangingPunct="1"/>
            <a:r>
              <a:rPr lang="en-US" smtClean="0"/>
              <a:t>Demonstration of Russian weakness in the face of western technology, strategy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23F1C-230D-4B93-B91F-05066F3FA5BA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Reform: Emancipation of the Serfs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Serfdom source of rural instability and peasant revolt</a:t>
            </a:r>
          </a:p>
          <a:p>
            <a:pPr eaLnBrk="1" hangingPunct="1"/>
            <a:r>
              <a:rPr lang="en-US" smtClean="0"/>
              <a:t>Tsar Alexander II emancipates serfs in 1861, without alleviating poverty, land hunger</a:t>
            </a:r>
          </a:p>
          <a:p>
            <a:pPr lvl="1" eaLnBrk="1" hangingPunct="1"/>
            <a:r>
              <a:rPr lang="en-US" smtClean="0"/>
              <a:t>Forced to pay for lands they had farmed for generations</a:t>
            </a:r>
          </a:p>
          <a:p>
            <a:pPr eaLnBrk="1" hangingPunct="1"/>
            <a:r>
              <a:rPr lang="en-US" smtClean="0"/>
              <a:t>Limited attempts to reform administration, small-scale representative government</a:t>
            </a:r>
          </a:p>
          <a:p>
            <a:pPr lvl="1" eaLnBrk="1" hangingPunct="1"/>
            <a:r>
              <a:rPr lang="en-US" smtClean="0"/>
              <a:t>Network of elected district assemblies called </a:t>
            </a:r>
            <a:r>
              <a:rPr lang="en-US" i="1" smtClean="0"/>
              <a:t>zemstvos</a:t>
            </a:r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ED514-85CE-4D24-8AF0-8459154D6277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Industrialization in Russia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Witte system</a:t>
            </a:r>
          </a:p>
          <a:p>
            <a:pPr lvl="1" eaLnBrk="1" hangingPunct="1"/>
            <a:r>
              <a:rPr lang="en-US" smtClean="0"/>
              <a:t>Count Sergei Witte, minister of finance 1892-1903 </a:t>
            </a:r>
          </a:p>
          <a:p>
            <a:pPr eaLnBrk="1" hangingPunct="1"/>
            <a:r>
              <a:rPr lang="en-US" smtClean="0"/>
              <a:t>Massive railroad construction</a:t>
            </a:r>
          </a:p>
          <a:p>
            <a:pPr lvl="1" eaLnBrk="1" hangingPunct="1"/>
            <a:r>
              <a:rPr lang="en-US" smtClean="0"/>
              <a:t>Trans-Siberian railroad</a:t>
            </a:r>
          </a:p>
          <a:p>
            <a:pPr eaLnBrk="1" hangingPunct="1"/>
            <a:r>
              <a:rPr lang="en-US" smtClean="0"/>
              <a:t>But massive industrial discontent</a:t>
            </a:r>
          </a:p>
          <a:p>
            <a:pPr lvl="1" eaLnBrk="1" hangingPunct="1"/>
            <a:r>
              <a:rPr lang="en-US" smtClean="0"/>
              <a:t>Peasants uprooted from rural lifestyle to work for low wages, long hours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14E5F-564C-4FD5-B1D6-F79745549A1D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Intelligentsia class spreads radical ideas for social change</a:t>
            </a:r>
          </a:p>
          <a:p>
            <a:pPr lvl="1" eaLnBrk="1" hangingPunct="1"/>
            <a:r>
              <a:rPr lang="en-US" smtClean="0"/>
              <a:t>Socialists, anarchists</a:t>
            </a:r>
          </a:p>
          <a:p>
            <a:pPr lvl="1" eaLnBrk="1" hangingPunct="1"/>
            <a:r>
              <a:rPr lang="en-US" smtClean="0"/>
              <a:t>Terror tactics, assassinations </a:t>
            </a:r>
          </a:p>
          <a:p>
            <a:pPr lvl="1" eaLnBrk="1" hangingPunct="1"/>
            <a:r>
              <a:rPr lang="en-US" smtClean="0"/>
              <a:t>Attempt to connect with the mistrustful peasantry in 1870s, denounced and sent into Siberian exile</a:t>
            </a:r>
          </a:p>
          <a:p>
            <a:pPr eaLnBrk="1" hangingPunct="1"/>
            <a:r>
              <a:rPr lang="en-US" smtClean="0"/>
              <a:t>Tsarist authorities turn to censorship, secret police</a:t>
            </a:r>
          </a:p>
          <a:p>
            <a:pPr eaLnBrk="1" hangingPunct="1"/>
            <a:r>
              <a:rPr lang="en-US" smtClean="0"/>
              <a:t>Nationalist sentiment seething in Baltic provinces, Poland, Ukraine, Georgia, and central Asia</a:t>
            </a:r>
          </a:p>
          <a:p>
            <a:pPr lvl="1"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19B5F-16BF-4AC8-8FB8-8DB728E28627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Radicalization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1881 radical People’s Will movement assassinates Tsar Alexander II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Prompted widespread pogrom attacks on Jews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Increased repression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Nicholas II (r. 1894-1917) enters into war with Japan (1904-1905)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Humiliating defeat exposes government weaknesses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Social discontent boils over in revolution of 1905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Strikes force government to make concessions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BCC1E-D234-4307-9C3F-5F56CDA23F77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Chinese Restrictions on British Trade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Since 1759, European commercial presence limited to port of Guangzhou</a:t>
            </a:r>
          </a:p>
          <a:p>
            <a:pPr eaLnBrk="1" hangingPunct="1"/>
            <a:r>
              <a:rPr lang="en-US" smtClean="0"/>
              <a:t>Foreign merchants forced to deal solely with licensed Chinese firms called </a:t>
            </a:r>
            <a:r>
              <a:rPr lang="en-US" i="1" smtClean="0"/>
              <a:t>cohongs, </a:t>
            </a:r>
            <a:r>
              <a:rPr lang="en-US" smtClean="0"/>
              <a:t>currency of trade: silver bullion</a:t>
            </a:r>
          </a:p>
          <a:p>
            <a:pPr eaLnBrk="1" hangingPunct="1"/>
            <a:r>
              <a:rPr lang="en-US" smtClean="0"/>
              <a:t>British East India Company heavily involved in opium trade</a:t>
            </a:r>
          </a:p>
          <a:p>
            <a:pPr lvl="1" eaLnBrk="1" hangingPunct="1"/>
            <a:r>
              <a:rPr lang="en-US" smtClean="0"/>
              <a:t>Opium grown in India, sold in China for silver, silver used to buy other Chinese products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02618-09E7-4925-A6D0-7F7D90C8E0F3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Opium Factory</a:t>
            </a:r>
          </a:p>
        </p:txBody>
      </p:sp>
      <p:pic>
        <p:nvPicPr>
          <p:cNvPr id="21507" name="Picture 5" descr="opi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4350" y="1447800"/>
            <a:ext cx="55753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A1E02-6A13-4082-B138-B537157DBDC8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Opium Trade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Illegal, but poor enforcement</a:t>
            </a:r>
          </a:p>
          <a:p>
            <a:pPr eaLnBrk="1" hangingPunct="1"/>
            <a:r>
              <a:rPr lang="en-US" smtClean="0"/>
              <a:t>Increasing trade and social ills evident by late 1830s</a:t>
            </a:r>
          </a:p>
          <a:p>
            <a:pPr eaLnBrk="1" hangingPunct="1"/>
            <a:r>
              <a:rPr lang="en-US" smtClean="0"/>
              <a:t>Chinese move to enforce ban</a:t>
            </a:r>
          </a:p>
          <a:p>
            <a:pPr eaLnBrk="1" hangingPunct="1"/>
            <a:r>
              <a:rPr lang="en-US" smtClean="0"/>
              <a:t>British agents engage in military retaliation: the Opium War (1839-1842)</a:t>
            </a:r>
          </a:p>
          <a:p>
            <a:pPr eaLnBrk="1" hangingPunct="1"/>
            <a:r>
              <a:rPr lang="en-US" smtClean="0"/>
              <a:t>British naval forces easily defeat Chinese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9289-0BDD-494B-AF95-AC03CBFE266A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Ottoman Empire in Decline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Ottoman empire reaches peak of military expansion in late seventeenth century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Defeated by Austrians, Russians, largely due to European advances in technology and strategy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Elite Janissary corps involved in palace intrigue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Semi-independent local warlords use mercenaries, slave armies to support sultan in return for imperial favor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Massive corruption, misuse of tax revenues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B298F-FB88-469C-A1E2-96395E505D05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Unequal Treaties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China forced into a series of disadvantageous treaties</a:t>
            </a:r>
          </a:p>
          <a:p>
            <a:pPr eaLnBrk="1" hangingPunct="1"/>
            <a:r>
              <a:rPr lang="en-US" smtClean="0"/>
              <a:t>Hong Kong ceded to British in Treaty of Nanjing (1842), ports opened to British traders</a:t>
            </a:r>
          </a:p>
          <a:p>
            <a:pPr eaLnBrk="1" hangingPunct="1"/>
            <a:r>
              <a:rPr lang="en-US" smtClean="0"/>
              <a:t>Extraterritorial status to British subjects</a:t>
            </a:r>
          </a:p>
          <a:p>
            <a:pPr eaLnBrk="1" hangingPunct="1"/>
            <a:r>
              <a:rPr lang="en-US" smtClean="0"/>
              <a:t>Later, other countries conclude similar treaties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9F169-DD7E-48FA-8B04-377E0936B2ED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East Asia in the Nineteenth Century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CC36C-BD1F-41E3-AD67-074E86BAFC8B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24583" name="Picture 7" descr="ben85646_m3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5888" y="1089025"/>
            <a:ext cx="4030662" cy="49228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Taiping Rebellion (1850-1864)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Large-scale rebellions in later nineteenth century reflect poverty, discontent of Chinese peasantry</a:t>
            </a:r>
          </a:p>
          <a:p>
            <a:pPr eaLnBrk="1" hangingPunct="1"/>
            <a:r>
              <a:rPr lang="en-US" smtClean="0"/>
              <a:t>Population rises 50% between 1800-1900, but land under cultivation remains static</a:t>
            </a:r>
          </a:p>
          <a:p>
            <a:pPr eaLnBrk="1" hangingPunct="1"/>
            <a:r>
              <a:rPr lang="en-US" smtClean="0"/>
              <a:t>Nian rebellion (1851-1868), Muslim rebellion (1855-1873), Tungan rebellion (1862-1878)</a:t>
            </a:r>
          </a:p>
          <a:p>
            <a:pPr eaLnBrk="1" hangingPunct="1"/>
            <a:r>
              <a:rPr lang="en-US" smtClean="0"/>
              <a:t>Taiping rebellion led by Hong Xiuquan, schoolteacher; called for destruction of Qing dynasty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82F2D-8809-4FC1-A067-C89B59654B26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Taiping Platform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Abolition of private property</a:t>
            </a:r>
          </a:p>
          <a:p>
            <a:pPr eaLnBrk="1" hangingPunct="1"/>
            <a:r>
              <a:rPr lang="en-US" smtClean="0"/>
              <a:t>Creation of communal wealth</a:t>
            </a:r>
          </a:p>
          <a:p>
            <a:pPr eaLnBrk="1" hangingPunct="1"/>
            <a:r>
              <a:rPr lang="en-US" smtClean="0"/>
              <a:t>Prohibition of foot binding, concubines</a:t>
            </a:r>
          </a:p>
          <a:p>
            <a:pPr eaLnBrk="1" hangingPunct="1"/>
            <a:r>
              <a:rPr lang="en-US" smtClean="0"/>
              <a:t>Free public education, simplification of written Chinese, mass literacy</a:t>
            </a:r>
          </a:p>
          <a:p>
            <a:pPr eaLnBrk="1" hangingPunct="1"/>
            <a:r>
              <a:rPr lang="en-US" smtClean="0"/>
              <a:t>Prohibition of sexual relations among followers (including married couples)</a:t>
            </a:r>
          </a:p>
          <a:p>
            <a:pPr lvl="1" eaLnBrk="1" hangingPunct="1"/>
            <a:r>
              <a:rPr lang="en-US" smtClean="0"/>
              <a:t>Yet leaders maintained harems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81C29-1852-4CC9-AE2C-D85F8CE14DEF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Taiping Defeat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Nanjing captured in 1858, made into capital</a:t>
            </a:r>
          </a:p>
          <a:p>
            <a:pPr eaLnBrk="1" hangingPunct="1"/>
            <a:r>
              <a:rPr lang="en-US" smtClean="0"/>
              <a:t>Attack on Beijing with force of 1 million, but turned back</a:t>
            </a:r>
          </a:p>
          <a:p>
            <a:pPr eaLnBrk="1" hangingPunct="1"/>
            <a:r>
              <a:rPr lang="en-US" smtClean="0"/>
              <a:t>Imperial army unable to contain Taipings, so regional armies created with Manchu soldiers and outfitted with European weaponry</a:t>
            </a:r>
          </a:p>
          <a:p>
            <a:pPr eaLnBrk="1" hangingPunct="1"/>
            <a:r>
              <a:rPr lang="en-US" smtClean="0"/>
              <a:t>Hong commits suicide in 1864; Nanjing recaptured</a:t>
            </a:r>
          </a:p>
          <a:p>
            <a:pPr lvl="1" eaLnBrk="1" hangingPunct="1"/>
            <a:r>
              <a:rPr lang="en-US" smtClean="0"/>
              <a:t>100,000 Taipings massacred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AC000-AD07-44C7-8179-4F4B16AEF4C3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Self-Strengthening Movement (1860-1895)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534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High point in 1860s-1870s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Slogan “Chinese learning at the base, Western learning for use”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Blend of Chinese cultural traditions with </a:t>
            </a:r>
            <a:br>
              <a:rPr lang="en-US" smtClean="0"/>
            </a:br>
            <a:r>
              <a:rPr lang="en-US" smtClean="0"/>
              <a:t>European industrial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Shipyards, railroads, academies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Change to Chinese economy and society superficial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Empress dowager Cixi (1835-1908) diverted </a:t>
            </a:r>
            <a:br>
              <a:rPr lang="en-US" smtClean="0"/>
            </a:br>
            <a:r>
              <a:rPr lang="en-US" smtClean="0"/>
              <a:t>funds for her own aesthetic purposes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02153-4660-4B39-82AD-B5E0DB8F182A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Spheres of Influence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Qing dynasty loses influence in southeast Asia, losing tributary states to Europeans and Japanese</a:t>
            </a:r>
          </a:p>
          <a:p>
            <a:pPr lvl="1" eaLnBrk="1" hangingPunct="1"/>
            <a:r>
              <a:rPr lang="en-US" smtClean="0"/>
              <a:t>Vietnam: France, 1886</a:t>
            </a:r>
          </a:p>
          <a:p>
            <a:pPr lvl="1" eaLnBrk="1" hangingPunct="1"/>
            <a:r>
              <a:rPr lang="en-US" smtClean="0"/>
              <a:t>Burma: Great Britain, 1885</a:t>
            </a:r>
          </a:p>
          <a:p>
            <a:pPr lvl="1" eaLnBrk="1" hangingPunct="1"/>
            <a:r>
              <a:rPr lang="en-US" smtClean="0"/>
              <a:t>Korea, Taiwan, Liaodong Peninsula: Japan, 1895</a:t>
            </a:r>
          </a:p>
          <a:p>
            <a:pPr eaLnBrk="1" hangingPunct="1"/>
            <a:r>
              <a:rPr lang="en-US" smtClean="0"/>
              <a:t>China itself divided into spheres of influence, 1895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FA8A8-9E02-494F-8703-DF537073ED75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Hundred Days Reforms (1898)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Kang Youwei (1858-1927) and Liang Qichao (1873-1929)</a:t>
            </a:r>
          </a:p>
          <a:p>
            <a:pPr eaLnBrk="1" hangingPunct="1"/>
            <a:r>
              <a:rPr lang="en-US" smtClean="0"/>
              <a:t>Interpreted Confucianism to allow for radical changes to system</a:t>
            </a:r>
          </a:p>
          <a:p>
            <a:pPr eaLnBrk="1" hangingPunct="1"/>
            <a:r>
              <a:rPr lang="en-US" smtClean="0"/>
              <a:t>Pro-industrialization</a:t>
            </a:r>
          </a:p>
          <a:p>
            <a:pPr eaLnBrk="1" hangingPunct="1"/>
            <a:r>
              <a:rPr lang="en-US" smtClean="0"/>
              <a:t>Emperor Guangxu attempts to implement reforms</a:t>
            </a:r>
          </a:p>
          <a:p>
            <a:pPr eaLnBrk="1" hangingPunct="1"/>
            <a:r>
              <a:rPr lang="en-US" smtClean="0"/>
              <a:t>Empress dowager Cixi nullifies reforms, imprisons emperor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811A2-48BE-4717-B135-8D3DA97C7900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Boxer Rebellion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Cixi supports Society of Righteous and Harmonious Fists (“Boxers”), anti-foreign militia units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1899 fight to rid China of “foreign devils”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Misled to believe European weapons would not harm them, 140,000 Boxers besiege European embassies in 1900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Crushed by coalition of European forces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China forced to accept stationing of foreign troops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20EDB-C001-4B25-929A-28DBA1F75F12}" type="slidenum">
              <a:rPr lang="en-US" altLang="en-US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Boxers</a:t>
            </a:r>
          </a:p>
        </p:txBody>
      </p:sp>
      <p:pic>
        <p:nvPicPr>
          <p:cNvPr id="32771" name="Picture 5" descr="Boxe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4350" y="1447800"/>
            <a:ext cx="55753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9486B-B310-42F9-A248-90E1F3EEEEF0}" type="slidenum">
              <a:rPr lang="en-US" altLang="en-US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Territorial Losses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Russia takes territories in Caucasus, central Asia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Nationalist uprisings drive Ottomans out of Balkans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Napoleon’s unsuccessful attack on Egypt spurs local revolt against Ottomans under Muhammad Ali (r. 1805-1848)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Nominally subordinate to Sultan, but threatened capture of Istanbul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British support Ottomans only to avoid possible Russian expansion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7425C-EBDD-4EC1-AD09-CFB65119B0A6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Death of the Dowager Empress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Emperor dies a mysterious, sudden death</a:t>
            </a:r>
          </a:p>
          <a:p>
            <a:pPr eaLnBrk="1" hangingPunct="1"/>
            <a:r>
              <a:rPr lang="en-US" smtClean="0"/>
              <a:t>Cixi dies one day later, November 1908</a:t>
            </a:r>
          </a:p>
          <a:p>
            <a:pPr eaLnBrk="1" hangingPunct="1"/>
            <a:r>
              <a:rPr lang="en-US" smtClean="0"/>
              <a:t>Two-year-old Puyi placed on the throne</a:t>
            </a:r>
          </a:p>
          <a:p>
            <a:pPr eaLnBrk="1" hangingPunct="1"/>
            <a:r>
              <a:rPr lang="en-US" smtClean="0"/>
              <a:t>Revolution in 1911</a:t>
            </a:r>
          </a:p>
          <a:p>
            <a:pPr eaLnBrk="1" hangingPunct="1"/>
            <a:r>
              <a:rPr lang="en-US" smtClean="0"/>
              <a:t>Puyi abdicates, 1912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AC5FB-CCC1-4AA8-B118-5637FF7DFA7C}" type="slidenum">
              <a:rPr lang="en-US" altLang="en-US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Transformation of Japan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/>
            <a:r>
              <a:rPr lang="en-US" smtClean="0"/>
              <a:t>Japanese society in turmoil in early nineteenth century</a:t>
            </a:r>
          </a:p>
          <a:p>
            <a:pPr lvl="1" eaLnBrk="1" hangingPunct="1"/>
            <a:r>
              <a:rPr lang="en-US" smtClean="0"/>
              <a:t>Poor agricultural output, famines, high taxes</a:t>
            </a:r>
          </a:p>
          <a:p>
            <a:pPr lvl="1" eaLnBrk="1" hangingPunct="1"/>
            <a:r>
              <a:rPr lang="en-US" smtClean="0"/>
              <a:t>Daimyo, samurai classes decline, peasants starve</a:t>
            </a:r>
          </a:p>
          <a:p>
            <a:pPr eaLnBrk="1" hangingPunct="1"/>
            <a:r>
              <a:rPr lang="en-US" smtClean="0"/>
              <a:t>Tokugawa government attempts reforms, 1841-1843</a:t>
            </a:r>
          </a:p>
          <a:p>
            <a:pPr lvl="1" eaLnBrk="1" hangingPunct="1"/>
            <a:r>
              <a:rPr lang="en-US" smtClean="0"/>
              <a:t>Cancelled daimyo, samurai debts</a:t>
            </a:r>
          </a:p>
          <a:p>
            <a:pPr lvl="1" eaLnBrk="1" hangingPunct="1"/>
            <a:r>
              <a:rPr lang="en-US" smtClean="0"/>
              <a:t>Abolished merchant guilds</a:t>
            </a:r>
          </a:p>
          <a:p>
            <a:pPr lvl="1" eaLnBrk="1" hangingPunct="1"/>
            <a:r>
              <a:rPr lang="en-US" smtClean="0"/>
              <a:t>Compelled peasants to return to cultivating rice</a:t>
            </a:r>
          </a:p>
          <a:p>
            <a:pPr lvl="1" eaLnBrk="1" hangingPunct="1"/>
            <a:r>
              <a:rPr lang="en-US" smtClean="0"/>
              <a:t>Reforms ineffective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902EC-5897-4959-9ACE-0AA4CD2AED6B}" type="slidenum">
              <a:rPr lang="en-US" altLang="en-US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Foreign Pressure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Europeans, Americans attempting to establish relations</a:t>
            </a:r>
          </a:p>
          <a:p>
            <a:pPr eaLnBrk="1" hangingPunct="1"/>
            <a:r>
              <a:rPr lang="en-US" smtClean="0"/>
              <a:t>U.S. in particular look for Pacific ports for whalers, merchants</a:t>
            </a:r>
          </a:p>
          <a:p>
            <a:pPr eaLnBrk="1" hangingPunct="1"/>
            <a:r>
              <a:rPr lang="en-US" smtClean="0"/>
              <a:t>Japan only allowed Dutch presence in Nagasaki</a:t>
            </a:r>
          </a:p>
          <a:p>
            <a:pPr eaLnBrk="1" hangingPunct="1"/>
            <a:r>
              <a:rPr lang="en-US" smtClean="0"/>
              <a:t>1853 Matthew Perry sails gunship up to Edo (Tokyo), forces Japanese to open port</a:t>
            </a:r>
          </a:p>
          <a:p>
            <a:pPr eaLnBrk="1" hangingPunct="1"/>
            <a:r>
              <a:rPr lang="en-US" smtClean="0"/>
              <a:t>Sparks conservative Japanese reaction against shogun, rally around emperor in Kyoto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762F9-EF54-43C1-A3E9-4B5810089619}" type="slidenum">
              <a:rPr lang="en-US" altLang="en-US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Meiji Restoration (1868)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Brief civil war between imperial and Tokugawa forces</a:t>
            </a:r>
          </a:p>
          <a:p>
            <a:pPr eaLnBrk="1" hangingPunct="1"/>
            <a:r>
              <a:rPr lang="en-US" smtClean="0"/>
              <a:t>1868, Emperor Mutsuhito (Meiji, 1852-1912) takes power</a:t>
            </a:r>
          </a:p>
          <a:p>
            <a:pPr eaLnBrk="1" hangingPunct="1"/>
            <a:r>
              <a:rPr lang="en-US" smtClean="0"/>
              <a:t>Goals of prosperity and strength: “rich country, strong army”</a:t>
            </a:r>
          </a:p>
          <a:p>
            <a:pPr eaLnBrk="1" hangingPunct="1"/>
            <a:r>
              <a:rPr lang="en-US" smtClean="0"/>
              <a:t>Resolved to learn western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80EED-0101-41F6-80E4-DD4B63FB38BE}" type="slidenum">
              <a:rPr lang="en-US" altLang="en-US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Meiji Reforms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Travelers Fukuzawa Yukichi (1835-1901) and Ito Hirobumi (1841-1909) travel to U.S., Europe</a:t>
            </a:r>
          </a:p>
          <a:p>
            <a:pPr lvl="1" eaLnBrk="1" hangingPunct="1"/>
            <a:r>
              <a:rPr lang="en-US" smtClean="0"/>
              <a:t>Argue for adoption of western legal proceedings, technology</a:t>
            </a:r>
          </a:p>
          <a:p>
            <a:pPr eaLnBrk="1" hangingPunct="1"/>
            <a:r>
              <a:rPr lang="en-US" smtClean="0"/>
              <a:t>Meiji government removes privileges for daimyo, samurai</a:t>
            </a:r>
          </a:p>
          <a:p>
            <a:pPr lvl="1" eaLnBrk="1" hangingPunct="1"/>
            <a:r>
              <a:rPr lang="en-US" smtClean="0"/>
              <a:t>Conscript army replaces samurai mercenaries</a:t>
            </a:r>
          </a:p>
          <a:p>
            <a:pPr lvl="1" eaLnBrk="1" hangingPunct="1"/>
            <a:r>
              <a:rPr lang="en-US" smtClean="0"/>
              <a:t>Samurai rebellion crushed by national army</a:t>
            </a:r>
          </a:p>
          <a:p>
            <a:pPr eaLnBrk="1" hangingPunct="1"/>
            <a:r>
              <a:rPr lang="en-US" smtClean="0"/>
              <a:t>Tax reform: payment in cash, not kind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5780-5119-414F-A8AC-68B376476426}" type="slidenum">
              <a:rPr lang="en-US" altLang="en-US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Constitutional Government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1889 constitution promulgated</a:t>
            </a:r>
          </a:p>
          <a:p>
            <a:pPr eaLnBrk="1" hangingPunct="1"/>
            <a:r>
              <a:rPr lang="en-US" smtClean="0"/>
              <a:t>Conservative: only 5 % of male population allowed to vote in 1890 election</a:t>
            </a:r>
          </a:p>
          <a:p>
            <a:pPr eaLnBrk="1" hangingPunct="1"/>
            <a:r>
              <a:rPr lang="en-US" smtClean="0"/>
              <a:t>Economic reforms to promote rapid industrialization</a:t>
            </a:r>
          </a:p>
          <a:p>
            <a:pPr eaLnBrk="1" hangingPunct="1"/>
            <a:r>
              <a:rPr lang="en-US" smtClean="0"/>
              <a:t>Dramatic improvement in literacy rates</a:t>
            </a:r>
          </a:p>
          <a:p>
            <a:pPr eaLnBrk="1" hangingPunct="1"/>
            <a:r>
              <a:rPr lang="en-US" smtClean="0"/>
              <a:t>Government holdings sold to private investors: </a:t>
            </a:r>
            <a:r>
              <a:rPr lang="en-US" i="1" smtClean="0"/>
              <a:t>zaibatsu</a:t>
            </a:r>
            <a:r>
              <a:rPr lang="en-US" smtClean="0"/>
              <a:t> financial cliques develop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C5CEA-3967-4FB9-8495-4E3BCAD72D2F}" type="slidenum">
              <a:rPr lang="en-US" altLang="en-US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Territorial Losses of the Ottoman Empire, 1800-1923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184A1-9FDC-4FBF-8F8B-7462687DB240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7175" name="Picture 7" descr="ben85646_m3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65275"/>
            <a:ext cx="6711950" cy="43783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Ottoman Economy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Imports of cheap manufactured goods place stress on local artisans; urban riots result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Export-dependent Ottoman economy increasingly relies on foreign loans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By 1882 Ottomans unable to pay even interest on loans, forced to accept foreign administration of debts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Capitulations: agreements that exempted Europeans from Ottoman law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Extraterritoriality gives tax-free status to foreign banks, businesses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55825-41F6-4905-94C2-63E16494C0D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Early Reforms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Attempts to reform taxation, increase agricultural output, and reduce corruption</a:t>
            </a:r>
          </a:p>
          <a:p>
            <a:pPr lvl="1" eaLnBrk="1" hangingPunct="1"/>
            <a:r>
              <a:rPr lang="en-US" smtClean="0"/>
              <a:t>Sultan Selim III (r. 1789-1807) remodeled army on European lines</a:t>
            </a:r>
          </a:p>
          <a:p>
            <a:pPr lvl="1" eaLnBrk="1" hangingPunct="1"/>
            <a:r>
              <a:rPr lang="en-US" smtClean="0"/>
              <a:t>Janissaries revolt, kill new troops, imprison sultan</a:t>
            </a:r>
          </a:p>
          <a:p>
            <a:pPr eaLnBrk="1" hangingPunct="1"/>
            <a:r>
              <a:rPr lang="en-US" smtClean="0"/>
              <a:t>Sultan Mahmud II (r. 1808-1839) attempts same, has Janissaries massacred </a:t>
            </a:r>
          </a:p>
          <a:p>
            <a:pPr lvl="1" eaLnBrk="1" hangingPunct="1"/>
            <a:r>
              <a:rPr lang="en-US" smtClean="0"/>
              <a:t>Also reforms schools, taxation; builds telegraph, postal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8FAF1-D50D-4364-85F8-BCFD62B68378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Tanzimat (“Reorganization”) Era, 1839-1876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Pace of reform accelerated</a:t>
            </a:r>
          </a:p>
          <a:p>
            <a:pPr eaLnBrk="1" hangingPunct="1"/>
            <a:r>
              <a:rPr lang="en-US" smtClean="0"/>
              <a:t>Drafted new law codes</a:t>
            </a:r>
          </a:p>
          <a:p>
            <a:pPr eaLnBrk="1" hangingPunct="1"/>
            <a:r>
              <a:rPr lang="en-US" smtClean="0"/>
              <a:t>Undermined power of traditional religious elite</a:t>
            </a:r>
          </a:p>
          <a:p>
            <a:pPr eaLnBrk="1" hangingPunct="1"/>
            <a:r>
              <a:rPr lang="en-US" smtClean="0"/>
              <a:t>Fierce opposition from religious conservatives, bureaucracy</a:t>
            </a:r>
          </a:p>
          <a:p>
            <a:pPr eaLnBrk="1" hangingPunct="1"/>
            <a:r>
              <a:rPr lang="en-US" smtClean="0"/>
              <a:t>Also opposition from radical Young Ottomans, who wanted constitutional government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3719-202B-4E4A-AEF7-44F65F2AB92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Young Turk Era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9075"/>
            <a:ext cx="8686800" cy="4530725"/>
          </a:xfrm>
        </p:spPr>
        <p:txBody>
          <a:bodyPr/>
          <a:lstStyle/>
          <a:p>
            <a:pPr eaLnBrk="1" hangingPunct="1"/>
            <a:r>
              <a:rPr lang="en-US" smtClean="0"/>
              <a:t>1876, radical dissident elements stage a coup, </a:t>
            </a:r>
            <a:br>
              <a:rPr lang="en-US" smtClean="0"/>
            </a:br>
            <a:r>
              <a:rPr lang="en-US" smtClean="0"/>
              <a:t>install Abdül Hamid II as Sultan (r. 1876-1909)</a:t>
            </a:r>
          </a:p>
          <a:p>
            <a:pPr lvl="1" eaLnBrk="1" hangingPunct="1"/>
            <a:r>
              <a:rPr lang="en-US" smtClean="0"/>
              <a:t>Constitution, representative government adopted, but suspended within the year, many liberals exiled, executed</a:t>
            </a:r>
          </a:p>
          <a:p>
            <a:pPr eaLnBrk="1" hangingPunct="1"/>
            <a:r>
              <a:rPr lang="en-US" smtClean="0"/>
              <a:t>Principal organization, Ottoman Society for Union and Progress: the Young Turk Party</a:t>
            </a:r>
          </a:p>
          <a:p>
            <a:pPr lvl="1" eaLnBrk="1" hangingPunct="1"/>
            <a:r>
              <a:rPr lang="en-US" smtClean="0"/>
              <a:t>Founded by Ottomans in exile in Paris</a:t>
            </a:r>
          </a:p>
          <a:p>
            <a:pPr lvl="1" eaLnBrk="1" hangingPunct="1"/>
            <a:r>
              <a:rPr lang="en-US" smtClean="0"/>
              <a:t>Called for rapid, secular reforms</a:t>
            </a:r>
          </a:p>
          <a:p>
            <a:pPr lvl="1" eaLnBrk="1" hangingPunct="1"/>
            <a:r>
              <a:rPr lang="en-US" smtClean="0"/>
              <a:t>Forced Abdül Hamid II to restore parliament, then dethroned in favor of Mehmed V Rashid (r. 1909-1918)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CCFD9-18E5-42F0-B1AC-230A558C27E9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Young Turk Rule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Attempted to establish Turkish hegemony over far-flung empire</a:t>
            </a:r>
          </a:p>
          <a:p>
            <a:pPr lvl="1" eaLnBrk="1" hangingPunct="1"/>
            <a:r>
              <a:rPr lang="en-US" smtClean="0"/>
              <a:t>Turkish made official language, despite large numbers of Arabic and Slavic language speakers</a:t>
            </a:r>
          </a:p>
          <a:p>
            <a:pPr eaLnBrk="1" hangingPunct="1"/>
            <a:r>
              <a:rPr lang="en-US" smtClean="0"/>
              <a:t>Yet could not contain forces of decline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F63C-5B1D-4100-8ABF-8D28B2548AE8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7.0&quot;&gt;&lt;object type=&quot;1&quot; unique_id=&quot;10001&quot;&gt;&lt;object type=&quot;8&quot; unique_id=&quot;10807&quot;&gt;&lt;/object&gt;&lt;object type=&quot;2&quot; unique_id=&quot;10808&quot;&gt;&lt;object type=&quot;3&quot; unique_id=&quot;10809&quot;&gt;&lt;property id=&quot;20148&quot; value=&quot;5&quot;/&gt;&lt;property id=&quot;20300&quot; value=&quot;Slide 1 - &amp;quot;Chapter 31&amp;quot;&quot;/&gt;&lt;property id=&quot;20307&quot; value=&quot;256&quot;/&gt;&lt;/object&gt;&lt;object type=&quot;3&quot; unique_id=&quot;10810&quot;&gt;&lt;property id=&quot;20148&quot; value=&quot;5&quot;/&gt;&lt;property id=&quot;20300&quot; value=&quot;Slide 2 - &amp;quot;The Ottoman Empire in Decline&amp;quot;&quot;/&gt;&lt;property id=&quot;20307&quot; value=&quot;260&quot;/&gt;&lt;/object&gt;&lt;object type=&quot;3&quot; unique_id=&quot;10811&quot;&gt;&lt;property id=&quot;20148&quot; value=&quot;5&quot;/&gt;&lt;property id=&quot;20300&quot; value=&quot;Slide 3 - &amp;quot;Territorial Losses&amp;quot;&quot;/&gt;&lt;property id=&quot;20307&quot; value=&quot;261&quot;/&gt;&lt;/object&gt;&lt;object type=&quot;3&quot; unique_id=&quot;10812&quot;&gt;&lt;property id=&quot;20148&quot; value=&quot;5&quot;/&gt;&lt;property id=&quot;20300&quot; value=&quot;Slide 4 - &amp;quot;Territorial Losses of the Ottoman Empire, 1800-1923&amp;quot;&quot;/&gt;&lt;property id=&quot;20307&quot; value=&quot;257&quot;/&gt;&lt;/object&gt;&lt;object type=&quot;3&quot; unique_id=&quot;10813&quot;&gt;&lt;property id=&quot;20148&quot; value=&quot;5&quot;/&gt;&lt;property id=&quot;20300&quot; value=&quot;Slide 5 - &amp;quot;Ottoman Economy&amp;quot;&quot;/&gt;&lt;property id=&quot;20307&quot; value=&quot;262&quot;/&gt;&lt;/object&gt;&lt;object type=&quot;3&quot; unique_id=&quot;10814&quot;&gt;&lt;property id=&quot;20148&quot; value=&quot;5&quot;/&gt;&lt;property id=&quot;20300&quot; value=&quot;Slide 6 - &amp;quot;Early Reforms &amp;quot;&quot;/&gt;&lt;property id=&quot;20307&quot; value=&quot;263&quot;/&gt;&lt;/object&gt;&lt;object type=&quot;3&quot; unique_id=&quot;10815&quot;&gt;&lt;property id=&quot;20148&quot; value=&quot;5&quot;/&gt;&lt;property id=&quot;20300&quot; value=&quot;Slide 7 - &amp;quot;Tanzimat (“Reorganization”) Era, 1839-1876&amp;quot;&quot;/&gt;&lt;property id=&quot;20307&quot; value=&quot;264&quot;/&gt;&lt;/object&gt;&lt;object type=&quot;3&quot; unique_id=&quot;10816&quot;&gt;&lt;property id=&quot;20148&quot; value=&quot;5&quot;/&gt;&lt;property id=&quot;20300&quot; value=&quot;Slide 8 - &amp;quot;The Young Turk Era&amp;quot;&quot;/&gt;&lt;property id=&quot;20307&quot; value=&quot;265&quot;/&gt;&lt;/object&gt;&lt;object type=&quot;3&quot; unique_id=&quot;10817&quot;&gt;&lt;property id=&quot;20148&quot; value=&quot;5&quot;/&gt;&lt;property id=&quot;20300&quot; value=&quot;Slide 9 - &amp;quot;Young Turk Rule&amp;quot;&quot;/&gt;&lt;property id=&quot;20307&quot; value=&quot;266&quot;/&gt;&lt;/object&gt;&lt;object type=&quot;3&quot; unique_id=&quot;10818&quot;&gt;&lt;property id=&quot;20148&quot; value=&quot;5&quot;/&gt;&lt;property id=&quot;20300&quot; value=&quot;Slide 10 - &amp;quot;The Russian Empire Under Pressure&amp;quot;&quot;/&gt;&lt;property id=&quot;20307&quot; value=&quot;267&quot;/&gt;&lt;/object&gt;&lt;object type=&quot;3&quot; unique_id=&quot;10819&quot;&gt;&lt;property id=&quot;20148&quot; value=&quot;5&quot;/&gt;&lt;property id=&quot;20300&quot; value=&quot;Slide 11 - &amp;quot;The Russian Empire, 1801-1914&amp;quot;&quot;/&gt;&lt;property id=&quot;20307&quot; value=&quot;258&quot;/&gt;&lt;/object&gt;&lt;object type=&quot;3&quot; unique_id=&quot;10820&quot;&gt;&lt;property id=&quot;20148&quot; value=&quot;5&quot;/&gt;&lt;property id=&quot;20300&quot; value=&quot;Slide 12 - &amp;quot;The Crimean War, 1853-1856&amp;quot;&quot;/&gt;&lt;property id=&quot;20307&quot; value=&quot;268&quot;/&gt;&lt;/object&gt;&lt;object type=&quot;3&quot; unique_id=&quot;10821&quot;&gt;&lt;property id=&quot;20148&quot; value=&quot;5&quot;/&gt;&lt;property id=&quot;20300&quot; value=&quot;Slide 13 - &amp;quot;Reform: Emancipation of the Serfs&amp;quot;&quot;/&gt;&lt;property id=&quot;20307&quot; value=&quot;269&quot;/&gt;&lt;/object&gt;&lt;object type=&quot;3&quot; unique_id=&quot;10822&quot;&gt;&lt;property id=&quot;20148&quot; value=&quot;5&quot;/&gt;&lt;property id=&quot;20300&quot; value=&quot;Slide 14 - &amp;quot;Industrialization in Russia&amp;quot;&quot;/&gt;&lt;property id=&quot;20307&quot; value=&quot;270&quot;/&gt;&lt;/object&gt;&lt;object type=&quot;3&quot; unique_id=&quot;10823&quot;&gt;&lt;property id=&quot;20148&quot; value=&quot;5&quot;/&gt;&lt;property id=&quot;20300&quot; value=&quot;Slide 15 - &amp;quot;Repression&amp;quot;&quot;/&gt;&lt;property id=&quot;20307&quot; value=&quot;271&quot;/&gt;&lt;/object&gt;&lt;object type=&quot;3&quot; unique_id=&quot;10824&quot;&gt;&lt;property id=&quot;20148&quot; value=&quot;5&quot;/&gt;&lt;property id=&quot;20300&quot; value=&quot;Slide 16 - &amp;quot;Radicalization&amp;quot;&quot;/&gt;&lt;property id=&quot;20307&quot; value=&quot;272&quot;/&gt;&lt;/object&gt;&lt;object type=&quot;3&quot; unique_id=&quot;10825&quot;&gt;&lt;property id=&quot;20148&quot; value=&quot;5&quot;/&gt;&lt;property id=&quot;20300&quot; value=&quot;Slide 17 - &amp;quot;Chinese Restrictions on British Trade&amp;quot;&quot;/&gt;&lt;property id=&quot;20307&quot; value=&quot;273&quot;/&gt;&lt;/object&gt;&lt;object type=&quot;3&quot; unique_id=&quot;10826&quot;&gt;&lt;property id=&quot;20148&quot; value=&quot;5&quot;/&gt;&lt;property id=&quot;20300&quot; value=&quot;Slide 18 - &amp;quot;Opium Factory&amp;quot;&quot;/&gt;&lt;property id=&quot;20307&quot; value=&quot;277&quot;/&gt;&lt;/object&gt;&lt;object type=&quot;3&quot; unique_id=&quot;10827&quot;&gt;&lt;property id=&quot;20148&quot; value=&quot;5&quot;/&gt;&lt;property id=&quot;20300&quot; value=&quot;Slide 19 - &amp;quot;The Opium Trade&amp;quot;&quot;/&gt;&lt;property id=&quot;20307&quot; value=&quot;274&quot;/&gt;&lt;/object&gt;&lt;object type=&quot;3&quot; unique_id=&quot;10828&quot;&gt;&lt;property id=&quot;20148&quot; value=&quot;5&quot;/&gt;&lt;property id=&quot;20300&quot; value=&quot;Slide 20 - &amp;quot;Unequal Treaties&amp;quot;&quot;/&gt;&lt;property id=&quot;20307&quot; value=&quot;275&quot;/&gt;&lt;/object&gt;&lt;object type=&quot;3&quot; unique_id=&quot;10829&quot;&gt;&lt;property id=&quot;20148&quot; value=&quot;5&quot;/&gt;&lt;property id=&quot;20300&quot; value=&quot;Slide 21 - &amp;quot;East Asia in the Nineteenth Century&amp;quot;&quot;/&gt;&lt;property id=&quot;20307&quot; value=&quot;259&quot;/&gt;&lt;/object&gt;&lt;object type=&quot;3&quot; unique_id=&quot;10830&quot;&gt;&lt;property id=&quot;20148&quot; value=&quot;5&quot;/&gt;&lt;property id=&quot;20300&quot; value=&quot;Slide 22 - &amp;quot;The Taiping Rebellion (1850-1864)&amp;quot;&quot;/&gt;&lt;property id=&quot;20307&quot; value=&quot;276&quot;/&gt;&lt;/object&gt;&lt;object type=&quot;3&quot; unique_id=&quot;10831&quot;&gt;&lt;property id=&quot;20148&quot; value=&quot;5&quot;/&gt;&lt;property id=&quot;20300&quot; value=&quot;Slide 23 - &amp;quot;Taiping Platform&amp;quot;&quot;/&gt;&lt;property id=&quot;20307&quot; value=&quot;278&quot;/&gt;&lt;/object&gt;&lt;object type=&quot;3&quot; unique_id=&quot;10832&quot;&gt;&lt;property id=&quot;20148&quot; value=&quot;5&quot;/&gt;&lt;property id=&quot;20300&quot; value=&quot;Slide 24 - &amp;quot;Taiping Defeat&amp;quot;&quot;/&gt;&lt;property id=&quot;20307&quot; value=&quot;279&quot;/&gt;&lt;/object&gt;&lt;object type=&quot;3&quot; unique_id=&quot;10833&quot;&gt;&lt;property id=&quot;20148&quot; value=&quot;5&quot;/&gt;&lt;property id=&quot;20300&quot; value=&quot;Slide 25 - &amp;quot;The Self-Strengthening Movement (1860-1895)&amp;quot;&quot;/&gt;&lt;property id=&quot;20307&quot; value=&quot;280&quot;/&gt;&lt;/object&gt;&lt;object type=&quot;3&quot; unique_id=&quot;10834&quot;&gt;&lt;property id=&quot;20148&quot; value=&quot;5&quot;/&gt;&lt;property id=&quot;20300&quot; value=&quot;Slide 26 - &amp;quot;Spheres of Influence&amp;quot;&quot;/&gt;&lt;property id=&quot;20307&quot; value=&quot;281&quot;/&gt;&lt;/object&gt;&lt;object type=&quot;3&quot; unique_id=&quot;10835&quot;&gt;&lt;property id=&quot;20148&quot; value=&quot;5&quot;/&gt;&lt;property id=&quot;20300&quot; value=&quot;Slide 27 - &amp;quot;Hundred Days Reforms (1898)&amp;quot;&quot;/&gt;&lt;property id=&quot;20307&quot; value=&quot;282&quot;/&gt;&lt;/object&gt;&lt;object type=&quot;3&quot; unique_id=&quot;10836&quot;&gt;&lt;property id=&quot;20148&quot; value=&quot;5&quot;/&gt;&lt;property id=&quot;20300&quot; value=&quot;Slide 28 - &amp;quot;The Boxer Rebellion&amp;quot;&quot;/&gt;&lt;property id=&quot;20307&quot; value=&quot;283&quot;/&gt;&lt;/object&gt;&lt;object type=&quot;3&quot; unique_id=&quot;10837&quot;&gt;&lt;property id=&quot;20148&quot; value=&quot;5&quot;/&gt;&lt;property id=&quot;20300&quot; value=&quot;Slide 29 - &amp;quot;Boxers&amp;quot;&quot;/&gt;&lt;property id=&quot;20307&quot; value=&quot;290&quot;/&gt;&lt;/object&gt;&lt;object type=&quot;3&quot; unique_id=&quot;10838&quot;&gt;&lt;property id=&quot;20148&quot; value=&quot;5&quot;/&gt;&lt;property id=&quot;20300&quot; value=&quot;Slide 30 - &amp;quot;Death of the Dowager Empress&amp;quot;&quot;/&gt;&lt;property id=&quot;20307&quot; value=&quot;284&quot;/&gt;&lt;/object&gt;&lt;object type=&quot;3&quot; unique_id=&quot;10839&quot;&gt;&lt;property id=&quot;20148&quot; value=&quot;5&quot;/&gt;&lt;property id=&quot;20300&quot; value=&quot;Slide 31 - &amp;quot;Transformation of Japan&amp;quot;&quot;/&gt;&lt;property id=&quot;20307&quot; value=&quot;285&quot;/&gt;&lt;/object&gt;&lt;object type=&quot;3&quot; unique_id=&quot;10840&quot;&gt;&lt;property id=&quot;20148&quot; value=&quot;5&quot;/&gt;&lt;property id=&quot;20300&quot; value=&quot;Slide 32 - &amp;quot;Foreign Pressure&amp;quot;&quot;/&gt;&lt;property id=&quot;20307&quot; value=&quot;286&quot;/&gt;&lt;/object&gt;&lt;object type=&quot;3&quot; unique_id=&quot;10841&quot;&gt;&lt;property id=&quot;20148&quot; value=&quot;5&quot;/&gt;&lt;property id=&quot;20300&quot; value=&quot;Slide 33 - &amp;quot;The Meiji Restoration (1868)&amp;quot;&quot;/&gt;&lt;property id=&quot;20307&quot; value=&quot;287&quot;/&gt;&lt;/object&gt;&lt;object type=&quot;3&quot; unique_id=&quot;10842&quot;&gt;&lt;property id=&quot;20148&quot; value=&quot;5&quot;/&gt;&lt;property id=&quot;20300&quot; value=&quot;Slide 34 - &amp;quot;Meiji Reforms&amp;quot;&quot;/&gt;&lt;property id=&quot;20307&quot; value=&quot;288&quot;/&gt;&lt;/object&gt;&lt;object type=&quot;3&quot; unique_id=&quot;10843&quot;&gt;&lt;property id=&quot;20148&quot; value=&quot;5&quot;/&gt;&lt;property id=&quot;20300&quot; value=&quot;Slide 35 - &amp;quot;Constitutional Government&amp;quot;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319</TotalTime>
  <Words>1909</Words>
  <Application>Microsoft Office PowerPoint</Application>
  <PresentationFormat>On-screen Show (4:3)</PresentationFormat>
  <Paragraphs>290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Times New Roman</vt:lpstr>
      <vt:lpstr>Wingdings</vt:lpstr>
      <vt:lpstr>Garamond</vt:lpstr>
      <vt:lpstr>bentley5</vt:lpstr>
      <vt:lpstr>Chapter 31</vt:lpstr>
      <vt:lpstr>The Ottoman Empire in Decline</vt:lpstr>
      <vt:lpstr>Territorial Losses</vt:lpstr>
      <vt:lpstr>Territorial Losses of the Ottoman Empire, 1800-1923</vt:lpstr>
      <vt:lpstr>Ottoman Economy</vt:lpstr>
      <vt:lpstr>Early Reforms </vt:lpstr>
      <vt:lpstr>Tanzimat (“Reorganization”) Era, 1839-1876</vt:lpstr>
      <vt:lpstr>The Young Turk Era</vt:lpstr>
      <vt:lpstr>Young Turk Rule</vt:lpstr>
      <vt:lpstr>The Russian Empire Under Pressure</vt:lpstr>
      <vt:lpstr>The Russian Empire, 1801-1914</vt:lpstr>
      <vt:lpstr>The Crimean War, 1853-1856</vt:lpstr>
      <vt:lpstr>Reform: Emancipation of the Serfs</vt:lpstr>
      <vt:lpstr>Industrialization in Russia</vt:lpstr>
      <vt:lpstr>Repression</vt:lpstr>
      <vt:lpstr>Radicalization</vt:lpstr>
      <vt:lpstr>Chinese Restrictions on British Trade</vt:lpstr>
      <vt:lpstr>Opium Factory</vt:lpstr>
      <vt:lpstr>The Opium Trade</vt:lpstr>
      <vt:lpstr>Unequal Treaties</vt:lpstr>
      <vt:lpstr>East Asia in the Nineteenth Century</vt:lpstr>
      <vt:lpstr>The Taiping Rebellion (1850-1864)</vt:lpstr>
      <vt:lpstr>Taiping Platform</vt:lpstr>
      <vt:lpstr>Taiping Defeat</vt:lpstr>
      <vt:lpstr>The Self-Strengthening Movement (1860-1895)</vt:lpstr>
      <vt:lpstr>Spheres of Influence</vt:lpstr>
      <vt:lpstr>Hundred Days Reforms (1898)</vt:lpstr>
      <vt:lpstr>The Boxer Rebellion</vt:lpstr>
      <vt:lpstr>Boxers</vt:lpstr>
      <vt:lpstr>Death of the Dowager Empress</vt:lpstr>
      <vt:lpstr>Transformation of Japan</vt:lpstr>
      <vt:lpstr>Foreign Pressure</vt:lpstr>
      <vt:lpstr>The Meiji Restoration (1868)</vt:lpstr>
      <vt:lpstr>Meiji Reforms</vt:lpstr>
      <vt:lpstr>Constitutional Government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32</dc:title>
  <dc:creator>Henry Abramson</dc:creator>
  <cp:lastModifiedBy>ventulethk</cp:lastModifiedBy>
  <cp:revision>14</cp:revision>
  <dcterms:created xsi:type="dcterms:W3CDTF">2004-11-26T18:14:27Z</dcterms:created>
  <dcterms:modified xsi:type="dcterms:W3CDTF">2012-12-06T14:16:28Z</dcterms:modified>
</cp:coreProperties>
</file>