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xls" ContentType="application/vnd.ms-exce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47"/>
  </p:notesMasterIdLst>
  <p:sldIdLst>
    <p:sldId id="256" r:id="rId2"/>
    <p:sldId id="257" r:id="rId3"/>
    <p:sldId id="303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9" r:id="rId12"/>
    <p:sldId id="270" r:id="rId13"/>
    <p:sldId id="268" r:id="rId14"/>
    <p:sldId id="271" r:id="rId15"/>
    <p:sldId id="300" r:id="rId16"/>
    <p:sldId id="272" r:id="rId17"/>
    <p:sldId id="299" r:id="rId18"/>
    <p:sldId id="273" r:id="rId19"/>
    <p:sldId id="275" r:id="rId20"/>
    <p:sldId id="276" r:id="rId21"/>
    <p:sldId id="282" r:id="rId22"/>
    <p:sldId id="283" r:id="rId23"/>
    <p:sldId id="258" r:id="rId24"/>
    <p:sldId id="277" r:id="rId25"/>
    <p:sldId id="278" r:id="rId26"/>
    <p:sldId id="279" r:id="rId27"/>
    <p:sldId id="302" r:id="rId28"/>
    <p:sldId id="301" r:id="rId29"/>
    <p:sldId id="284" r:id="rId30"/>
    <p:sldId id="285" r:id="rId31"/>
    <p:sldId id="286" r:id="rId32"/>
    <p:sldId id="259" r:id="rId33"/>
    <p:sldId id="287" r:id="rId34"/>
    <p:sldId id="298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60" r:id="rId43"/>
    <p:sldId id="295" r:id="rId44"/>
    <p:sldId id="296" r:id="rId45"/>
    <p:sldId id="297" r:id="rId46"/>
  </p:sldIdLst>
  <p:sldSz cx="9144000" cy="6858000" type="screen4x3"/>
  <p:notesSz cx="6858000" cy="9144000"/>
  <p:custDataLst>
    <p:tags r:id="rId4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11018" autoAdjust="0"/>
    <p:restoredTop sz="96685" autoAdjust="0"/>
  </p:normalViewPr>
  <p:slideViewPr>
    <p:cSldViewPr>
      <p:cViewPr>
        <p:scale>
          <a:sx n="100" d="100"/>
          <a:sy n="100" d="100"/>
        </p:scale>
        <p:origin x="-119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61016-6C53-48FF-B19F-50FD8DC8DF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9487DB-55EC-449D-948D-87324A9403A7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7B29D-12BB-43D2-826D-89251EA0AE71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CBECF6-35E4-4CDE-A7BF-D4D236090850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4DE4CB-362D-4F76-958C-93B62DB415AF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C5D752-86FB-4178-A9CD-660A7D171AE5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528423-2BAD-4D06-BC1A-F079883E4F1E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C74548-0A0F-4353-8627-6B522A4695BB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5D19BD-DC80-4F06-A304-08D752B72912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92B48B-7988-45AE-8700-C6B5262FAFE2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5BFA8E-D7F4-4682-8E31-93E7CDD5CC04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3B4FC1-3FFD-4239-9CC8-5EE226C09FA5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A31151-CBEC-47BC-8E78-F6F23D1D113F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2F510F-5997-4BE7-81E5-E4123240BA59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F102CF-4D3A-4A47-9CF5-7D882A4CF303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6CC2B4-D187-4A67-82E8-778F2C6827C0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8675E5-E90B-482A-A669-BE3885E48345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602231-2DEB-421F-B8EC-F5E1773EA704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287C04-FABA-4664-AFD0-E77CFFB1C28D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A9130-312C-4FAF-A26E-F1F5AB44B2C8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0637D5-EA5C-470B-ABE2-3AB31A0FFBDE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F48164-D9E7-436D-918F-601A41DB76CD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FB6E6-C0B0-47CF-8EB4-DB203E4E9BD9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76CF4F-2E04-42E6-8774-99BC51BB9AA5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1CFEEA-9015-4ECE-8F4D-6B165067B3F0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84E614-C994-45D7-8979-2FD6ABCE9092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A4FC04-BB6F-48E1-B8EC-27BAB140BA47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E9A39C-6722-457E-8E39-BD23247ADC02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634398-F879-4F2F-8D76-1D442D8616BA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FBDFE5-9E68-40AC-8A2F-37FF97A23E8B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E35968-6379-4A55-8F54-D13E338E5571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AE5127-5B4F-4677-915B-3AC8FB38CA71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A76201-A11B-4132-A2A7-0C701C92EFA9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491687-132E-40B1-A362-AA645E6C90F5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F7A69-9D4A-42D9-AEF3-77E49A9B329D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64DAEC-81DF-48D0-97A7-8471212D08F7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DDF2E-33BA-4B4E-A5B3-4B2DCBF36D17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8E4467-7C7D-410F-8A2F-5379B48E1474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7E9D6-EC90-4511-A540-E1CFBD96D7AF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AFCFB7-E0E7-4FB3-9D49-4C287E937909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5AE091-49B5-45E3-88AD-98C2D37CFB48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5A6AD1-A2E8-4A66-B13C-0F4072B51B85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33F163-7A13-4DEF-AB86-93F8C528383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800" smtClean="0"/>
              <a:t>Take up the White Man's burden--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800" smtClean="0"/>
              <a:t>Send forth the best ye breed-- 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Go bind your sons to exile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800" smtClean="0"/>
              <a:t>To serve your captives' need; 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To wait, in heavy harness,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800" smtClean="0"/>
              <a:t>On fluttered folk and wild-- 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Your new-caught, sullen peoples,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800" smtClean="0"/>
              <a:t>Half-devil and half-child. </a:t>
            </a:r>
          </a:p>
          <a:p>
            <a:pPr lvl="1"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Take up the White Man's burden--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800" smtClean="0"/>
              <a:t>In patience to abide, 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To veil the threat of terror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800" smtClean="0"/>
              <a:t>And check the show of pride; 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By open speech and simple,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800" smtClean="0"/>
              <a:t>An hundred times made plain, 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To seek another's profit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800" smtClean="0"/>
              <a:t>And work another's gain. </a:t>
            </a:r>
          </a:p>
          <a:p>
            <a:pPr lvl="1"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Take up the White Man's burden--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800" smtClean="0"/>
              <a:t>The savage wars of peace-- 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Fill full the mouth of Famine,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800" smtClean="0"/>
              <a:t>And bid the sickness cease; 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And when your goal is nearest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800" smtClean="0"/>
              <a:t>The end for others sought, 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Watch Sloth and heathen Folly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800" smtClean="0"/>
              <a:t>Bring all your hope to nought. </a:t>
            </a:r>
          </a:p>
          <a:p>
            <a:pPr lvl="1"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Take up the White Man's burden--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800" smtClean="0"/>
              <a:t>No iron rule of kings, 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But toil of serf and sweeper--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800" smtClean="0"/>
              <a:t>The tale of common things. 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The ports ye shall not enter,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800" smtClean="0"/>
              <a:t>The roads ye shall not tread, 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Go make them with your living,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800" smtClean="0"/>
              <a:t>And mark them with your dead. </a:t>
            </a:r>
          </a:p>
          <a:p>
            <a:pPr lvl="1"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Take up the White Man's burden,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800" smtClean="0"/>
              <a:t>And reap his old reward: 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The blame of those ye better,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800" smtClean="0"/>
              <a:t>The hate of those ye guard-- 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The cry of hosts ye humor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800" smtClean="0"/>
              <a:t>(Ah, slowly!) toward the light;-- 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"Why brought ye us from bondage,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800" smtClean="0"/>
              <a:t>Our loved Egyptian night?" </a:t>
            </a:r>
          </a:p>
          <a:p>
            <a:pPr lvl="1"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Take up the White Man's burden--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800" smtClean="0"/>
              <a:t>Ye dare not stoop to less-- 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Nor call too loud on Freedom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800" smtClean="0"/>
              <a:t>To cloak your weariness; 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By all ye cry or whisper,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800" smtClean="0"/>
              <a:t>By all ye leave or do, 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The silent, sullen peoples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800" smtClean="0"/>
              <a:t>Shall weigh your Gods and you. </a:t>
            </a:r>
          </a:p>
          <a:p>
            <a:pPr lvl="1"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Take up the White Man's burden--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800" smtClean="0"/>
              <a:t>Have done with childish days-- 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The lightly proffered laurel,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800" smtClean="0"/>
              <a:t>The easy ungrudged praise. 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Comes now, to search your manhood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800" smtClean="0"/>
              <a:t>Through all the thankless years, 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Cold, edged with dear-bought wisdom,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800" smtClean="0"/>
              <a:t>The judgment of your peers! 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/>
            </a:r>
            <a:br>
              <a:rPr lang="en-US" sz="800" smtClean="0"/>
            </a:br>
            <a:endParaRPr lang="en-US" sz="8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2312EE-2016-4E1A-882A-1FF6567603C0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938C1B-090E-44DA-8292-B29881D8828C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3638"/>
            <a:ext cx="4419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10F11-452B-4F0D-B1D7-8FFBAF1892A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0A9B8-5996-4FFF-8CBB-B4C9083E52D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32442-B758-4B19-A24D-9A0CDFA3BEB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92E44-FFC8-4736-872E-E4BA910E85E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6000"/>
            <a:ext cx="2133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1200" y="6248400"/>
            <a:ext cx="5181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33B56-2D54-48BC-BB98-D3DC1152A47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A3E7F-0E3B-464E-B753-E4AAD31E8EB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49EE5-4121-4008-8C89-2D85B81116C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5F053-A29F-4A31-98BA-F633ABCC368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3F625-186E-4A0A-9501-1567F4081E2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C14A2-EEFB-4E79-B235-787A98A08AA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E2012-F667-45D9-AE7A-96C4D7691D3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F8A81-EA23-4C59-8CFF-15A7373F742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248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dirty="0"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D3E78D45-E53D-46D2-8D22-7D47B5FF08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98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3" r:id="rId3"/>
    <p:sldLayoutId id="2147483712" r:id="rId4"/>
    <p:sldLayoutId id="2147483711" r:id="rId5"/>
    <p:sldLayoutId id="2147483710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</p:sldLayoutIdLst>
  <p:transition>
    <p:random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32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Building of Global Empires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E1331-483A-429F-80F3-18A4498AF30E}" type="slidenum">
              <a:rPr lang="en-US" altLang="en-US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Technology and Imperialism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Transportation</a:t>
            </a:r>
          </a:p>
          <a:p>
            <a:pPr lvl="1" eaLnBrk="1" hangingPunct="1"/>
            <a:r>
              <a:rPr lang="en-US" smtClean="0"/>
              <a:t>Steamships</a:t>
            </a:r>
          </a:p>
          <a:p>
            <a:pPr lvl="1" eaLnBrk="1" hangingPunct="1"/>
            <a:r>
              <a:rPr lang="en-US" smtClean="0"/>
              <a:t>Railroads</a:t>
            </a:r>
          </a:p>
          <a:p>
            <a:pPr eaLnBrk="1" hangingPunct="1"/>
            <a:r>
              <a:rPr lang="en-US" smtClean="0"/>
              <a:t>Infrastructure</a:t>
            </a:r>
          </a:p>
          <a:p>
            <a:pPr lvl="1" eaLnBrk="1" hangingPunct="1"/>
            <a:r>
              <a:rPr lang="en-US" smtClean="0"/>
              <a:t>Suez Canal (1859-1869)</a:t>
            </a:r>
          </a:p>
          <a:p>
            <a:pPr lvl="1" eaLnBrk="1" hangingPunct="1"/>
            <a:r>
              <a:rPr lang="en-US" smtClean="0"/>
              <a:t>Panama Canal (1904-1914)</a:t>
            </a:r>
          </a:p>
          <a:p>
            <a:pPr lvl="1" eaLnBrk="1" hangingPunct="1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1D1B3-C114-4A47-B01B-E32ADA513744}" type="slidenum">
              <a:rPr lang="en-US" altLang="en-US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Weaponry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Muzzle-loading muskets</a:t>
            </a:r>
          </a:p>
          <a:p>
            <a:pPr eaLnBrk="1" hangingPunct="1"/>
            <a:r>
              <a:rPr lang="en-US" smtClean="0"/>
              <a:t>Mid-century: breech-loading rifles</a:t>
            </a:r>
          </a:p>
          <a:p>
            <a:pPr lvl="1" eaLnBrk="1" hangingPunct="1"/>
            <a:r>
              <a:rPr lang="en-US" smtClean="0"/>
              <a:t>Reduce reloading time</a:t>
            </a:r>
          </a:p>
          <a:p>
            <a:pPr eaLnBrk="1" hangingPunct="1"/>
            <a:r>
              <a:rPr lang="en-US" smtClean="0"/>
              <a:t>1880s: Maxim gun, 11 rounds per second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A1334-742D-470A-BB02-DD01F8B76CF6}" type="slidenum">
              <a:rPr lang="en-US" altLang="en-US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Military Advantage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Battle of Omdurman (near Khartoum on Nile), 1898</a:t>
            </a:r>
          </a:p>
          <a:p>
            <a:pPr lvl="1" eaLnBrk="1" hangingPunct="1"/>
            <a:r>
              <a:rPr lang="en-US" smtClean="0"/>
              <a:t>Five hours of fighting</a:t>
            </a:r>
          </a:p>
          <a:p>
            <a:pPr eaLnBrk="1" hangingPunct="1"/>
            <a:r>
              <a:rPr lang="en-US" smtClean="0"/>
              <a:t>British: six gunboats, twenty machine guns</a:t>
            </a:r>
          </a:p>
          <a:p>
            <a:pPr eaLnBrk="1" hangingPunct="1"/>
            <a:r>
              <a:rPr lang="en-US" smtClean="0"/>
              <a:t>British force lost a few hundred men; thousands of Sudanese killed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2E8B5-9B47-4DC6-9328-5133328ABAE9}" type="slidenum">
              <a:rPr lang="en-US" altLang="en-US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Communications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Correspondence</a:t>
            </a:r>
          </a:p>
          <a:p>
            <a:pPr lvl="1" eaLnBrk="1" hangingPunct="1"/>
            <a:r>
              <a:rPr lang="en-US" smtClean="0"/>
              <a:t>1830 Britain-India: 2 years</a:t>
            </a:r>
          </a:p>
          <a:p>
            <a:pPr lvl="1" eaLnBrk="1" hangingPunct="1"/>
            <a:r>
              <a:rPr lang="en-US" smtClean="0"/>
              <a:t>After Suez Canal, 2 weeks</a:t>
            </a:r>
          </a:p>
          <a:p>
            <a:pPr eaLnBrk="1" hangingPunct="1"/>
            <a:r>
              <a:rPr lang="en-US" smtClean="0"/>
              <a:t>Telegraph</a:t>
            </a:r>
          </a:p>
          <a:p>
            <a:pPr lvl="1" eaLnBrk="1" hangingPunct="1"/>
            <a:r>
              <a:rPr lang="en-US" smtClean="0"/>
              <a:t>1870s, development of submarine cables</a:t>
            </a:r>
          </a:p>
          <a:p>
            <a:pPr lvl="1" eaLnBrk="1" hangingPunct="1"/>
            <a:r>
              <a:rPr lang="en-US" smtClean="0"/>
              <a:t>Britain-India: 5 hours</a:t>
            </a:r>
          </a:p>
          <a:p>
            <a:pPr eaLnBrk="1" hangingPunct="1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DF235F-7B8D-4CCB-A6DF-063FCC2AA46F}" type="slidenum">
              <a:rPr lang="en-US" altLang="en-US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British Empire in India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East India Company</a:t>
            </a:r>
          </a:p>
          <a:p>
            <a:pPr eaLnBrk="1" hangingPunct="1"/>
            <a:r>
              <a:rPr lang="en-US" smtClean="0"/>
              <a:t>Monopoly on India trade</a:t>
            </a:r>
          </a:p>
          <a:p>
            <a:pPr eaLnBrk="1" hangingPunct="1"/>
            <a:r>
              <a:rPr lang="en-US" smtClean="0"/>
              <a:t>Original permission from Mughal emperors</a:t>
            </a:r>
          </a:p>
          <a:p>
            <a:pPr eaLnBrk="1" hangingPunct="1"/>
            <a:r>
              <a:rPr lang="en-US" smtClean="0"/>
              <a:t>Mughal empire declines after death of Aurangzeb, 1707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964BDE-85FB-43ED-8D14-23F8635C0D5D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Home of a Wealthy Family in Calcutta</a:t>
            </a:r>
          </a:p>
        </p:txBody>
      </p:sp>
      <p:pic>
        <p:nvPicPr>
          <p:cNvPr id="17411" name="Picture 5" descr="Calcutta_hom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84350" y="1447800"/>
            <a:ext cx="5575300" cy="4530725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2BFCA-0059-4740-83B3-E6CF6F559BAA}" type="slidenum">
              <a:rPr lang="en-US" altLang="en-US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British Conquest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Protection of economic interests through political conquest</a:t>
            </a:r>
          </a:p>
          <a:p>
            <a:pPr eaLnBrk="1" hangingPunct="1"/>
            <a:r>
              <a:rPr lang="en-US" smtClean="0"/>
              <a:t>“Doctrine of lapse”</a:t>
            </a:r>
          </a:p>
          <a:p>
            <a:pPr eaLnBrk="1" hangingPunct="1"/>
            <a:r>
              <a:rPr lang="en-US" smtClean="0"/>
              <a:t>British and Indian troops (</a:t>
            </a:r>
            <a:r>
              <a:rPr lang="en-US" i="1" smtClean="0"/>
              <a:t>sepoys</a:t>
            </a:r>
            <a:r>
              <a:rPr lang="en-US" smtClean="0"/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84CD7-98AB-4FDD-8483-0EE76B16F749}" type="slidenum">
              <a:rPr lang="en-US" altLang="en-US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British Colonial Soldiers</a:t>
            </a:r>
          </a:p>
        </p:txBody>
      </p:sp>
      <p:pic>
        <p:nvPicPr>
          <p:cNvPr id="19459" name="Picture 5" descr="British_soldier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5450" y="1447800"/>
            <a:ext cx="5753100" cy="4530725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45B09-7D04-46E0-8A78-ED50191A3CA9}" type="slidenum">
              <a:rPr lang="en-US" altLang="en-US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Sepoy Revolt, 1857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Newly issued rifles had cartridges in wax paper greased with animal fat</a:t>
            </a:r>
          </a:p>
          <a:p>
            <a:pPr lvl="1" eaLnBrk="1" hangingPunct="1"/>
            <a:r>
              <a:rPr lang="en-US" smtClean="0"/>
              <a:t>Problem for Hindus: beef</a:t>
            </a:r>
          </a:p>
          <a:p>
            <a:pPr lvl="1" eaLnBrk="1" hangingPunct="1"/>
            <a:r>
              <a:rPr lang="en-US" smtClean="0"/>
              <a:t>Problem for Muslims: pork</a:t>
            </a:r>
          </a:p>
          <a:p>
            <a:pPr eaLnBrk="1" hangingPunct="1"/>
            <a:r>
              <a:rPr lang="en-US" smtClean="0"/>
              <a:t>Small-scale rebellion ignites general anti-British revolution</a:t>
            </a:r>
          </a:p>
          <a:p>
            <a:pPr eaLnBrk="1" hangingPunct="1"/>
            <a:r>
              <a:rPr lang="en-US" smtClean="0"/>
              <a:t>British gained upper hand in late 1857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3C3F2-4F68-4A1B-8A08-C3243678A103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British Imperial Rule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response to the rebellion, Britain:</a:t>
            </a:r>
          </a:p>
          <a:p>
            <a:pPr lvl="1" eaLnBrk="1" hangingPunct="1"/>
            <a:r>
              <a:rPr lang="en-US" smtClean="0"/>
              <a:t>Abolishes Mughal empire</a:t>
            </a:r>
          </a:p>
          <a:p>
            <a:pPr lvl="1" eaLnBrk="1" hangingPunct="1"/>
            <a:r>
              <a:rPr lang="en-US" smtClean="0"/>
              <a:t>Exiles emperor to Burma</a:t>
            </a:r>
          </a:p>
          <a:p>
            <a:pPr lvl="1" eaLnBrk="1" hangingPunct="1"/>
            <a:r>
              <a:rPr lang="en-US" smtClean="0"/>
              <a:t>Abolishes East India Company</a:t>
            </a:r>
          </a:p>
          <a:p>
            <a:pPr lvl="1" eaLnBrk="1" hangingPunct="1"/>
            <a:r>
              <a:rPr lang="en-US" smtClean="0"/>
              <a:t>Establishes direct rule of India by British government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57554B-7564-41AC-AC83-F254CD371072}" type="slidenum">
              <a:rPr lang="en-US" altLang="en-US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Imperialism in Asia, ca. 1914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E6543-9BCC-4CC4-AC95-4B7932B64F8F}" type="slidenum">
              <a:rPr lang="en-US" altLang="en-US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5127" name="Picture 7" descr="ben85646_m32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43000"/>
            <a:ext cx="7346950" cy="4806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British Rule in India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Organization of agriculture</a:t>
            </a:r>
          </a:p>
          <a:p>
            <a:pPr lvl="1" eaLnBrk="1" hangingPunct="1"/>
            <a:r>
              <a:rPr lang="en-US" smtClean="0"/>
              <a:t>Crops: tea, coffee, opium</a:t>
            </a:r>
          </a:p>
          <a:p>
            <a:pPr eaLnBrk="1" hangingPunct="1"/>
            <a:r>
              <a:rPr lang="en-US" smtClean="0"/>
              <a:t>Stamp of British culture on Indian environment</a:t>
            </a:r>
          </a:p>
          <a:p>
            <a:pPr lvl="1" eaLnBrk="1" hangingPunct="1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5DBCE-4056-48AB-A779-E164BAB24263}" type="slidenum">
              <a:rPr lang="en-US" altLang="en-US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Imperialism in Central Asia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British, French, Russians complete for central Asia</a:t>
            </a:r>
          </a:p>
          <a:p>
            <a:pPr lvl="1" eaLnBrk="1" hangingPunct="1"/>
            <a:r>
              <a:rPr lang="en-US" smtClean="0"/>
              <a:t>France drops out after Napoleon</a:t>
            </a:r>
          </a:p>
          <a:p>
            <a:pPr lvl="1" eaLnBrk="1" hangingPunct="1"/>
            <a:r>
              <a:rPr lang="en-US" smtClean="0"/>
              <a:t>Russia active after 1860s in Tashkent, Bokhara, Samarkand; and approached India</a:t>
            </a:r>
          </a:p>
          <a:p>
            <a:pPr eaLnBrk="1" hangingPunct="1"/>
            <a:r>
              <a:rPr lang="en-US" smtClean="0"/>
              <a:t>The “Great Game”: Russian vs. British intrigue in Afghanistan</a:t>
            </a:r>
          </a:p>
          <a:p>
            <a:pPr lvl="1" eaLnBrk="1" hangingPunct="1"/>
            <a:r>
              <a:rPr lang="en-US" smtClean="0"/>
              <a:t>Preparation for imperialist war</a:t>
            </a:r>
          </a:p>
          <a:p>
            <a:pPr lvl="1" eaLnBrk="1" hangingPunct="1"/>
            <a:r>
              <a:rPr lang="en-US" smtClean="0"/>
              <a:t>Russian revolution of 1917 forestalled war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C4647-90FB-4FB1-9F13-048FC34CB86D}" type="slidenum">
              <a:rPr lang="en-US" altLang="en-US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Imperialism in Southeast Asia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Spanish: Philippines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Dutch: Indonesia (Dutch East Indies)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British establish presence from 1820s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Conflict with kings of Burma (Myanmar) 1820s, established colonial authority by 1880s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Thomas Stamford Raffles founds Singapore for trade in Strait of Melaka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Base of British colonization in Malaysia, 1870s-1880s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French: Vietnam, Cambodia, Laos, 1859-1893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Encouraged conversion to Christianity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9E615-F653-42F1-B3E7-E220A46A915A}" type="slidenum">
              <a:rPr lang="en-US" altLang="en-US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Imperialism in Africa, ca. 1914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319BD-E3C7-40A9-A177-7CF7BC3EEB37}" type="slidenum">
              <a:rPr lang="en-US" altLang="en-US"/>
              <a:pPr>
                <a:defRPr/>
              </a:pPr>
              <a:t>23</a:t>
            </a:fld>
            <a:endParaRPr lang="en-US" altLang="en-US" dirty="0"/>
          </a:p>
        </p:txBody>
      </p:sp>
      <p:pic>
        <p:nvPicPr>
          <p:cNvPr id="25607" name="Picture 7" descr="ben85646_m32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990600"/>
            <a:ext cx="5232400" cy="49355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Scramble for Africa (1875-1900)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French, Portuguese, Belgians, and English competing for “the dark continent”</a:t>
            </a:r>
          </a:p>
          <a:p>
            <a:pPr eaLnBrk="1" hangingPunct="1"/>
            <a:r>
              <a:rPr lang="en-US" smtClean="0"/>
              <a:t>Britain establishes strong presence in Egypt, Rhodesia</a:t>
            </a:r>
          </a:p>
          <a:p>
            <a:pPr lvl="1" eaLnBrk="1" hangingPunct="1"/>
            <a:r>
              <a:rPr lang="en-US" smtClean="0"/>
              <a:t>Suez Canal</a:t>
            </a:r>
          </a:p>
          <a:p>
            <a:pPr lvl="1" eaLnBrk="1" hangingPunct="1"/>
            <a:r>
              <a:rPr lang="en-US" smtClean="0"/>
              <a:t>Rhodesian gold, diamonds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69D21-9E17-4846-B16F-C4E9FED79F91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Rewriting African History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Ancient Africa </a:t>
            </a:r>
          </a:p>
          <a:p>
            <a:pPr eaLnBrk="1" hangingPunct="1"/>
            <a:r>
              <a:rPr lang="en-US" smtClean="0"/>
              <a:t>Implications for justification of imperialist rule</a:t>
            </a:r>
          </a:p>
          <a:p>
            <a:pPr eaLnBrk="1" hangingPunct="1"/>
            <a:r>
              <a:rPr lang="en-US" smtClean="0"/>
              <a:t>European exploration of rivers (Nile, Niger, Congo, Zambesi)</a:t>
            </a:r>
          </a:p>
          <a:p>
            <a:pPr lvl="1" eaLnBrk="1" hangingPunct="1"/>
            <a:r>
              <a:rPr lang="en-US" smtClean="0"/>
              <a:t>Information on interior of Africa</a:t>
            </a:r>
          </a:p>
          <a:p>
            <a:pPr lvl="1" eaLnBrk="1" hangingPunct="1"/>
            <a:r>
              <a:rPr lang="en-US" smtClean="0"/>
              <a:t>King Leopold II of Belgium starts Congo Free State, commercial ventures</a:t>
            </a:r>
          </a:p>
          <a:p>
            <a:pPr lvl="1" eaLnBrk="1" hangingPunct="1"/>
            <a:r>
              <a:rPr lang="en-US" smtClean="0"/>
              <a:t>Takes control of colony in 1908, renamed Belgian Congo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BBC43-C081-41E8-9720-524B93D55426}" type="slidenum">
              <a:rPr lang="en-US" altLang="en-US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South African (Boer) War 1899-1902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Dutch East India establishes Cape Town (1652)</a:t>
            </a:r>
          </a:p>
          <a:p>
            <a:pPr lvl="1" eaLnBrk="1" hangingPunct="1"/>
            <a:r>
              <a:rPr lang="en-US" smtClean="0"/>
              <a:t>Farmers (Boers) follow to settle territory, later called Afrikaners</a:t>
            </a:r>
          </a:p>
          <a:p>
            <a:pPr lvl="1" eaLnBrk="1" hangingPunct="1"/>
            <a:r>
              <a:rPr lang="en-US" smtClean="0"/>
              <a:t>Competition and conflict with indigenous Khoikhoi and Xhosa peoples</a:t>
            </a:r>
          </a:p>
          <a:p>
            <a:pPr eaLnBrk="1" hangingPunct="1"/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							(continued)</a:t>
            </a:r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A5035-4B6A-48E6-BC18-BACD056D013F}" type="slidenum">
              <a:rPr lang="en-US" altLang="en-US"/>
              <a:pPr>
                <a:defRPr/>
              </a:pPr>
              <a:t>26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South African (Boer) War 1899-1902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British takeover in 1806, slavery a major issue of conflict</a:t>
            </a:r>
          </a:p>
          <a:p>
            <a:pPr lvl="1" eaLnBrk="1" hangingPunct="1"/>
            <a:r>
              <a:rPr lang="en-US" smtClean="0"/>
              <a:t>Afrikaners migrate eastward in the Great Trek, overpower Ndebele and Zulu resistance with superior firepower</a:t>
            </a:r>
          </a:p>
          <a:p>
            <a:pPr lvl="1" eaLnBrk="1" hangingPunct="1"/>
            <a:r>
              <a:rPr lang="en-US" smtClean="0"/>
              <a:t>Establish independent republics</a:t>
            </a:r>
          </a:p>
          <a:p>
            <a:pPr eaLnBrk="1" hangingPunct="1"/>
            <a:r>
              <a:rPr lang="en-US" smtClean="0"/>
              <a:t>British tolerate this until gold is discovered</a:t>
            </a:r>
          </a:p>
          <a:p>
            <a:pPr eaLnBrk="1" hangingPunct="1"/>
            <a:r>
              <a:rPr lang="en-US" smtClean="0"/>
              <a:t>White-white conflict, black soldiers and laborers</a:t>
            </a:r>
          </a:p>
          <a:p>
            <a:pPr eaLnBrk="1" hangingPunct="1"/>
            <a:r>
              <a:rPr lang="en-US" smtClean="0"/>
              <a:t>Afrikaners concede in 1902; 1910, integrated into Union of South Africa</a:t>
            </a:r>
          </a:p>
          <a:p>
            <a:pPr eaLnBrk="1" hangingPunct="1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D3055-3CA8-4A5C-8A53-5B487EDB61BA}" type="slidenum">
              <a:rPr lang="en-US" altLang="en-US"/>
              <a:pPr>
                <a:defRPr/>
              </a:pPr>
              <a:t>27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Village around a Kraal</a:t>
            </a:r>
          </a:p>
        </p:txBody>
      </p:sp>
      <p:pic>
        <p:nvPicPr>
          <p:cNvPr id="30723" name="Picture 5" descr="Kraa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84350" y="1447800"/>
            <a:ext cx="5575300" cy="4530725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3DB16-610F-4279-9E24-ED222F51011F}" type="slidenum">
              <a:rPr lang="en-US" altLang="en-US"/>
              <a:pPr>
                <a:defRPr/>
              </a:pPr>
              <a:t>28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Berlin West Africa Conference (1884-1885)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Fourteen European states, United States</a:t>
            </a:r>
          </a:p>
          <a:p>
            <a:pPr lvl="1" eaLnBrk="1" hangingPunct="1"/>
            <a:r>
              <a:rPr lang="en-US" smtClean="0"/>
              <a:t>No African states present</a:t>
            </a:r>
          </a:p>
          <a:p>
            <a:pPr lvl="1" eaLnBrk="1" hangingPunct="1"/>
            <a:r>
              <a:rPr lang="en-US" smtClean="0"/>
              <a:t>Rules of colonization: any European state can take “unoccupied” territory after informing other European powers</a:t>
            </a:r>
          </a:p>
          <a:p>
            <a:pPr eaLnBrk="1" hangingPunct="1"/>
            <a:r>
              <a:rPr lang="en-US" smtClean="0"/>
              <a:t>European firepower dominates Africa</a:t>
            </a:r>
          </a:p>
          <a:p>
            <a:pPr lvl="1" eaLnBrk="1" hangingPunct="1"/>
            <a:r>
              <a:rPr lang="en-US" smtClean="0"/>
              <a:t>Exceptions: Ethiopia fights off Italy (1896); Liberia a dependency of the U.S.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DD3B4-CB2A-462C-B5CE-D750420FFC4C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http://wpscms.pearsoncmg.com/wps/media/objects/3101/3175929/levack/map21_1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4000" y="228600"/>
            <a:ext cx="6196966" cy="6480486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3F625-186E-4A0A-9501-1567F4081E2D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Systems of Colonial Rule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Concessionary companies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Private companies get large tracts of land to exploit natural resources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Companies get freedom to tax, recruit labor: horrible abuses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Profit margin minimal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Direct rule: France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“Civilizing mission”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Chronic shortage of European personnel; language and cultural barriers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French west Africa: 3,600 Europeans rule 9 million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70563F-A3A4-4B9A-8E22-93CDF7E4C5A9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Indirect Rule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Frederick D. Lugard (Britain, 1858-1945)</a:t>
            </a:r>
          </a:p>
          <a:p>
            <a:pPr lvl="1" eaLnBrk="1" hangingPunct="1"/>
            <a:r>
              <a:rPr lang="en-US" i="1" smtClean="0"/>
              <a:t>The Dual Mandate in British Tropical Africa</a:t>
            </a:r>
            <a:r>
              <a:rPr lang="en-US" smtClean="0"/>
              <a:t> (1922)</a:t>
            </a:r>
          </a:p>
          <a:p>
            <a:pPr eaLnBrk="1" hangingPunct="1"/>
            <a:r>
              <a:rPr lang="en-US" smtClean="0"/>
              <a:t>Use of indigenous institutions</a:t>
            </a:r>
          </a:p>
          <a:p>
            <a:pPr eaLnBrk="1" hangingPunct="1"/>
            <a:r>
              <a:rPr lang="en-US" smtClean="0"/>
              <a:t>Difficulty in establishing tribal categories, imposed arbitrary boundaries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42CCA-8525-4C10-AA3E-71C6CD0E877F}" type="slidenum">
              <a:rPr lang="en-US" altLang="en-US"/>
              <a:pPr>
                <a:defRPr/>
              </a:pPr>
              <a:t>31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Imperialism in Oceania, ca. 1914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DE2B1-B7D0-466B-8FB2-956D5390A9F5}" type="slidenum">
              <a:rPr lang="en-US" altLang="en-US"/>
              <a:pPr>
                <a:defRPr/>
              </a:pPr>
              <a:t>32</a:t>
            </a:fld>
            <a:endParaRPr lang="en-US" altLang="en-US" dirty="0"/>
          </a:p>
        </p:txBody>
      </p:sp>
      <p:pic>
        <p:nvPicPr>
          <p:cNvPr id="34823" name="Picture 7" descr="ben85646_m32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219200"/>
            <a:ext cx="7105650" cy="47593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European  Imperialism in Australia and New Zealand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English use Australia as a penal colony from 1788</a:t>
            </a:r>
          </a:p>
          <a:p>
            <a:pPr eaLnBrk="1" hangingPunct="1"/>
            <a:r>
              <a:rPr lang="en-US" smtClean="0"/>
              <a:t>Voluntary migrants follow; gold discovered 1851</a:t>
            </a:r>
          </a:p>
          <a:p>
            <a:pPr eaLnBrk="1" hangingPunct="1"/>
            <a:r>
              <a:rPr lang="en-US" smtClean="0"/>
              <a:t>Smallpox, measles devastate natives</a:t>
            </a:r>
          </a:p>
          <a:p>
            <a:pPr eaLnBrk="1" hangingPunct="1"/>
            <a:r>
              <a:rPr lang="en-US" smtClean="0"/>
              <a:t>Territory called </a:t>
            </a:r>
            <a:r>
              <a:rPr lang="en-US" i="1" smtClean="0"/>
              <a:t>terra nullius</a:t>
            </a:r>
            <a:r>
              <a:rPr lang="en-US" smtClean="0"/>
              <a:t>: “land belonging to no one”</a:t>
            </a:r>
          </a:p>
          <a:p>
            <a:pPr eaLnBrk="1" hangingPunct="1"/>
            <a:r>
              <a:rPr lang="en-US" smtClean="0"/>
              <a:t>New Zealand: natives forced to sign Treaty of Waitangi (1840), placing New Zealand under British “protection”</a:t>
            </a:r>
          </a:p>
          <a:p>
            <a:pPr eaLnBrk="1" hangingPunct="1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39EC9-B229-41F5-A5E7-970D34690C15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Australian Aborigine</a:t>
            </a:r>
          </a:p>
        </p:txBody>
      </p:sp>
      <p:pic>
        <p:nvPicPr>
          <p:cNvPr id="36867" name="Picture 5" descr="Aborigin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84350" y="1447800"/>
            <a:ext cx="5575300" cy="4530725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CC14E-AFC9-4B29-A8DD-1DCA926CC723}" type="slidenum">
              <a:rPr lang="en-US" altLang="en-US"/>
              <a:pPr>
                <a:defRPr/>
              </a:pPr>
              <a:t>34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European and Native Population in Australia and New Zealand</a:t>
            </a:r>
          </a:p>
        </p:txBody>
      </p:sp>
      <p:graphicFrame>
        <p:nvGraphicFramePr>
          <p:cNvPr id="37891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84200" y="1574800"/>
          <a:ext cx="8020050" cy="4775200"/>
        </p:xfrm>
        <a:graphic>
          <a:graphicData uri="http://schemas.openxmlformats.org/presentationml/2006/ole">
            <p:oleObj spid="_x0000_s37891" r:id="rId4" imgW="8016935" imgH="4779678" progId="Excel.Sheet.8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856F61-4112-4C4C-9ABE-A05AB5387C43}" type="slidenum">
              <a:rPr lang="en-US" altLang="en-US"/>
              <a:pPr>
                <a:defRPr/>
              </a:pPr>
              <a:t>35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European Imperialism in the Pacific Islands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Commercial outposts</a:t>
            </a:r>
          </a:p>
          <a:p>
            <a:pPr lvl="1" eaLnBrk="1" hangingPunct="1"/>
            <a:r>
              <a:rPr lang="en-US" smtClean="0"/>
              <a:t>Whalers seeking port</a:t>
            </a:r>
          </a:p>
          <a:p>
            <a:pPr lvl="1" eaLnBrk="1" hangingPunct="1"/>
            <a:r>
              <a:rPr lang="en-US" smtClean="0"/>
              <a:t>Merchants seeking sandalwood, sea slugs for sale in China</a:t>
            </a:r>
          </a:p>
          <a:p>
            <a:pPr lvl="1" eaLnBrk="1" hangingPunct="1"/>
            <a:r>
              <a:rPr lang="en-US" smtClean="0"/>
              <a:t>Missionaries seeking souls</a:t>
            </a:r>
          </a:p>
          <a:p>
            <a:pPr eaLnBrk="1" hangingPunct="1"/>
            <a:r>
              <a:rPr lang="en-US" smtClean="0"/>
              <a:t>British, French, German, American powers carve up Pacific islands</a:t>
            </a:r>
          </a:p>
          <a:p>
            <a:pPr lvl="1" eaLnBrk="1" hangingPunct="1"/>
            <a:r>
              <a:rPr lang="en-US" smtClean="0"/>
              <a:t>Tonga remains independent, but relies on Britain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235C7-BA77-4849-A749-ACE3820F1948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U.S. Imperialism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President James Monroe warns Europeans not to engage in imperialism in western hemisphere (1823)</a:t>
            </a:r>
          </a:p>
          <a:p>
            <a:pPr lvl="1" eaLnBrk="1" hangingPunct="1"/>
            <a:r>
              <a:rPr lang="en-US" smtClean="0"/>
              <a:t>The Monroe Doctrine: all Americas a U.S. Protectorate</a:t>
            </a:r>
          </a:p>
          <a:p>
            <a:pPr eaLnBrk="1" hangingPunct="1"/>
            <a:r>
              <a:rPr lang="en-US" smtClean="0"/>
              <a:t>1867 purchased Alaska from Russia</a:t>
            </a:r>
          </a:p>
          <a:p>
            <a:pPr eaLnBrk="1" hangingPunct="1"/>
            <a:r>
              <a:rPr lang="en-US" smtClean="0"/>
              <a:t>1875 established protectorate over Hawai`i</a:t>
            </a:r>
          </a:p>
          <a:p>
            <a:pPr lvl="1" eaLnBrk="1" hangingPunct="1"/>
            <a:r>
              <a:rPr lang="en-US" smtClean="0"/>
              <a:t>Locals overthrow queen in 1893, persuade U.S. to acquire islands in 1898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9FABFD-FF5E-47D6-8D65-4ABCC9DA366E}" type="slidenum">
              <a:rPr lang="en-US" altLang="en-US"/>
              <a:pPr>
                <a:defRPr/>
              </a:pPr>
              <a:t>37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Spanish-Cuban-American War (1898-1899)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U.S. declares war in Spain after battleship </a:t>
            </a:r>
            <a:r>
              <a:rPr lang="en-US" i="1" smtClean="0"/>
              <a:t>Maine</a:t>
            </a:r>
            <a:r>
              <a:rPr lang="en-US" smtClean="0"/>
              <a:t> sunk in Havana harbor, 1898</a:t>
            </a:r>
          </a:p>
          <a:p>
            <a:pPr lvl="1" eaLnBrk="1" hangingPunct="1"/>
            <a:r>
              <a:rPr lang="en-US" smtClean="0"/>
              <a:t>Takes possession of Cuba, Puerto Rico, Guam, Philippines</a:t>
            </a:r>
          </a:p>
          <a:p>
            <a:pPr lvl="1" eaLnBrk="1" hangingPunct="1"/>
            <a:r>
              <a:rPr lang="en-US" smtClean="0"/>
              <a:t>U.S. intervenes in other Caribbean, Central American lands; occupies Dominican Republic, Nicaragua, Honduras, Haiti</a:t>
            </a:r>
          </a:p>
          <a:p>
            <a:pPr eaLnBrk="1" hangingPunct="1"/>
            <a:r>
              <a:rPr lang="en-US" smtClean="0"/>
              <a:t>Filipinos revolt against Spanish rule, later against U.S. rule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A28C30-D843-43C3-90F8-7309F34B9627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Panama Canal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President Theodore Roosevelt (in office 1901-1909) supports insurrection against Colombia (1903)</a:t>
            </a:r>
          </a:p>
          <a:p>
            <a:pPr eaLnBrk="1" hangingPunct="1"/>
            <a:r>
              <a:rPr lang="en-US" smtClean="0"/>
              <a:t>Rebels win, establish state of Panama</a:t>
            </a:r>
          </a:p>
          <a:p>
            <a:pPr eaLnBrk="1" hangingPunct="1"/>
            <a:r>
              <a:rPr lang="en-US" smtClean="0"/>
              <a:t>U.S. gains territory to build canal, Panama Canal Zone</a:t>
            </a:r>
          </a:p>
          <a:p>
            <a:pPr eaLnBrk="1" hangingPunct="1"/>
            <a:r>
              <a:rPr lang="en-US" smtClean="0"/>
              <a:t>Roosevelt Corollary of Monroe Doctrine</a:t>
            </a:r>
          </a:p>
          <a:p>
            <a:pPr lvl="1" eaLnBrk="1" hangingPunct="1"/>
            <a:r>
              <a:rPr lang="en-US" smtClean="0"/>
              <a:t>U.S. right to intervene in domestic affairs of other nations if U.S. investments threatened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F0A2E-92DE-49C5-A1E5-FDC946AC2A87}" type="slidenum">
              <a:rPr lang="en-US" altLang="en-US"/>
              <a:pPr>
                <a:defRPr/>
              </a:pPr>
              <a:t>39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Idea of Imperialism</a:t>
            </a:r>
          </a:p>
        </p:txBody>
      </p:sp>
      <p:pic>
        <p:nvPicPr>
          <p:cNvPr id="6147" name="Picture 4" descr="british afri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1524000"/>
            <a:ext cx="3048000" cy="4267200"/>
          </a:xfrm>
        </p:spPr>
      </p:pic>
      <p:sp>
        <p:nvSpPr>
          <p:cNvPr id="6148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Term dates from nineteenth century</a:t>
            </a:r>
          </a:p>
          <a:p>
            <a:pPr eaLnBrk="1" hangingPunct="1"/>
            <a:r>
              <a:rPr lang="en-US" smtClean="0"/>
              <a:t>In popular discourse by 1880s</a:t>
            </a:r>
          </a:p>
          <a:p>
            <a:pPr eaLnBrk="1" hangingPunct="1"/>
            <a:r>
              <a:rPr lang="en-US" smtClean="0"/>
              <a:t>Military imperialism</a:t>
            </a:r>
          </a:p>
          <a:p>
            <a:pPr lvl="1" eaLnBrk="1" hangingPunct="1"/>
            <a:r>
              <a:rPr lang="en-US" smtClean="0"/>
              <a:t>Later, economic and cultural varieties</a:t>
            </a:r>
          </a:p>
          <a:p>
            <a:pPr lvl="1" eaLnBrk="1" hangingPunct="1"/>
            <a:r>
              <a:rPr lang="en-US" smtClean="0"/>
              <a:t>U.S. imperialism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5EB93-2513-486E-9DBC-7732760376B3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Early Japanese Expansion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Resentment over unequal treaties of 1860s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1870s, colonized northern region: Hokkaido, Kurile Islands, southern Okinawa, and Ryukyu Islands as well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1876, Japanese purchase warships from Britain, dominate Korea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Sino-Japanese War (1894-1895) over Korea results in Japanese victory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Russo-Japanese War (1904-1905) also ends in Japanese victory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7FB11-ABA9-41B4-A64B-3A6CE69B1441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Economic Legacies of Imperialism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Colonized states encouraged to exploit natural resources rather than build manufacturing centers</a:t>
            </a:r>
          </a:p>
          <a:p>
            <a:pPr eaLnBrk="1" hangingPunct="1"/>
            <a:r>
              <a:rPr lang="en-US" smtClean="0"/>
              <a:t>Encouraged dependency on imperial power for manufactured goods made from native raw product</a:t>
            </a:r>
          </a:p>
          <a:p>
            <a:pPr lvl="1" eaLnBrk="1" hangingPunct="1"/>
            <a:r>
              <a:rPr lang="en-US" smtClean="0"/>
              <a:t>Indian cotton</a:t>
            </a:r>
          </a:p>
          <a:p>
            <a:pPr eaLnBrk="1" hangingPunct="1"/>
            <a:r>
              <a:rPr lang="en-US" smtClean="0"/>
              <a:t>Introduction of new crops</a:t>
            </a:r>
          </a:p>
          <a:p>
            <a:pPr lvl="1" eaLnBrk="1" hangingPunct="1"/>
            <a:r>
              <a:rPr lang="en-US" smtClean="0"/>
              <a:t>Tea in Ceylon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668909-0226-409F-B0A8-E33E5C85255C}" type="slidenum">
              <a:rPr lang="en-US" altLang="en-US"/>
              <a:pPr>
                <a:defRPr/>
              </a:pPr>
              <a:t>41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Imperialism and Migration during the Nineteenth and Early Twentieth Century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78E11-021D-4A23-ADC0-6C79DAA43AD2}" type="slidenum">
              <a:rPr lang="en-US" altLang="en-US"/>
              <a:pPr>
                <a:defRPr/>
              </a:pPr>
              <a:t>42</a:t>
            </a:fld>
            <a:endParaRPr lang="en-US" altLang="en-US" dirty="0"/>
          </a:p>
        </p:txBody>
      </p:sp>
      <p:pic>
        <p:nvPicPr>
          <p:cNvPr id="45063" name="Picture 7" descr="ben85646_m32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3900" y="1630363"/>
            <a:ext cx="4794250" cy="432593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Labor Migrations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Europeans move to temperate lands</a:t>
            </a:r>
          </a:p>
          <a:p>
            <a:pPr lvl="1" eaLnBrk="1" hangingPunct="1"/>
            <a:r>
              <a:rPr lang="en-US" smtClean="0"/>
              <a:t>Work as free cultivators, industrial laborers</a:t>
            </a:r>
          </a:p>
          <a:p>
            <a:pPr lvl="1" eaLnBrk="1" hangingPunct="1"/>
            <a:r>
              <a:rPr lang="en-US" smtClean="0"/>
              <a:t>32 million to the U.S., 1800-1914</a:t>
            </a:r>
          </a:p>
          <a:p>
            <a:pPr eaLnBrk="1" hangingPunct="1"/>
            <a:r>
              <a:rPr lang="en-US" smtClean="0"/>
              <a:t>Africans, Asians, and Pacific islanders move to tropical/subtropical lands</a:t>
            </a:r>
          </a:p>
          <a:p>
            <a:pPr lvl="1" eaLnBrk="1" hangingPunct="1"/>
            <a:r>
              <a:rPr lang="en-US" smtClean="0"/>
              <a:t>Indentured laborers, manual laborers</a:t>
            </a:r>
          </a:p>
          <a:p>
            <a:pPr lvl="1" eaLnBrk="1" hangingPunct="1"/>
            <a:r>
              <a:rPr lang="en-US" smtClean="0"/>
              <a:t>2.5 million between 1820 and 1914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43DBD-08C5-4ED6-85F0-A6B9E477120E}" type="slidenum">
              <a:rPr lang="en-US" altLang="en-US"/>
              <a:pPr>
                <a:defRPr/>
              </a:pPr>
              <a:t>43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Colonial Conflict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Thousands of insurrections against colonial rule</a:t>
            </a:r>
          </a:p>
          <a:p>
            <a:pPr lvl="1" eaLnBrk="1" hangingPunct="1"/>
            <a:r>
              <a:rPr lang="en-US" smtClean="0"/>
              <a:t>Tanganyika Maji Maji rebellion against Germans (1905-1906)</a:t>
            </a:r>
          </a:p>
          <a:p>
            <a:pPr lvl="1" eaLnBrk="1" hangingPunct="1"/>
            <a:r>
              <a:rPr lang="en-US" smtClean="0"/>
              <a:t>Rebels sprinkle selves with magic water (</a:t>
            </a:r>
            <a:r>
              <a:rPr lang="en-US" i="1" smtClean="0"/>
              <a:t>maji-maji</a:t>
            </a:r>
            <a:r>
              <a:rPr lang="en-US" smtClean="0"/>
              <a:t>) </a:t>
            </a:r>
            <a:br>
              <a:rPr lang="en-US" smtClean="0"/>
            </a:br>
            <a:r>
              <a:rPr lang="en-US" smtClean="0"/>
              <a:t>as protection against modern weapons; 75,000 killed</a:t>
            </a:r>
          </a:p>
          <a:p>
            <a:pPr eaLnBrk="1" hangingPunct="1"/>
            <a:r>
              <a:rPr lang="en-US" smtClean="0"/>
              <a:t>“Scientific” racism developed</a:t>
            </a:r>
          </a:p>
          <a:p>
            <a:pPr lvl="1" eaLnBrk="1" hangingPunct="1"/>
            <a:r>
              <a:rPr lang="en-US" smtClean="0"/>
              <a:t>Count Joseph Arthur de Gobineau (1816-1882)</a:t>
            </a:r>
          </a:p>
          <a:p>
            <a:pPr lvl="1" eaLnBrk="1" hangingPunct="1"/>
            <a:r>
              <a:rPr lang="en-US" smtClean="0"/>
              <a:t>Combines with theories of Charles Darwin (1809-1882) to form pernicious doctrine of “social Darwinism”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76489-5D10-4759-A454-A0092CBA2EF9}" type="slidenum">
              <a:rPr lang="en-US" altLang="en-US"/>
              <a:pPr>
                <a:defRPr/>
              </a:pPr>
              <a:t>44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Nationalism and Anticolonial Movements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Ram Mohan Roy (1772-1883), Bengali called “father of modern India”</a:t>
            </a:r>
          </a:p>
          <a:p>
            <a:pPr eaLnBrk="1" hangingPunct="1"/>
            <a:r>
              <a:rPr lang="en-US" smtClean="0"/>
              <a:t>Reformers call for self-government, adoption of selected British practices (e.g. ban on </a:t>
            </a:r>
            <a:r>
              <a:rPr lang="en-US" i="1" smtClean="0"/>
              <a:t>sati</a:t>
            </a:r>
            <a:r>
              <a:rPr lang="en-US" smtClean="0"/>
              <a:t>)</a:t>
            </a:r>
          </a:p>
          <a:p>
            <a:pPr lvl="1" eaLnBrk="1" hangingPunct="1"/>
            <a:r>
              <a:rPr lang="en-US" smtClean="0"/>
              <a:t>Influence of Enlightenment thought, often obtained in European universities</a:t>
            </a:r>
          </a:p>
          <a:p>
            <a:pPr eaLnBrk="1" hangingPunct="1"/>
            <a:r>
              <a:rPr lang="en-US" smtClean="0"/>
              <a:t>Indian National Congress formed 1885</a:t>
            </a:r>
          </a:p>
          <a:p>
            <a:pPr lvl="1" eaLnBrk="1" hangingPunct="1"/>
            <a:r>
              <a:rPr lang="en-US" smtClean="0"/>
              <a:t>1916, joins with All-India Muslim League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429B5-8A1F-4001-9DEA-D66CFAB615B6}" type="slidenum">
              <a:rPr lang="en-US" altLang="en-US" smtClean="0"/>
              <a:pPr>
                <a:defRPr/>
              </a:pPr>
              <a:t>45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Motivations for Imperialism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Military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Political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Economic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European capitalism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Religious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Demographic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Criminal populations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Dissident populations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F6B4BF-AE7F-4DE0-A1FF-9E149AA084DD}" type="slidenum">
              <a:rPr lang="en-US" altLang="en-US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Manifest Destiny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Discovery of natural resources</a:t>
            </a:r>
          </a:p>
          <a:p>
            <a:pPr eaLnBrk="1" hangingPunct="1"/>
            <a:r>
              <a:rPr lang="en-US" smtClean="0"/>
              <a:t>Exploitation of cheap labor</a:t>
            </a:r>
          </a:p>
          <a:p>
            <a:pPr eaLnBrk="1" hangingPunct="1"/>
            <a:r>
              <a:rPr lang="en-US" smtClean="0"/>
              <a:t>Expansion of markets</a:t>
            </a:r>
          </a:p>
          <a:p>
            <a:pPr lvl="1" eaLnBrk="1" hangingPunct="1"/>
            <a:r>
              <a:rPr lang="en-US" smtClean="0"/>
              <a:t>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DCFAF-C6DB-4FB0-9555-5DE5B9D13165}" type="slidenum">
              <a:rPr lang="en-US" altLang="en-US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Geopolitical Considerations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Strategic footholds</a:t>
            </a:r>
          </a:p>
          <a:p>
            <a:pPr lvl="1" eaLnBrk="1" hangingPunct="1"/>
            <a:r>
              <a:rPr lang="en-US" smtClean="0"/>
              <a:t>Waterways</a:t>
            </a:r>
          </a:p>
          <a:p>
            <a:pPr lvl="1" eaLnBrk="1" hangingPunct="1"/>
            <a:r>
              <a:rPr lang="en-US" smtClean="0"/>
              <a:t>Supply stations</a:t>
            </a:r>
          </a:p>
          <a:p>
            <a:pPr lvl="1" eaLnBrk="1" hangingPunct="1"/>
            <a:r>
              <a:rPr lang="en-US" smtClean="0"/>
              <a:t>Imperial rivalries</a:t>
            </a:r>
          </a:p>
          <a:p>
            <a:pPr eaLnBrk="1" hangingPunct="1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D4C35-FCBF-4F21-81E4-B29A4E3D2C23}" type="slidenum">
              <a:rPr lang="en-US" altLang="en-US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“White Man’s Burden”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Rudyard Kipling (1864-1936)</a:t>
            </a:r>
          </a:p>
          <a:p>
            <a:pPr lvl="1" eaLnBrk="1" hangingPunct="1"/>
            <a:r>
              <a:rPr lang="en-US" smtClean="0"/>
              <a:t>Duty to bring order and enlightenment to distant lands</a:t>
            </a:r>
          </a:p>
          <a:p>
            <a:pPr eaLnBrk="1" hangingPunct="1"/>
            <a:r>
              <a:rPr lang="en-US" smtClean="0"/>
              <a:t>French: </a:t>
            </a:r>
            <a:r>
              <a:rPr lang="en-US" i="1" smtClean="0"/>
              <a:t>mission civilisatrice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EB511-19F9-44A8-8BF3-233347A49190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Domestic Political Considerations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Crises of industrialism</a:t>
            </a:r>
          </a:p>
          <a:p>
            <a:pPr eaLnBrk="1" hangingPunct="1"/>
            <a:r>
              <a:rPr lang="en-US" dirty="0" smtClean="0"/>
              <a:t>Pressure from </a:t>
            </a:r>
            <a:r>
              <a:rPr lang="en-US" dirty="0" smtClean="0"/>
              <a:t>emerging </a:t>
            </a:r>
            <a:r>
              <a:rPr lang="en-US" dirty="0" smtClean="0"/>
              <a:t>socialism</a:t>
            </a:r>
          </a:p>
          <a:p>
            <a:pPr eaLnBrk="1" hangingPunct="1"/>
            <a:r>
              <a:rPr lang="en-US" dirty="0" smtClean="0"/>
              <a:t>Imperial policies distract proletariat from domestic politics</a:t>
            </a:r>
          </a:p>
          <a:p>
            <a:pPr lvl="1" eaLnBrk="1" hangingPunct="1"/>
            <a:r>
              <a:rPr lang="en-US" dirty="0" smtClean="0"/>
              <a:t>Cecil Rhodes: imperialism alternative to civil war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227EC-A318-45A1-BF43-91C051F6B209}" type="slidenum">
              <a:rPr lang="en-US" altLang="en-US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6"/>
  <p:tag name="MMPROD_UIDATA" val="&lt;database version=&quot;7.0&quot;&gt;&lt;object type=&quot;1&quot; unique_id=&quot;10001&quot;&gt;&lt;object type=&quot;8&quot; unique_id=&quot;10918&quot;&gt;&lt;/object&gt;&lt;object type=&quot;2&quot; unique_id=&quot;10919&quot;&gt;&lt;object type=&quot;3&quot; unique_id=&quot;10920&quot;&gt;&lt;property id=&quot;20148&quot; value=&quot;5&quot;/&gt;&lt;property id=&quot;20300&quot; value=&quot;Slide 1 - &amp;quot;Chapter 32&amp;quot;&quot;/&gt;&lt;property id=&quot;20307&quot; value=&quot;256&quot;/&gt;&lt;/object&gt;&lt;object type=&quot;3&quot; unique_id=&quot;10921&quot;&gt;&lt;property id=&quot;20148&quot; value=&quot;5&quot;/&gt;&lt;property id=&quot;20300&quot; value=&quot;Slide 2 - &amp;quot;Imperialism in Asia, ca. 1914&amp;quot;&quot;/&gt;&lt;property id=&quot;20307&quot; value=&quot;257&quot;/&gt;&lt;/object&gt;&lt;object type=&quot;3&quot; unique_id=&quot;10922&quot;&gt;&lt;property id=&quot;20148&quot; value=&quot;5&quot;/&gt;&lt;property id=&quot;20300&quot; value=&quot;Slide 3 - &amp;quot;The Idea of Imperialism&amp;quot;&quot;/&gt;&lt;property id=&quot;20307&quot; value=&quot;261&quot;/&gt;&lt;/object&gt;&lt;object type=&quot;3&quot; unique_id=&quot;10923&quot;&gt;&lt;property id=&quot;20148&quot; value=&quot;5&quot;/&gt;&lt;property id=&quot;20300&quot; value=&quot;Slide 4 - &amp;quot;Motivations for Imperialism&amp;quot;&quot;/&gt;&lt;property id=&quot;20307&quot; value=&quot;262&quot;/&gt;&lt;/object&gt;&lt;object type=&quot;3&quot; unique_id=&quot;10924&quot;&gt;&lt;property id=&quot;20148&quot; value=&quot;5&quot;/&gt;&lt;property id=&quot;20300&quot; value=&quot;Slide 5 - &amp;quot;Manifest Destiny&amp;quot;&quot;/&gt;&lt;property id=&quot;20307&quot; value=&quot;263&quot;/&gt;&lt;/object&gt;&lt;object type=&quot;3&quot; unique_id=&quot;10925&quot;&gt;&lt;property id=&quot;20148&quot; value=&quot;5&quot;/&gt;&lt;property id=&quot;20300&quot; value=&quot;Slide 6 - &amp;quot;Geopolitical Considerations&amp;quot;&quot;/&gt;&lt;property id=&quot;20307&quot; value=&quot;265&quot;/&gt;&lt;/object&gt;&lt;object type=&quot;3&quot; unique_id=&quot;10926&quot;&gt;&lt;property id=&quot;20148&quot; value=&quot;5&quot;/&gt;&lt;property id=&quot;20300&quot; value=&quot;Slide 7 - &amp;quot;The “White Man’s Burden”&amp;quot;&quot;/&gt;&lt;property id=&quot;20307&quot; value=&quot;264&quot;/&gt;&lt;/object&gt;&lt;object type=&quot;3&quot; unique_id=&quot;10927&quot;&gt;&lt;property id=&quot;20148&quot; value=&quot;5&quot;/&gt;&lt;property id=&quot;20300&quot; value=&quot;Slide 8 - &amp;quot;Domestic Political Considerations&amp;quot;&quot;/&gt;&lt;property id=&quot;20307&quot; value=&quot;266&quot;/&gt;&lt;/object&gt;&lt;object type=&quot;3&quot; unique_id=&quot;10928&quot;&gt;&lt;property id=&quot;20148&quot; value=&quot;5&quot;/&gt;&lt;property id=&quot;20300&quot; value=&quot;Slide 9 - &amp;quot;Technology and Imperialism&amp;quot;&quot;/&gt;&lt;property id=&quot;20307&quot; value=&quot;267&quot;/&gt;&lt;/object&gt;&lt;object type=&quot;3&quot; unique_id=&quot;10929&quot;&gt;&lt;property id=&quot;20148&quot; value=&quot;5&quot;/&gt;&lt;property id=&quot;20300&quot; value=&quot;Slide 10 - &amp;quot;Weaponry&amp;quot;&quot;/&gt;&lt;property id=&quot;20307&quot; value=&quot;269&quot;/&gt;&lt;/object&gt;&lt;object type=&quot;3&quot; unique_id=&quot;10930&quot;&gt;&lt;property id=&quot;20148&quot; value=&quot;5&quot;/&gt;&lt;property id=&quot;20300&quot; value=&quot;Slide 11 - &amp;quot;The Military Advantage&amp;quot;&quot;/&gt;&lt;property id=&quot;20307&quot; value=&quot;270&quot;/&gt;&lt;/object&gt;&lt;object type=&quot;3&quot; unique_id=&quot;10931&quot;&gt;&lt;property id=&quot;20148&quot; value=&quot;5&quot;/&gt;&lt;property id=&quot;20300&quot; value=&quot;Slide 12 - &amp;quot;Communications&amp;quot;&quot;/&gt;&lt;property id=&quot;20307&quot; value=&quot;268&quot;/&gt;&lt;/object&gt;&lt;object type=&quot;3&quot; unique_id=&quot;10932&quot;&gt;&lt;property id=&quot;20148&quot; value=&quot;5&quot;/&gt;&lt;property id=&quot;20300&quot; value=&quot;Slide 13 - &amp;quot;British Empire in India&amp;quot;&quot;/&gt;&lt;property id=&quot;20307&quot; value=&quot;271&quot;/&gt;&lt;/object&gt;&lt;object type=&quot;3&quot; unique_id=&quot;10933&quot;&gt;&lt;property id=&quot;20148&quot; value=&quot;5&quot;/&gt;&lt;property id=&quot;20300&quot; value=&quot;Slide 14 - &amp;quot;Home of a Wealthy Family in Calcutta&amp;quot;&quot;/&gt;&lt;property id=&quot;20307&quot; value=&quot;300&quot;/&gt;&lt;/object&gt;&lt;object type=&quot;3&quot; unique_id=&quot;10934&quot;&gt;&lt;property id=&quot;20148&quot; value=&quot;5&quot;/&gt;&lt;property id=&quot;20300&quot; value=&quot;Slide 15 - &amp;quot;British Conquest&amp;quot;&quot;/&gt;&lt;property id=&quot;20307&quot; value=&quot;272&quot;/&gt;&lt;/object&gt;&lt;object type=&quot;3&quot; unique_id=&quot;10935&quot;&gt;&lt;property id=&quot;20148&quot; value=&quot;5&quot;/&gt;&lt;property id=&quot;20300&quot; value=&quot;Slide 16 - &amp;quot;British Colonial Soldiers&amp;quot;&quot;/&gt;&lt;property id=&quot;20307&quot; value=&quot;299&quot;/&gt;&lt;/object&gt;&lt;object type=&quot;3&quot; unique_id=&quot;10936&quot;&gt;&lt;property id=&quot;20148&quot; value=&quot;5&quot;/&gt;&lt;property id=&quot;20300&quot; value=&quot;Slide 17 - &amp;quot;Sepoy Revolt, 1857&amp;quot;&quot;/&gt;&lt;property id=&quot;20307&quot; value=&quot;273&quot;/&gt;&lt;/object&gt;&lt;object type=&quot;3&quot; unique_id=&quot;10937&quot;&gt;&lt;property id=&quot;20148&quot; value=&quot;5&quot;/&gt;&lt;property id=&quot;20300&quot; value=&quot;Slide 18 - &amp;quot;British Imperial Rule&amp;quot;&quot;/&gt;&lt;property id=&quot;20307&quot; value=&quot;275&quot;/&gt;&lt;/object&gt;&lt;object type=&quot;3&quot; unique_id=&quot;10938&quot;&gt;&lt;property id=&quot;20148&quot; value=&quot;5&quot;/&gt;&lt;property id=&quot;20300&quot; value=&quot;Slide 19 - &amp;quot;British Rule in India&amp;quot;&quot;/&gt;&lt;property id=&quot;20307&quot; value=&quot;276&quot;/&gt;&lt;/object&gt;&lt;object type=&quot;3&quot; unique_id=&quot;10939&quot;&gt;&lt;property id=&quot;20148&quot; value=&quot;5&quot;/&gt;&lt;property id=&quot;20300&quot; value=&quot;Slide 20 - &amp;quot;Imperialism in Central Asia&amp;quot;&quot;/&gt;&lt;property id=&quot;20307&quot; value=&quot;282&quot;/&gt;&lt;/object&gt;&lt;object type=&quot;3&quot; unique_id=&quot;10940&quot;&gt;&lt;property id=&quot;20148&quot; value=&quot;5&quot;/&gt;&lt;property id=&quot;20300&quot; value=&quot;Slide 21 - &amp;quot;Imperialism in Southeast Asia&amp;quot;&quot;/&gt;&lt;property id=&quot;20307&quot; value=&quot;283&quot;/&gt;&lt;/object&gt;&lt;object type=&quot;3&quot; unique_id=&quot;10941&quot;&gt;&lt;property id=&quot;20148&quot; value=&quot;5&quot;/&gt;&lt;property id=&quot;20300&quot; value=&quot;Slide 22 - &amp;quot;Imperialism in Africa, ca. 1914&amp;quot;&quot;/&gt;&lt;property id=&quot;20307&quot; value=&quot;258&quot;/&gt;&lt;/object&gt;&lt;object type=&quot;3&quot; unique_id=&quot;10942&quot;&gt;&lt;property id=&quot;20148&quot; value=&quot;5&quot;/&gt;&lt;property id=&quot;20300&quot; value=&quot;Slide 23 - &amp;quot;The Scramble for Africa (1875-1900)&amp;quot;&quot;/&gt;&lt;property id=&quot;20307&quot; value=&quot;277&quot;/&gt;&lt;/object&gt;&lt;object type=&quot;3&quot; unique_id=&quot;10943&quot;&gt;&lt;property id=&quot;20148&quot; value=&quot;5&quot;/&gt;&lt;property id=&quot;20300&quot; value=&quot;Slide 24 - &amp;quot;Rewriting African History&amp;quot;&quot;/&gt;&lt;property id=&quot;20307&quot; value=&quot;278&quot;/&gt;&lt;/object&gt;&lt;object type=&quot;3&quot; unique_id=&quot;10944&quot;&gt;&lt;property id=&quot;20148&quot; value=&quot;5&quot;/&gt;&lt;property id=&quot;20300&quot; value=&quot;Slide 25 - &amp;quot;South African (Boer) War 1899-1902&amp;quot;&quot;/&gt;&lt;property id=&quot;20307&quot; value=&quot;279&quot;/&gt;&lt;/object&gt;&lt;object type=&quot;3&quot; unique_id=&quot;10945&quot;&gt;&lt;property id=&quot;20148&quot; value=&quot;5&quot;/&gt;&lt;property id=&quot;20300&quot; value=&quot;Slide 26 - &amp;quot;South African (Boer) War 1899-1902&amp;quot;&quot;/&gt;&lt;property id=&quot;20307&quot; value=&quot;302&quot;/&gt;&lt;/object&gt;&lt;object type=&quot;3&quot; unique_id=&quot;10946&quot;&gt;&lt;property id=&quot;20148&quot; value=&quot;5&quot;/&gt;&lt;property id=&quot;20300&quot; value=&quot;Slide 27 - &amp;quot;Village around a Kraal&amp;quot;&quot;/&gt;&lt;property id=&quot;20307&quot; value=&quot;301&quot;/&gt;&lt;/object&gt;&lt;object type=&quot;3&quot; unique_id=&quot;10947&quot;&gt;&lt;property id=&quot;20148&quot; value=&quot;5&quot;/&gt;&lt;property id=&quot;20300&quot; value=&quot;Slide 28 - &amp;quot;The Berlin West Africa Conference (1884-1885)&amp;quot;&quot;/&gt;&lt;property id=&quot;20307&quot; value=&quot;284&quot;/&gt;&lt;/object&gt;&lt;object type=&quot;3&quot; unique_id=&quot;10948&quot;&gt;&lt;property id=&quot;20148&quot; value=&quot;5&quot;/&gt;&lt;property id=&quot;20300&quot; value=&quot;Slide 29 - &amp;quot;Systems of Colonial Rule&amp;quot;&quot;/&gt;&lt;property id=&quot;20307&quot; value=&quot;285&quot;/&gt;&lt;/object&gt;&lt;object type=&quot;3&quot; unique_id=&quot;10949&quot;&gt;&lt;property id=&quot;20148&quot; value=&quot;5&quot;/&gt;&lt;property id=&quot;20300&quot; value=&quot;Slide 30 - &amp;quot;Indirect Rule&amp;quot;&quot;/&gt;&lt;property id=&quot;20307&quot; value=&quot;286&quot;/&gt;&lt;/object&gt;&lt;object type=&quot;3&quot; unique_id=&quot;10950&quot;&gt;&lt;property id=&quot;20148&quot; value=&quot;5&quot;/&gt;&lt;property id=&quot;20300&quot; value=&quot;Slide 31 - &amp;quot;Imperialism in Oceania, ca. 1914&amp;quot;&quot;/&gt;&lt;property id=&quot;20307&quot; value=&quot;259&quot;/&gt;&lt;/object&gt;&lt;object type=&quot;3&quot; unique_id=&quot;10951&quot;&gt;&lt;property id=&quot;20148&quot; value=&quot;5&quot;/&gt;&lt;property id=&quot;20300&quot; value=&quot;Slide 32 - &amp;quot;European  Imperialism in Australia and New Zealand&amp;quot;&quot;/&gt;&lt;property id=&quot;20307&quot; value=&quot;287&quot;/&gt;&lt;/object&gt;&lt;object type=&quot;3&quot; unique_id=&quot;10952&quot;&gt;&lt;property id=&quot;20148&quot; value=&quot;5&quot;/&gt;&lt;property id=&quot;20300&quot; value=&quot;Slide 33 - &amp;quot;Australian Aborigine&amp;quot;&quot;/&gt;&lt;property id=&quot;20307&quot; value=&quot;298&quot;/&gt;&lt;/object&gt;&lt;object type=&quot;3&quot; unique_id=&quot;10953&quot;&gt;&lt;property id=&quot;20148&quot; value=&quot;5&quot;/&gt;&lt;property id=&quot;20300&quot; value=&quot;Slide 34 - &amp;quot;European and Native Population in Australia and New Zealand&amp;quot;&quot;/&gt;&lt;property id=&quot;20307&quot; value=&quot;288&quot;/&gt;&lt;/object&gt;&lt;object type=&quot;3&quot; unique_id=&quot;10954&quot;&gt;&lt;property id=&quot;20148&quot; value=&quot;5&quot;/&gt;&lt;property id=&quot;20300&quot; value=&quot;Slide 35 - &amp;quot;European Imperialism in the Pacific Islands&amp;quot;&quot;/&gt;&lt;property id=&quot;20307&quot; value=&quot;289&quot;/&gt;&lt;/object&gt;&lt;object type=&quot;3&quot; unique_id=&quot;10955&quot;&gt;&lt;property id=&quot;20148&quot; value=&quot;5&quot;/&gt;&lt;property id=&quot;20300&quot; value=&quot;Slide 36 - &amp;quot;U.S. Imperialism&amp;quot;&quot;/&gt;&lt;property id=&quot;20307&quot; value=&quot;290&quot;/&gt;&lt;/object&gt;&lt;object type=&quot;3&quot; unique_id=&quot;10956&quot;&gt;&lt;property id=&quot;20148&quot; value=&quot;5&quot;/&gt;&lt;property id=&quot;20300&quot; value=&quot;Slide 37 - &amp;quot;Spanish-Cuban-American War (1898-1899)&amp;quot;&quot;/&gt;&lt;property id=&quot;20307&quot; value=&quot;291&quot;/&gt;&lt;/object&gt;&lt;object type=&quot;3&quot; unique_id=&quot;10957&quot;&gt;&lt;property id=&quot;20148&quot; value=&quot;5&quot;/&gt;&lt;property id=&quot;20300&quot; value=&quot;Slide 38 - &amp;quot;The Panama Canal&amp;quot;&quot;/&gt;&lt;property id=&quot;20307&quot; value=&quot;292&quot;/&gt;&lt;/object&gt;&lt;object type=&quot;3&quot; unique_id=&quot;10958&quot;&gt;&lt;property id=&quot;20148&quot; value=&quot;5&quot;/&gt;&lt;property id=&quot;20300&quot; value=&quot;Slide 39 - &amp;quot;Early Japanese Expansion&amp;quot;&quot;/&gt;&lt;property id=&quot;20307&quot; value=&quot;293&quot;/&gt;&lt;/object&gt;&lt;object type=&quot;3&quot; unique_id=&quot;10959&quot;&gt;&lt;property id=&quot;20148&quot; value=&quot;5&quot;/&gt;&lt;property id=&quot;20300&quot; value=&quot;Slide 40 - &amp;quot;Economic Legacies of Imperialism&amp;quot;&quot;/&gt;&lt;property id=&quot;20307&quot; value=&quot;294&quot;/&gt;&lt;/object&gt;&lt;object type=&quot;3&quot; unique_id=&quot;10960&quot;&gt;&lt;property id=&quot;20148&quot; value=&quot;5&quot;/&gt;&lt;property id=&quot;20300&quot; value=&quot;Slide 41 - &amp;quot;Imperialism and Migration during the Nineteenth and Early Twentieth Century&amp;quot;&quot;/&gt;&lt;property id=&quot;20307&quot; value=&quot;260&quot;/&gt;&lt;/object&gt;&lt;object type=&quot;3&quot; unique_id=&quot;10961&quot;&gt;&lt;property id=&quot;20148&quot; value=&quot;5&quot;/&gt;&lt;property id=&quot;20300&quot; value=&quot;Slide 42 - &amp;quot;Labor Migrations&amp;quot;&quot;/&gt;&lt;property id=&quot;20307&quot; value=&quot;295&quot;/&gt;&lt;/object&gt;&lt;object type=&quot;3&quot; unique_id=&quot;10962&quot;&gt;&lt;property id=&quot;20148&quot; value=&quot;5&quot;/&gt;&lt;property id=&quot;20300&quot; value=&quot;Slide 43 - &amp;quot;Colonial Conflict&amp;quot;&quot;/&gt;&lt;property id=&quot;20307&quot; value=&quot;296&quot;/&gt;&lt;/object&gt;&lt;object type=&quot;3&quot; unique_id=&quot;10963&quot;&gt;&lt;property id=&quot;20148&quot; value=&quot;5&quot;/&gt;&lt;property id=&quot;20300&quot; value=&quot;Slide 44 - &amp;quot;Nationalism and Anticolonial Movements&amp;quot;&quot;/&gt;&lt;property id=&quot;20307&quot; value=&quot;29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entley5">
  <a:themeElements>
    <a:clrScheme name="Edge 6">
      <a:dk1>
        <a:srgbClr val="333333"/>
      </a:dk1>
      <a:lt1>
        <a:srgbClr val="FFFFFF"/>
      </a:lt1>
      <a:dk2>
        <a:srgbClr val="006699"/>
      </a:dk2>
      <a:lt2>
        <a:srgbClr val="FFFFFF"/>
      </a:lt2>
      <a:accent1>
        <a:srgbClr val="CC9900"/>
      </a:accent1>
      <a:accent2>
        <a:srgbClr val="FF9900"/>
      </a:accent2>
      <a:accent3>
        <a:srgbClr val="AAB8CA"/>
      </a:accent3>
      <a:accent4>
        <a:srgbClr val="DADADA"/>
      </a:accent4>
      <a:accent5>
        <a:srgbClr val="E2CAAA"/>
      </a:accent5>
      <a:accent6>
        <a:srgbClr val="E78A00"/>
      </a:accent6>
      <a:hlink>
        <a:srgbClr val="FFCC00"/>
      </a:hlink>
      <a:folHlink>
        <a:srgbClr val="706F37"/>
      </a:folHlink>
    </a:clrScheme>
    <a:fontScheme name="Edg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bentley5</Template>
  <TotalTime>287</TotalTime>
  <Words>2393</Words>
  <Application>Microsoft Office PowerPoint</Application>
  <PresentationFormat>On-screen Show (4:3)</PresentationFormat>
  <Paragraphs>414</Paragraphs>
  <Slides>45</Slides>
  <Notes>44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bentley5</vt:lpstr>
      <vt:lpstr>Microsoft Office Excel 97-2003 Worksheet</vt:lpstr>
      <vt:lpstr>Chapter 32</vt:lpstr>
      <vt:lpstr>Imperialism in Asia, ca. 1914</vt:lpstr>
      <vt:lpstr>Slide 3</vt:lpstr>
      <vt:lpstr>The Idea of Imperialism</vt:lpstr>
      <vt:lpstr>Motivations for Imperialism</vt:lpstr>
      <vt:lpstr>Manifest Destiny</vt:lpstr>
      <vt:lpstr>Geopolitical Considerations</vt:lpstr>
      <vt:lpstr>The “White Man’s Burden”</vt:lpstr>
      <vt:lpstr>Domestic Political Considerations</vt:lpstr>
      <vt:lpstr>Technology and Imperialism</vt:lpstr>
      <vt:lpstr>Weaponry</vt:lpstr>
      <vt:lpstr>The Military Advantage</vt:lpstr>
      <vt:lpstr>Communications</vt:lpstr>
      <vt:lpstr>British Empire in India</vt:lpstr>
      <vt:lpstr>Home of a Wealthy Family in Calcutta</vt:lpstr>
      <vt:lpstr>British Conquest</vt:lpstr>
      <vt:lpstr>British Colonial Soldiers</vt:lpstr>
      <vt:lpstr>Sepoy Revolt, 1857</vt:lpstr>
      <vt:lpstr>British Imperial Rule</vt:lpstr>
      <vt:lpstr>British Rule in India</vt:lpstr>
      <vt:lpstr>Imperialism in Central Asia</vt:lpstr>
      <vt:lpstr>Imperialism in Southeast Asia</vt:lpstr>
      <vt:lpstr>Imperialism in Africa, ca. 1914</vt:lpstr>
      <vt:lpstr>The Scramble for Africa (1875-1900)</vt:lpstr>
      <vt:lpstr>Rewriting African History</vt:lpstr>
      <vt:lpstr>South African (Boer) War 1899-1902</vt:lpstr>
      <vt:lpstr>South African (Boer) War 1899-1902</vt:lpstr>
      <vt:lpstr>Village around a Kraal</vt:lpstr>
      <vt:lpstr>The Berlin West Africa Conference (1884-1885)</vt:lpstr>
      <vt:lpstr>Systems of Colonial Rule</vt:lpstr>
      <vt:lpstr>Indirect Rule</vt:lpstr>
      <vt:lpstr>Imperialism in Oceania, ca. 1914</vt:lpstr>
      <vt:lpstr>European  Imperialism in Australia and New Zealand</vt:lpstr>
      <vt:lpstr>Australian Aborigine</vt:lpstr>
      <vt:lpstr>European and Native Population in Australia and New Zealand</vt:lpstr>
      <vt:lpstr>European Imperialism in the Pacific Islands</vt:lpstr>
      <vt:lpstr>U.S. Imperialism</vt:lpstr>
      <vt:lpstr>Spanish-Cuban-American War (1898-1899)</vt:lpstr>
      <vt:lpstr>The Panama Canal</vt:lpstr>
      <vt:lpstr>Early Japanese Expansion</vt:lpstr>
      <vt:lpstr>Economic Legacies of Imperialism</vt:lpstr>
      <vt:lpstr>Imperialism and Migration during the Nineteenth and Early Twentieth Century</vt:lpstr>
      <vt:lpstr>Labor Migrations</vt:lpstr>
      <vt:lpstr>Colonial Conflict</vt:lpstr>
      <vt:lpstr>Nationalism and Anticolonial Movements</vt:lpstr>
    </vt:vector>
  </TitlesOfParts>
  <Company>Florida Atlantic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33</dc:title>
  <dc:creator>Henry Abramson</dc:creator>
  <cp:lastModifiedBy>ventulethk</cp:lastModifiedBy>
  <cp:revision>17</cp:revision>
  <dcterms:created xsi:type="dcterms:W3CDTF">2004-11-26T21:26:00Z</dcterms:created>
  <dcterms:modified xsi:type="dcterms:W3CDTF">2012-12-12T13:59:30Z</dcterms:modified>
</cp:coreProperties>
</file>