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1"/>
  </p:notesMasterIdLst>
  <p:sldIdLst>
    <p:sldId id="256" r:id="rId2"/>
    <p:sldId id="258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301" r:id="rId16"/>
    <p:sldId id="282" r:id="rId17"/>
    <p:sldId id="283" r:id="rId18"/>
    <p:sldId id="284" r:id="rId19"/>
    <p:sldId id="285" r:id="rId20"/>
    <p:sldId id="292" r:id="rId21"/>
    <p:sldId id="294" r:id="rId22"/>
    <p:sldId id="302" r:id="rId23"/>
    <p:sldId id="273" r:id="rId24"/>
    <p:sldId id="274" r:id="rId25"/>
    <p:sldId id="275" r:id="rId26"/>
    <p:sldId id="257" r:id="rId27"/>
    <p:sldId id="298" r:id="rId28"/>
    <p:sldId id="299" r:id="rId29"/>
    <p:sldId id="300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018" autoAdjust="0"/>
    <p:restoredTop sz="94429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7B0CBD-8408-446B-8296-9178A84007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D8862-11A4-4A5B-B508-FC81B8BC450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5A4C96-C5DD-413F-92F5-6E8FB647EF6B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6AF6C-07B5-4D03-A1D6-425FE8D7AC17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F16BE-A70C-40F1-9CCD-8EB1C9FBB6E5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E50230-6362-46BF-9233-C35E236D2C8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0EC8BD-773E-4F1C-B727-45D70349813E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49AA3-8A95-4EA7-8825-1DFD7C51786D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59952F-70D5-4D9A-9F5F-59DE20C25859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B4DDE-3B92-479B-990B-7FD726D2F608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21228-AD84-48FB-BA34-09A33509E952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FED20-B464-489B-9C33-70CB2F2E68C8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D0A9C-2EF0-47BE-9C49-F085191EBC4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3B3F54-2D5F-46E4-AC01-B38FC4B4DA90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B110A-B1F4-40BE-B342-4503A80D7530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734F6D-3D6C-4D9A-BDCE-3728543735F8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F47D4-7762-4C56-BE46-6C5188FE126F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4DF98-27E2-4859-8ED0-0B3DA915478F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A773CE-A961-4F95-A025-58E946449995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BCE4AC-802D-4DAC-B3E8-35EED105B66D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809C06-6765-4E48-A667-5EA444FD2A70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3418C-CDD8-4B08-A195-67B5F21C44D9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420AEB-0F14-49E6-8C83-37A78602D7F2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9162D-8AA2-4F5D-99B8-95BFF063306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C03F7-864E-47A3-B8FB-C52DF4896F6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5D354-07F0-4E69-B464-AE01372B2A7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9569DB-25F9-4847-8DF3-09293400D90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62E45-0868-4802-BCEF-79DC1F30F30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DEEA5-9569-4C50-B743-F376E390337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587872-578B-4994-ACF6-365814F14CC0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3638"/>
            <a:ext cx="4419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DBE30-9E4A-40BA-981B-CD5441E00DE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960BA-9075-4C99-8FC9-3362CB0C3E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13F40-1B4D-434C-AB1A-37A0AC6642C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6000"/>
            <a:ext cx="2133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81200" y="6248400"/>
            <a:ext cx="5181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6CE73-A501-4895-847A-F7873B8391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E96E9-FC4A-4341-901B-A0C849E822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C64BF-B1A3-42D7-9C2D-B248713DB8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95861-EE3B-4CB5-9762-98804A020E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90228-428D-4AAD-90FC-B5861B87372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F2EF3-913D-4CA3-909B-9A5E445598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B7B08-EDEA-4D8F-908A-FF6DB530D9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F0A58-B6E9-4285-B412-3D4B2240D4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dirty="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D3BE768E-158D-4CF5-B027-A8E1E22E0A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98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rand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34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 Age of Anxiety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FC595-81B8-4DC1-89AF-B47DDA2F3B00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Black Thursday (October 24, 1929)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Stock purchases on margin (3%)</a:t>
            </a:r>
          </a:p>
          <a:p>
            <a:pPr eaLnBrk="1" hangingPunct="1"/>
            <a:r>
              <a:rPr lang="en-US" smtClean="0"/>
              <a:t>Hints of slowdown in Europe</a:t>
            </a:r>
          </a:p>
          <a:p>
            <a:pPr lvl="1" eaLnBrk="1" hangingPunct="1"/>
            <a:r>
              <a:rPr lang="en-US" smtClean="0"/>
              <a:t>Investors begin to sell</a:t>
            </a:r>
          </a:p>
          <a:p>
            <a:pPr eaLnBrk="1" hangingPunct="1"/>
            <a:r>
              <a:rPr lang="en-US" smtClean="0"/>
              <a:t>Snowball effect</a:t>
            </a:r>
          </a:p>
          <a:p>
            <a:pPr lvl="1" eaLnBrk="1" hangingPunct="1"/>
            <a:r>
              <a:rPr lang="en-US" smtClean="0"/>
              <a:t>Life savings lost</a:t>
            </a:r>
          </a:p>
          <a:p>
            <a:pPr eaLnBrk="1" hangingPunct="1"/>
            <a:r>
              <a:rPr lang="en-US" smtClean="0"/>
              <a:t>Black Thursday</a:t>
            </a:r>
          </a:p>
          <a:p>
            <a:pPr lvl="1" eaLnBrk="1" hangingPunct="1"/>
            <a:r>
              <a:rPr lang="en-US" smtClean="0"/>
              <a:t>11 suicides</a:t>
            </a:r>
          </a:p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EEE1AA-D2F1-4810-9DC3-5A9428D811C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U.S. Economic Collapse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Inventory surplus leads to layoffs</a:t>
            </a:r>
          </a:p>
          <a:p>
            <a:pPr eaLnBrk="1" hangingPunct="1"/>
            <a:r>
              <a:rPr lang="en-US" smtClean="0"/>
              <a:t>Layoffs lead to decreased demand, businesses fail</a:t>
            </a:r>
          </a:p>
          <a:p>
            <a:pPr eaLnBrk="1" hangingPunct="1"/>
            <a:r>
              <a:rPr lang="en-US" smtClean="0"/>
              <a:t>1932 industrial production at half of 1929 levels</a:t>
            </a:r>
          </a:p>
          <a:p>
            <a:pPr eaLnBrk="1" hangingPunct="1"/>
            <a:r>
              <a:rPr lang="en-US" smtClean="0"/>
              <a:t>44% of U.S. banks out of business</a:t>
            </a:r>
          </a:p>
          <a:p>
            <a:pPr lvl="1" eaLnBrk="1" hangingPunct="1"/>
            <a:r>
              <a:rPr lang="en-US" smtClean="0"/>
              <a:t>Deposits lost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BEC03-8C4F-4158-A05C-6612BD9B087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World Economic Collapse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Hardest hit: countries dependent on export of manufactured goods for essentials</a:t>
            </a:r>
          </a:p>
          <a:p>
            <a:pPr lvl="1" eaLnBrk="1" hangingPunct="1"/>
            <a:r>
              <a:rPr lang="en-US" smtClean="0"/>
              <a:t>Japan</a:t>
            </a:r>
          </a:p>
          <a:p>
            <a:pPr eaLnBrk="1" hangingPunct="1"/>
            <a:r>
              <a:rPr lang="en-US" smtClean="0"/>
              <a:t>Single-export countries</a:t>
            </a:r>
          </a:p>
          <a:p>
            <a:pPr lvl="1" eaLnBrk="1" hangingPunct="1"/>
            <a:r>
              <a:rPr lang="en-US" smtClean="0"/>
              <a:t>South America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4359E-1DFC-472B-9D50-D6A5000AED8B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 Government Attempts to Increase Demand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46275"/>
            <a:ext cx="8229600" cy="4530725"/>
          </a:xfrm>
        </p:spPr>
        <p:txBody>
          <a:bodyPr/>
          <a:lstStyle/>
          <a:p>
            <a:pPr eaLnBrk="1" hangingPunct="1"/>
            <a:r>
              <a:rPr lang="en-US" smtClean="0"/>
              <a:t>U.S.: “planned scarcity”</a:t>
            </a:r>
          </a:p>
          <a:p>
            <a:pPr lvl="1" eaLnBrk="1" hangingPunct="1"/>
            <a:r>
              <a:rPr lang="en-US" smtClean="0"/>
              <a:t>Vegetables, fruits, and animals destroyed</a:t>
            </a:r>
          </a:p>
          <a:p>
            <a:pPr lvl="1" eaLnBrk="1" hangingPunct="1"/>
            <a:r>
              <a:rPr lang="en-US" smtClean="0"/>
              <a:t>Steinbeck’s </a:t>
            </a:r>
            <a:r>
              <a:rPr lang="en-US" i="1" smtClean="0"/>
              <a:t>The Grapes of Wrath</a:t>
            </a:r>
          </a:p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9C3A4-681B-4EAD-B493-1AE350A9DC9A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U.S. Strategies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Laissez-faire</a:t>
            </a:r>
            <a:r>
              <a:rPr lang="en-US" smtClean="0"/>
              <a:t>, “planned scarcity” approaches fail</a:t>
            </a:r>
          </a:p>
          <a:p>
            <a:pPr eaLnBrk="1" hangingPunct="1"/>
            <a:r>
              <a:rPr lang="en-US" smtClean="0"/>
              <a:t>John Maynard Keynes (1883-1946), economist</a:t>
            </a:r>
          </a:p>
          <a:p>
            <a:pPr lvl="1" eaLnBrk="1" hangingPunct="1"/>
            <a:r>
              <a:rPr lang="en-US" smtClean="0"/>
              <a:t>Stimulate economy by lowering interest rates</a:t>
            </a:r>
          </a:p>
          <a:p>
            <a:pPr lvl="2" eaLnBrk="1" hangingPunct="1"/>
            <a:r>
              <a:rPr lang="en-US" smtClean="0"/>
              <a:t>Encouraging investment, employment</a:t>
            </a:r>
          </a:p>
          <a:p>
            <a:pPr eaLnBrk="1" hangingPunct="1"/>
            <a:r>
              <a:rPr lang="en-US" smtClean="0"/>
              <a:t>The New Deal of Franklin Delano Roosevelt</a:t>
            </a:r>
          </a:p>
          <a:p>
            <a:pPr eaLnBrk="1" hangingPunct="1"/>
            <a:r>
              <a:rPr lang="en-US" smtClean="0"/>
              <a:t>WWII spending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9DA5B-E7FD-4E55-826A-92FE71E46EF5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Franklin Delano Roosevelt</a:t>
            </a:r>
          </a:p>
        </p:txBody>
      </p:sp>
      <p:pic>
        <p:nvPicPr>
          <p:cNvPr id="18435" name="Picture 5" descr="FD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95450" y="1447800"/>
            <a:ext cx="5753100" cy="4530725"/>
          </a:xfr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C3C74A-B306-4623-B4BA-B369026041DA}" type="slidenum">
              <a:rPr lang="en-US" altLang="en-US"/>
              <a:pPr>
                <a:defRPr/>
              </a:pPr>
              <a:t>15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Bolshevik Revolution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October/November 1917</a:t>
            </a:r>
          </a:p>
          <a:p>
            <a:pPr eaLnBrk="1" hangingPunct="1"/>
            <a:r>
              <a:rPr lang="en-US" smtClean="0"/>
              <a:t>Soviets take over</a:t>
            </a:r>
          </a:p>
          <a:p>
            <a:pPr eaLnBrk="1" hangingPunct="1"/>
            <a:r>
              <a:rPr lang="en-US" smtClean="0"/>
              <a:t>Civil war, 1918-1920</a:t>
            </a:r>
          </a:p>
          <a:p>
            <a:pPr eaLnBrk="1" hangingPunct="1"/>
            <a:r>
              <a:rPr lang="en-US" smtClean="0"/>
              <a:t>Red Terror campaign</a:t>
            </a:r>
          </a:p>
          <a:p>
            <a:pPr lvl="1" eaLnBrk="1" hangingPunct="1"/>
            <a:r>
              <a:rPr lang="en-US" smtClean="0"/>
              <a:t>Execution of Tsar </a:t>
            </a:r>
          </a:p>
          <a:p>
            <a:pPr lvl="1" eaLnBrk="1" hangingPunct="1"/>
            <a:r>
              <a:rPr lang="en-US" smtClean="0"/>
              <a:t>Whites defeated by Red Army in 1920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0B821-04DF-43CE-9D39-82E798272B77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War Communism, 1918-1922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Rapid collectivization</a:t>
            </a:r>
          </a:p>
          <a:p>
            <a:pPr eaLnBrk="1" hangingPunct="1"/>
            <a:r>
              <a:rPr lang="en-US" smtClean="0"/>
              <a:t>Confiscations</a:t>
            </a:r>
          </a:p>
          <a:p>
            <a:pPr eaLnBrk="1" hangingPunct="1"/>
            <a:r>
              <a:rPr lang="en-US" smtClean="0"/>
              <a:t>Massively unpopular, Lenin backtracks in 1921</a:t>
            </a:r>
          </a:p>
          <a:p>
            <a:pPr eaLnBrk="1" hangingPunct="1"/>
            <a:r>
              <a:rPr lang="en-US" smtClean="0"/>
              <a:t>New Economic Policy (NEP), partial privatization of the economy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6D857-2738-4FC0-8FAE-C72F66294AAC}" type="slidenum">
              <a:rPr lang="en-US" altLang="en-US"/>
              <a:pPr>
                <a:defRPr/>
              </a:pPr>
              <a:t>17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Economic Policy (NEP)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Temporarily restored market economy; some private enterprise</a:t>
            </a:r>
          </a:p>
          <a:p>
            <a:pPr eaLnBrk="1" hangingPunct="1"/>
            <a:r>
              <a:rPr lang="en-US" smtClean="0"/>
              <a:t>Allowed peasants to sell surplus at free market prices</a:t>
            </a:r>
          </a:p>
          <a:p>
            <a:pPr eaLnBrk="1" hangingPunct="1"/>
            <a:r>
              <a:rPr lang="en-US" smtClean="0"/>
              <a:t>Electrification</a:t>
            </a:r>
          </a:p>
          <a:p>
            <a:pPr eaLnBrk="1" hangingPunct="1"/>
            <a:r>
              <a:rPr lang="en-US" smtClean="0"/>
              <a:t>Establishment of technical schools</a:t>
            </a:r>
          </a:p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F06B3-EFA7-4E19-ADA3-0DEAD1ACC52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Lenin’s Death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Lenin suffers three strokes; dies 1924</a:t>
            </a:r>
          </a:p>
          <a:p>
            <a:pPr eaLnBrk="1" hangingPunct="1"/>
            <a:r>
              <a:rPr lang="en-US" smtClean="0"/>
              <a:t>Bitter power struggle among Bolshevik leaders ensues</a:t>
            </a:r>
          </a:p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25D57-98E3-48C3-9DFF-009337BA4166}" type="slidenum">
              <a:rPr lang="en-US" altLang="en-US"/>
              <a:pPr>
                <a:defRPr/>
              </a:pPr>
              <a:t>19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Postwar Pessimism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“lost generation” (Gertrude Stein)</a:t>
            </a:r>
          </a:p>
          <a:p>
            <a:pPr eaLnBrk="1" hangingPunct="1"/>
            <a:r>
              <a:rPr lang="en-US" smtClean="0"/>
              <a:t>Disillusionment after WWI</a:t>
            </a:r>
          </a:p>
          <a:p>
            <a:pPr eaLnBrk="1" hangingPunct="1"/>
            <a:r>
              <a:rPr lang="en-US" smtClean="0"/>
              <a:t>Pessimism over idea of human progress</a:t>
            </a:r>
          </a:p>
          <a:p>
            <a:pPr lvl="1" eaLnBrk="1" hangingPunct="1"/>
            <a:r>
              <a:rPr lang="en-US" smtClean="0"/>
              <a:t>Spengler, </a:t>
            </a:r>
            <a:r>
              <a:rPr lang="en-US" i="1" smtClean="0"/>
              <a:t>Decline of the West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5F4A0-25F4-421B-A0EA-AE929E867BC6}" type="slidenum">
              <a:rPr lang="en-US" altLang="en-US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Joseph Stalin (1879-1953)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Georgian</a:t>
            </a:r>
          </a:p>
          <a:p>
            <a:pPr eaLnBrk="1" hangingPunct="1">
              <a:defRPr/>
            </a:pPr>
            <a:r>
              <a:rPr lang="en-US" dirty="0" smtClean="0"/>
              <a:t>Mother’s influence leads to Orthodox seminary education</a:t>
            </a:r>
          </a:p>
          <a:p>
            <a:pPr eaLnBrk="1" hangingPunct="1">
              <a:defRPr/>
            </a:pPr>
            <a:r>
              <a:rPr lang="en-US" dirty="0" smtClean="0"/>
              <a:t>Stalin triumphs over party rivals</a:t>
            </a:r>
          </a:p>
          <a:p>
            <a:pPr marL="742950" lvl="1" indent="-285750" eaLnBrk="1" hangingPunct="1">
              <a:defRPr/>
            </a:pPr>
            <a:r>
              <a:rPr lang="en-US" dirty="0" smtClean="0"/>
              <a:t>“Man of steel” </a:t>
            </a:r>
          </a:p>
          <a:p>
            <a:pPr lvl="1" eaLnBrk="1" hangingPunct="1">
              <a:defRPr/>
            </a:pPr>
            <a:r>
              <a:rPr lang="en-US" dirty="0" smtClean="0"/>
              <a:t>Socialism in one country</a:t>
            </a:r>
          </a:p>
          <a:p>
            <a:pPr lvl="1" eaLnBrk="1" hangingPunct="1">
              <a:defRPr/>
            </a:pPr>
            <a:r>
              <a:rPr lang="en-US" dirty="0" smtClean="0"/>
              <a:t>Leads Soviet Union by 1928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2F222-6667-46C3-86BC-F6D8B95B5DDA}" type="slidenum">
              <a:rPr lang="en-US" altLang="en-US"/>
              <a:pPr>
                <a:defRPr/>
              </a:pPr>
              <a:t>20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Stalin and Industrialization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Five-Year Plan</a:t>
            </a:r>
          </a:p>
          <a:p>
            <a:pPr lvl="1" eaLnBrk="1" hangingPunct="1"/>
            <a:r>
              <a:rPr lang="en-US" smtClean="0"/>
              <a:t>Gosplan</a:t>
            </a:r>
          </a:p>
          <a:p>
            <a:pPr eaLnBrk="1" hangingPunct="1"/>
            <a:r>
              <a:rPr lang="en-US" smtClean="0"/>
              <a:t>Massive collectivization of agriculture</a:t>
            </a:r>
          </a:p>
          <a:p>
            <a:pPr lvl="1" eaLnBrk="1" hangingPunct="1"/>
            <a:r>
              <a:rPr lang="en-US" i="1" smtClean="0"/>
              <a:t>Kulaks</a:t>
            </a:r>
          </a:p>
          <a:p>
            <a:pPr eaLnBrk="1" hangingPunct="1"/>
            <a:r>
              <a:rPr lang="en-US" smtClean="0"/>
              <a:t>Stalin halts collectivization in 1931</a:t>
            </a:r>
          </a:p>
          <a:p>
            <a:pPr lvl="1" eaLnBrk="1" hangingPunct="1"/>
            <a:r>
              <a:rPr lang="en-US" smtClean="0"/>
              <a:t>Proclaims its success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897B3-216C-4AC6-82CC-094A2F7CFA29}" type="slidenum">
              <a:rPr lang="en-US" altLang="en-US"/>
              <a:pPr>
                <a:defRPr/>
              </a:pPr>
              <a:t>21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Great Purge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“Congress of Victors” / “Congress of Victims”</a:t>
            </a:r>
          </a:p>
          <a:p>
            <a:pPr eaLnBrk="1" hangingPunct="1"/>
            <a:r>
              <a:rPr lang="en-US" smtClean="0"/>
              <a:t>Intra-party civil war </a:t>
            </a:r>
          </a:p>
          <a:p>
            <a:pPr eaLnBrk="1" hangingPunct="1"/>
            <a:r>
              <a:rPr lang="en-US" smtClean="0"/>
              <a:t>The “cleansing”</a:t>
            </a:r>
          </a:p>
          <a:p>
            <a:pPr lvl="1" eaLnBrk="1" hangingPunct="1"/>
            <a:r>
              <a:rPr lang="en-US" smtClean="0"/>
              <a:t>Stalin removes all persons suspected of opposition, 1935-1938</a:t>
            </a:r>
          </a:p>
          <a:p>
            <a:pPr lvl="1" eaLnBrk="1" hangingPunct="1"/>
            <a:r>
              <a:rPr lang="en-US" smtClean="0"/>
              <a:t>Two-thirds of Central Committee</a:t>
            </a:r>
          </a:p>
          <a:p>
            <a:pPr lvl="1" eaLnBrk="1" hangingPunct="1"/>
            <a:r>
              <a:rPr lang="en-US" smtClean="0"/>
              <a:t>Half of army’s high ranking officers</a:t>
            </a:r>
          </a:p>
          <a:p>
            <a:pPr lvl="1" eaLnBrk="1" hangingPunct="1"/>
            <a:r>
              <a:rPr lang="en-US" smtClean="0"/>
              <a:t>Sent to labor camps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4F03A-519C-4701-8D48-E7E27F56C501}" type="slidenum">
              <a:rPr lang="en-US" altLang="en-US"/>
              <a:pPr>
                <a:defRPr/>
              </a:pPr>
              <a:t>22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Growth of European Fascism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</a:t>
            </a:r>
            <a:r>
              <a:rPr lang="en-US" i="1" smtClean="0"/>
              <a:t>fasces</a:t>
            </a:r>
            <a:r>
              <a:rPr lang="en-US" smtClean="0"/>
              <a:t>, Roman symbol of authority</a:t>
            </a:r>
          </a:p>
          <a:p>
            <a:pPr lvl="1" eaLnBrk="1" hangingPunct="1"/>
            <a:r>
              <a:rPr lang="en-US" smtClean="0"/>
              <a:t>Axe surrounded by wooden rods </a:t>
            </a:r>
          </a:p>
          <a:p>
            <a:pPr eaLnBrk="1" hangingPunct="1"/>
            <a:r>
              <a:rPr lang="en-US" smtClean="0"/>
              <a:t>Originates with Benito Mussolini </a:t>
            </a:r>
          </a:p>
          <a:p>
            <a:pPr eaLnBrk="1" hangingPunct="1"/>
            <a:r>
              <a:rPr lang="en-US" smtClean="0"/>
              <a:t>Influences Europe, Asia, Latin America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75F08-9AD3-4456-B01F-0FAC22BA3FC1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Fascism: Common Elements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95300" indent="-495300" eaLnBrk="1" hangingPunct="1">
              <a:buClr>
                <a:schemeClr val="tx1"/>
              </a:buClr>
              <a:buSzPct val="100000"/>
              <a:buFont typeface="Wingdings" pitchFamily="2" charset="2"/>
              <a:buAutoNum type="arabicPeriod"/>
            </a:pPr>
            <a:r>
              <a:rPr lang="en-US" smtClean="0"/>
              <a:t>Primacy of state over individual</a:t>
            </a:r>
          </a:p>
          <a:p>
            <a:pPr marL="495300" indent="-495300" eaLnBrk="1" hangingPunct="1">
              <a:buClr>
                <a:schemeClr val="tx1"/>
              </a:buClr>
              <a:buSzPct val="100000"/>
              <a:buFont typeface="Wingdings" pitchFamily="2" charset="2"/>
              <a:buAutoNum type="arabicPeriod"/>
            </a:pPr>
            <a:r>
              <a:rPr lang="en-US" smtClean="0"/>
              <a:t>Devotion to a strong leader</a:t>
            </a:r>
          </a:p>
          <a:p>
            <a:pPr marL="495300" indent="-495300" eaLnBrk="1" hangingPunct="1">
              <a:buClr>
                <a:schemeClr val="tx1"/>
              </a:buClr>
              <a:buSzPct val="100000"/>
              <a:buFont typeface="Wingdings" pitchFamily="2" charset="2"/>
              <a:buAutoNum type="arabicPeriod"/>
            </a:pPr>
            <a:r>
              <a:rPr lang="en-US" smtClean="0"/>
              <a:t>Ethnocentric</a:t>
            </a:r>
          </a:p>
          <a:p>
            <a:pPr marL="495300" indent="-495300" eaLnBrk="1" hangingPunct="1">
              <a:buClr>
                <a:schemeClr val="tx1"/>
              </a:buClr>
              <a:buSzPct val="100000"/>
              <a:buFont typeface="Wingdings" pitchFamily="2" charset="2"/>
              <a:buAutoNum type="arabicPeriod"/>
            </a:pPr>
            <a:r>
              <a:rPr lang="en-US" smtClean="0"/>
              <a:t>Militaristic</a:t>
            </a:r>
          </a:p>
          <a:p>
            <a:pPr marL="495300" indent="-495300" eaLnBrk="1" hangingPunct="1">
              <a:buClr>
                <a:schemeClr val="tx1"/>
              </a:buClr>
              <a:buSzPct val="100000"/>
              <a:buFont typeface="Wingdings" pitchFamily="2" charset="2"/>
              <a:buAutoNum type="arabicPeriod"/>
            </a:pPr>
            <a:r>
              <a:rPr lang="en-US" smtClean="0"/>
              <a:t>Anti-communist</a:t>
            </a:r>
          </a:p>
          <a:p>
            <a:pPr marL="495300" indent="-495300" eaLnBrk="1" hangingPunct="1">
              <a:buClr>
                <a:schemeClr val="tx1"/>
              </a:buClr>
              <a:buSzPct val="100000"/>
              <a:buFont typeface="Wingdings" pitchFamily="2" charset="2"/>
              <a:buAutoNum type="arabicPeriod"/>
            </a:pPr>
            <a:r>
              <a:rPr lang="en-US" smtClean="0"/>
              <a:t>Chauvinistic</a:t>
            </a:r>
          </a:p>
          <a:p>
            <a:pPr marL="495300" indent="-495300" eaLnBrk="1" hangingPunct="1">
              <a:buClr>
                <a:schemeClr val="tx1"/>
              </a:buClr>
              <a:buSzPct val="100000"/>
              <a:buFont typeface="Wingdings" pitchFamily="2" charset="2"/>
              <a:buAutoNum type="arabicPeriod"/>
            </a:pPr>
            <a:r>
              <a:rPr lang="en-US" smtClean="0"/>
              <a:t>Xenophobic</a:t>
            </a:r>
          </a:p>
          <a:p>
            <a:pPr marL="495300" indent="-4953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495300" indent="-495300"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5C91C-2EDB-4AD5-B057-7275E243CDA3}" type="slidenum">
              <a:rPr lang="en-US" altLang="en-US"/>
              <a:pPr>
                <a:defRPr/>
              </a:pPr>
              <a:t>24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Fascism in Italy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Poor showing of post-WWI Italian government</a:t>
            </a:r>
          </a:p>
          <a:p>
            <a:pPr lvl="1" eaLnBrk="1" hangingPunct="1"/>
            <a:r>
              <a:rPr lang="en-US" smtClean="0"/>
              <a:t>Public disappointed with weak territorial gains</a:t>
            </a:r>
          </a:p>
          <a:p>
            <a:pPr lvl="1" eaLnBrk="1" hangingPunct="1"/>
            <a:r>
              <a:rPr lang="en-US" smtClean="0"/>
              <a:t>Economic and social turmoil</a:t>
            </a:r>
          </a:p>
          <a:p>
            <a:pPr eaLnBrk="1" hangingPunct="1"/>
            <a:r>
              <a:rPr lang="en-US" smtClean="0"/>
              <a:t>Mussolini, former newspaper editor, electoral successes in 1921</a:t>
            </a:r>
          </a:p>
          <a:p>
            <a:pPr eaLnBrk="1" hangingPunct="1"/>
            <a:r>
              <a:rPr lang="en-US" smtClean="0"/>
              <a:t>March on Rome, October, King Emmanuel III offers him office of prime minister</a:t>
            </a:r>
          </a:p>
          <a:p>
            <a:pPr lvl="1" eaLnBrk="1" hangingPunct="1"/>
            <a:r>
              <a:rPr lang="en-US" smtClean="0"/>
              <a:t>Blackshirts</a:t>
            </a:r>
          </a:p>
          <a:p>
            <a:pPr eaLnBrk="1" hangingPunct="1"/>
            <a:r>
              <a:rPr lang="en-US" smtClean="0"/>
              <a:t>1926, seizes power as </a:t>
            </a:r>
            <a:r>
              <a:rPr lang="en-US" i="1" smtClean="0"/>
              <a:t>Il Duce</a:t>
            </a:r>
            <a:r>
              <a:rPr lang="en-US" smtClean="0"/>
              <a:t>, “the leader”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5004C-3CB6-4DC5-8C60-91FBD6F56568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Adolf Hitler (1889-1945) and the Nazi Party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1921, becomes chairman of the National Socialist German Workers’ Party (Nazis)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Attempts to overthrow government in 1923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Writes autobiography </a:t>
            </a:r>
            <a:r>
              <a:rPr lang="en-US" i="1" smtClean="0"/>
              <a:t>Mein Kampf</a:t>
            </a:r>
            <a:r>
              <a:rPr lang="en-US" smtClean="0"/>
              <a:t> in jail, massively popular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Capitalizes on public discontent with postwar era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War guilt clause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Reparation payments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Inability of major parties to come to consensus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Anti-Semitism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20B03-8818-44C7-9161-F97862A77944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Consolidation of Power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Nazis become single largest party in parliament, 1930-1932</a:t>
            </a:r>
          </a:p>
          <a:p>
            <a:pPr eaLnBrk="1" hangingPunct="1"/>
            <a:r>
              <a:rPr lang="en-US" smtClean="0"/>
              <a:t>Weak president Paul von Hindenburg (1847-1934) appoints Hitler as chancellor</a:t>
            </a:r>
          </a:p>
          <a:p>
            <a:pPr eaLnBrk="1" hangingPunct="1"/>
            <a:r>
              <a:rPr lang="en-US" smtClean="0"/>
              <a:t>Suppresses opposition, abrogates constitutional and civil rights</a:t>
            </a:r>
          </a:p>
          <a:p>
            <a:pPr lvl="1" eaLnBrk="1" hangingPunct="1"/>
            <a:r>
              <a:rPr lang="en-US" smtClean="0"/>
              <a:t>Makes the Nazis the sole legal party</a:t>
            </a:r>
          </a:p>
          <a:p>
            <a:pPr lvl="1" eaLnBrk="1" hangingPunct="1"/>
            <a:r>
              <a:rPr lang="en-US" smtClean="0"/>
              <a:t>Destroys trade unions</a:t>
            </a:r>
          </a:p>
          <a:p>
            <a:pPr lvl="1" eaLnBrk="1" hangingPunct="1"/>
            <a:r>
              <a:rPr lang="en-US" smtClean="0"/>
              <a:t>Purges judiciary, civil service of perceived enemies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64A0F-C9D9-494E-BEF4-39B588D9F2C6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Racial State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Theories of racial superiority, racial purity</a:t>
            </a:r>
          </a:p>
          <a:p>
            <a:pPr eaLnBrk="1" hangingPunct="1"/>
            <a:r>
              <a:rPr lang="en-US" smtClean="0"/>
              <a:t>Policies of eugenics</a:t>
            </a:r>
          </a:p>
          <a:p>
            <a:pPr lvl="1" eaLnBrk="1" hangingPunct="1"/>
            <a:r>
              <a:rPr lang="en-US" smtClean="0"/>
              <a:t>Compulsory sterilization of 30,000 Germans</a:t>
            </a:r>
          </a:p>
          <a:p>
            <a:pPr lvl="1" eaLnBrk="1" hangingPunct="1"/>
            <a:r>
              <a:rPr lang="en-US" smtClean="0"/>
              <a:t>Abortions illegal for healthy Germans, mandatory for “hereditary ill” and “racial aliens”</a:t>
            </a:r>
          </a:p>
          <a:p>
            <a:pPr lvl="1" eaLnBrk="1" hangingPunct="1"/>
            <a:r>
              <a:rPr lang="en-US" smtClean="0"/>
              <a:t>Euthanasia program kills 200,000 people with physical or mental handicaps between 1939 and 1945</a:t>
            </a:r>
          </a:p>
          <a:p>
            <a:pPr eaLnBrk="1" hangingPunct="1"/>
            <a:r>
              <a:rPr lang="en-US" smtClean="0"/>
              <a:t>Precursor to massacres of Jews, gypsies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1617D-F207-4897-B317-52069BCDD8C8}" type="slidenum">
              <a:rPr lang="en-US" altLang="en-US"/>
              <a:pPr>
                <a:defRPr/>
              </a:pPr>
              <a:t>28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Anti-Semitism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Influence of nineteenth-century racism</a:t>
            </a:r>
          </a:p>
          <a:p>
            <a:pPr eaLnBrk="1" hangingPunct="1"/>
            <a:r>
              <a:rPr lang="en-US" smtClean="0"/>
              <a:t>1935, Nuremburg laws define Jew on racial basis</a:t>
            </a:r>
          </a:p>
          <a:p>
            <a:pPr lvl="1" eaLnBrk="1" hangingPunct="1"/>
            <a:r>
              <a:rPr lang="en-US" smtClean="0"/>
              <a:t>Prohibits marriages between Jews and non-Jews</a:t>
            </a:r>
          </a:p>
          <a:p>
            <a:pPr lvl="1" eaLnBrk="1" hangingPunct="1"/>
            <a:r>
              <a:rPr lang="en-US" smtClean="0"/>
              <a:t>Removal of Jews from civil service, schools</a:t>
            </a:r>
          </a:p>
          <a:p>
            <a:pPr lvl="1" eaLnBrk="1" hangingPunct="1"/>
            <a:r>
              <a:rPr lang="en-US" smtClean="0"/>
              <a:t>Liquidation of Jewish-owned businesses or purchase by non-Jews</a:t>
            </a:r>
          </a:p>
          <a:p>
            <a:pPr eaLnBrk="1" hangingPunct="1"/>
            <a:r>
              <a:rPr lang="en-US" i="1" smtClean="0"/>
              <a:t>Kristallnacht</a:t>
            </a:r>
            <a:r>
              <a:rPr lang="en-US" smtClean="0"/>
              <a:t>: major country-wide </a:t>
            </a:r>
            <a:r>
              <a:rPr lang="en-US" i="1" smtClean="0"/>
              <a:t>pogrom</a:t>
            </a:r>
            <a:r>
              <a:rPr lang="en-US" smtClean="0"/>
              <a:t> on Jews, November 9-10, 1938</a:t>
            </a:r>
          </a:p>
          <a:p>
            <a:pPr lvl="1" eaLnBrk="1" hangingPunct="1"/>
            <a:r>
              <a:rPr lang="en-US" smtClean="0"/>
              <a:t>“Night of broken glass”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1737A-EF31-4A27-9055-EEF4922FD3D3}" type="slidenum">
              <a:rPr lang="en-US" altLang="en-US"/>
              <a:pPr>
                <a:defRPr/>
              </a:pPr>
              <a:t>29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Revolution in Physics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Albert Einstein (1879-1955)</a:t>
            </a:r>
          </a:p>
          <a:p>
            <a:pPr lvl="1" eaLnBrk="1" hangingPunct="1"/>
            <a:r>
              <a:rPr lang="en-US" smtClean="0"/>
              <a:t>Theory of special relativity</a:t>
            </a:r>
          </a:p>
          <a:p>
            <a:pPr lvl="1" eaLnBrk="1" hangingPunct="1"/>
            <a:r>
              <a:rPr lang="en-US" smtClean="0"/>
              <a:t>Neither time nor space absolute values; vary with observer</a:t>
            </a:r>
          </a:p>
          <a:p>
            <a:pPr eaLnBrk="1" hangingPunct="1"/>
            <a:r>
              <a:rPr lang="en-US" smtClean="0"/>
              <a:t>Werner Heisenberg (1901-1976)</a:t>
            </a:r>
          </a:p>
          <a:p>
            <a:pPr lvl="1" eaLnBrk="1" hangingPunct="1"/>
            <a:r>
              <a:rPr lang="en-US" smtClean="0"/>
              <a:t>The uncertainty principle</a:t>
            </a:r>
          </a:p>
          <a:p>
            <a:pPr eaLnBrk="1" hangingPunct="1"/>
            <a:r>
              <a:rPr lang="en-US" smtClean="0"/>
              <a:t>Concepts extended to humanities, social sciences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F351E-618B-433E-BFB8-8725A13DE2E3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Revolution in Psychology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Sigmund Freud (1856-1939)</a:t>
            </a:r>
          </a:p>
          <a:p>
            <a:pPr lvl="1" eaLnBrk="1" hangingPunct="1"/>
            <a:r>
              <a:rPr lang="en-US" smtClean="0"/>
              <a:t>The life of the subconscious mind</a:t>
            </a:r>
          </a:p>
          <a:p>
            <a:pPr lvl="1" eaLnBrk="1" hangingPunct="1"/>
            <a:r>
              <a:rPr lang="en-US" smtClean="0"/>
              <a:t>Repression of sexual desires, fears</a:t>
            </a:r>
          </a:p>
          <a:p>
            <a:pPr eaLnBrk="1" hangingPunct="1"/>
            <a:r>
              <a:rPr lang="en-US" smtClean="0"/>
              <a:t>Interpretation of dreams</a:t>
            </a:r>
          </a:p>
          <a:p>
            <a:pPr eaLnBrk="1" hangingPunct="1"/>
            <a:r>
              <a:rPr lang="en-US" smtClean="0"/>
              <a:t>Free association</a:t>
            </a:r>
          </a:p>
          <a:p>
            <a:pPr eaLnBrk="1" hangingPunct="1"/>
            <a:r>
              <a:rPr lang="en-US" smtClean="0"/>
              <a:t>Application to mythology, religion, literature, art, etc.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285F1-7D29-4F3B-B366-9816AF57EEDF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Experimentation in Art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Photography makes realism irrelevant</a:t>
            </a:r>
          </a:p>
          <a:p>
            <a:pPr eaLnBrk="1" hangingPunct="1"/>
            <a:r>
              <a:rPr lang="en-US" smtClean="0"/>
              <a:t>Art as creation, not reproduction</a:t>
            </a:r>
          </a:p>
          <a:p>
            <a:pPr eaLnBrk="1" hangingPunct="1"/>
            <a:r>
              <a:rPr lang="en-US" smtClean="0"/>
              <a:t>Retreat to abstraction</a:t>
            </a:r>
          </a:p>
          <a:p>
            <a:pPr lvl="1" eaLnBrk="1" hangingPunct="1"/>
            <a:r>
              <a:rPr lang="en-US" i="1" smtClean="0"/>
              <a:t>Les fauves</a:t>
            </a:r>
          </a:p>
          <a:p>
            <a:pPr lvl="1" eaLnBrk="1" hangingPunct="1"/>
            <a:r>
              <a:rPr lang="en-US" smtClean="0"/>
              <a:t>Pablo Picasso (1881-1973)</a:t>
            </a:r>
          </a:p>
          <a:p>
            <a:pPr eaLnBrk="1" hangingPunct="1"/>
            <a:r>
              <a:rPr lang="en-US" smtClean="0"/>
              <a:t>Influence of non-western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7AD88-6350-4896-8460-CA9C2711BE4F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Experimentation in Architecture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Bauhaus</a:t>
            </a:r>
          </a:p>
          <a:p>
            <a:pPr lvl="1" eaLnBrk="1" hangingPunct="1"/>
            <a:r>
              <a:rPr lang="en-US" smtClean="0"/>
              <a:t>Director: Walter Gropius (1883-1969)</a:t>
            </a:r>
          </a:p>
          <a:p>
            <a:pPr eaLnBrk="1" hangingPunct="1"/>
            <a:r>
              <a:rPr lang="en-US" smtClean="0"/>
              <a:t>Form follows function</a:t>
            </a:r>
          </a:p>
          <a:p>
            <a:pPr eaLnBrk="1" hangingPunct="1"/>
            <a:r>
              <a:rPr lang="en-US" smtClean="0"/>
              <a:t>Square, lifeless, but efficient</a:t>
            </a:r>
          </a:p>
          <a:p>
            <a:pPr eaLnBrk="1" hangingPunct="1"/>
            <a:r>
              <a:rPr lang="en-US" smtClean="0"/>
              <a:t>Skyscrapers</a:t>
            </a:r>
          </a:p>
          <a:p>
            <a:pPr lvl="1" eaLnBrk="1" hangingPunct="1"/>
            <a:r>
              <a:rPr lang="en-US" smtClean="0"/>
              <a:t>“Glass boxes”</a:t>
            </a:r>
          </a:p>
          <a:p>
            <a:pPr lvl="1" eaLnBrk="1" hangingPunct="1"/>
            <a:r>
              <a:rPr lang="en-US" smtClean="0"/>
              <a:t>“International style”</a:t>
            </a:r>
          </a:p>
          <a:p>
            <a:pPr lvl="2" eaLnBrk="1" hangingPunct="1"/>
            <a:r>
              <a:rPr lang="en-US" smtClean="0"/>
              <a:t>Loved by business, government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65065-122D-4C0B-9BCB-6F775AEB6516}" type="slidenum">
              <a:rPr lang="en-US" altLang="en-US"/>
              <a:pPr>
                <a:defRPr/>
              </a:pPr>
              <a:t>6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European Origins of the Great Depression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46275"/>
            <a:ext cx="8229600" cy="4530725"/>
          </a:xfrm>
        </p:spPr>
        <p:txBody>
          <a:bodyPr/>
          <a:lstStyle/>
          <a:p>
            <a:pPr eaLnBrk="1" hangingPunct="1"/>
            <a:r>
              <a:rPr lang="en-US" smtClean="0"/>
              <a:t>Austria/Germany borrow money from U.S. to pay war debts to France and England</a:t>
            </a:r>
          </a:p>
          <a:p>
            <a:pPr eaLnBrk="1" hangingPunct="1"/>
            <a:r>
              <a:rPr lang="en-US" smtClean="0"/>
              <a:t>France, England pay debts owed to U.S. for WWI</a:t>
            </a:r>
          </a:p>
          <a:p>
            <a:pPr eaLnBrk="1" hangingPunct="1"/>
            <a:r>
              <a:rPr lang="en-US" smtClean="0"/>
              <a:t>System dependent on flow of cash from U.S.</a:t>
            </a:r>
          </a:p>
          <a:p>
            <a:pPr eaLnBrk="1" hangingPunct="1"/>
            <a:r>
              <a:rPr lang="en-US" smtClean="0"/>
              <a:t>Investors begin to pull out in 1928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612FF-94FB-4927-9DC0-9618CAC3844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Technologies and the Great Depression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46275"/>
            <a:ext cx="8229600" cy="4530725"/>
          </a:xfrm>
        </p:spPr>
        <p:txBody>
          <a:bodyPr/>
          <a:lstStyle/>
          <a:p>
            <a:pPr eaLnBrk="1" hangingPunct="1"/>
            <a:r>
              <a:rPr lang="en-US" smtClean="0"/>
              <a:t>Single-export countries devastated by declines due to new technology</a:t>
            </a:r>
          </a:p>
          <a:p>
            <a:pPr lvl="1" eaLnBrk="1" hangingPunct="1"/>
            <a:r>
              <a:rPr lang="en-US" smtClean="0"/>
              <a:t>Reclaimed rubber destroys rubber-based economies of Dutch East Indies, Malaysia, Ceylon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ECD92-4FD3-4484-B2A8-59F369BA5A0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Agricultural Surpluses and the Great Depression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46275"/>
            <a:ext cx="8229600" cy="4530725"/>
          </a:xfrm>
        </p:spPr>
        <p:txBody>
          <a:bodyPr/>
          <a:lstStyle/>
          <a:p>
            <a:pPr eaLnBrk="1" hangingPunct="1"/>
            <a:r>
              <a:rPr lang="en-US" smtClean="0"/>
              <a:t>Overproduction in 1920s</a:t>
            </a:r>
          </a:p>
          <a:p>
            <a:pPr eaLnBrk="1" hangingPunct="1"/>
            <a:r>
              <a:rPr lang="en-US" smtClean="0"/>
              <a:t>Strongest harvests in 1925, 1929</a:t>
            </a:r>
          </a:p>
          <a:p>
            <a:pPr eaLnBrk="1" hangingPunct="1"/>
            <a:r>
              <a:rPr lang="en-US" smtClean="0"/>
              <a:t>Wheat at lowest price in 400 years</a:t>
            </a:r>
          </a:p>
          <a:p>
            <a:pPr lvl="1" eaLnBrk="1" hangingPunct="1"/>
            <a:r>
              <a:rPr lang="en-US" smtClean="0"/>
              <a:t>Farm income drops</a:t>
            </a:r>
          </a:p>
          <a:p>
            <a:pPr lvl="1" eaLnBrk="1" hangingPunct="1"/>
            <a:r>
              <a:rPr lang="en-US" smtClean="0"/>
              <a:t>Less demand for manufactured goods</a:t>
            </a:r>
          </a:p>
          <a:p>
            <a:pPr lvl="1" eaLnBrk="1" hangingPunct="1"/>
            <a:r>
              <a:rPr lang="en-US" smtClean="0"/>
              <a:t>Inventory surpluses</a:t>
            </a:r>
          </a:p>
          <a:p>
            <a:pPr eaLnBrk="1" hangingPunct="1"/>
            <a:r>
              <a:rPr lang="en-US" smtClean="0"/>
              <a:t>The Dust Bowl, mid to late 30s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0853C-6514-4442-AABB-A5AA2685126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8"/>
  <p:tag name="MMPROD_UIDATA" val="&lt;database version=&quot;7.0&quot;&gt;&lt;object type=&quot;1&quot; unique_id=&quot;10001&quot;&gt;&lt;object type=&quot;8&quot; unique_id=&quot;11244&quot;&gt;&lt;/object&gt;&lt;object type=&quot;2&quot; unique_id=&quot;11245&quot;&gt;&lt;object type=&quot;3&quot; unique_id=&quot;11246&quot;&gt;&lt;property id=&quot;20148&quot; value=&quot;5&quot;/&gt;&lt;property id=&quot;20300&quot; value=&quot;Slide 1 - &amp;quot;Chapter 34&amp;quot;&quot;/&gt;&lt;property id=&quot;20307&quot; value=&quot;256&quot;/&gt;&lt;/object&gt;&lt;object type=&quot;3&quot; unique_id=&quot;11247&quot;&gt;&lt;property id=&quot;20148&quot; value=&quot;5&quot;/&gt;&lt;property id=&quot;20300&quot; value=&quot;Slide 2 - &amp;quot;Postwar Pessimism&amp;quot;&quot;/&gt;&lt;property id=&quot;20307&quot; value=&quot;258&quot;/&gt;&lt;/object&gt;&lt;object type=&quot;3&quot; unique_id=&quot;11248&quot;&gt;&lt;property id=&quot;20148&quot; value=&quot;5&quot;/&gt;&lt;property id=&quot;20300&quot; value=&quot;Slide 3 - &amp;quot;Revolution in Physics&amp;quot;&quot;/&gt;&lt;property id=&quot;20307&quot; value=&quot;260&quot;/&gt;&lt;/object&gt;&lt;object type=&quot;3&quot; unique_id=&quot;11249&quot;&gt;&lt;property id=&quot;20148&quot; value=&quot;5&quot;/&gt;&lt;property id=&quot;20300&quot; value=&quot;Slide 4 - &amp;quot;Revolution in Psychology&amp;quot;&quot;/&gt;&lt;property id=&quot;20307&quot; value=&quot;261&quot;/&gt;&lt;/object&gt;&lt;object type=&quot;3&quot; unique_id=&quot;11250&quot;&gt;&lt;property id=&quot;20148&quot; value=&quot;5&quot;/&gt;&lt;property id=&quot;20300&quot; value=&quot;Slide 5 - &amp;quot;Experimentation in Art&amp;quot;&quot;/&gt;&lt;property id=&quot;20307&quot; value=&quot;262&quot;/&gt;&lt;/object&gt;&lt;object type=&quot;3&quot; unique_id=&quot;11251&quot;&gt;&lt;property id=&quot;20148&quot; value=&quot;5&quot;/&gt;&lt;property id=&quot;20300&quot; value=&quot;Slide 6 - &amp;quot;Experimentation in Architecture&amp;quot;&quot;/&gt;&lt;property id=&quot;20307&quot; value=&quot;263&quot;/&gt;&lt;/object&gt;&lt;object type=&quot;3&quot; unique_id=&quot;11252&quot;&gt;&lt;property id=&quot;20148&quot; value=&quot;5&quot;/&gt;&lt;property id=&quot;20300&quot; value=&quot;Slide 7 - &amp;quot;European Origins of the Great Depression&amp;quot;&quot;/&gt;&lt;property id=&quot;20307&quot; value=&quot;265&quot;/&gt;&lt;/object&gt;&lt;object type=&quot;3&quot; unique_id=&quot;11253&quot;&gt;&lt;property id=&quot;20148&quot; value=&quot;5&quot;/&gt;&lt;property id=&quot;20300&quot; value=&quot;Slide 8 - &amp;quot;New Technologies and the Great Depression&amp;quot;&quot;/&gt;&lt;property id=&quot;20307&quot; value=&quot;266&quot;/&gt;&lt;/object&gt;&lt;object type=&quot;3&quot; unique_id=&quot;11254&quot;&gt;&lt;property id=&quot;20148&quot; value=&quot;5&quot;/&gt;&lt;property id=&quot;20300&quot; value=&quot;Slide 9 - &amp;quot;Agricultural Surpluses and the Great Depression&amp;quot;&quot;/&gt;&lt;property id=&quot;20307&quot; value=&quot;267&quot;/&gt;&lt;/object&gt;&lt;object type=&quot;3&quot; unique_id=&quot;11255&quot;&gt;&lt;property id=&quot;20148&quot; value=&quot;5&quot;/&gt;&lt;property id=&quot;20300&quot; value=&quot;Slide 10 - &amp;quot;Black Thursday (October 24, 1929)&amp;quot;&quot;/&gt;&lt;property id=&quot;20307&quot; value=&quot;268&quot;/&gt;&lt;/object&gt;&lt;object type=&quot;3&quot; unique_id=&quot;11256&quot;&gt;&lt;property id=&quot;20148&quot; value=&quot;5&quot;/&gt;&lt;property id=&quot;20300&quot; value=&quot;Slide 11 - &amp;quot;U.S. Economic Collapse&amp;quot;&quot;/&gt;&lt;property id=&quot;20307&quot; value=&quot;269&quot;/&gt;&lt;/object&gt;&lt;object type=&quot;3&quot; unique_id=&quot;11257&quot;&gt;&lt;property id=&quot;20148&quot; value=&quot;5&quot;/&gt;&lt;property id=&quot;20300&quot; value=&quot;Slide 12 - &amp;quot;World Economic Collapse&amp;quot;&quot;/&gt;&lt;property id=&quot;20307&quot; value=&quot;270&quot;/&gt;&lt;/object&gt;&lt;object type=&quot;3&quot; unique_id=&quot;11258&quot;&gt;&lt;property id=&quot;20148&quot; value=&quot;5&quot;/&gt;&lt;property id=&quot;20300&quot; value=&quot;Slide 13 - &amp;quot;Initial Government Attempts to Increase Demand&amp;quot;&quot;/&gt;&lt;property id=&quot;20307&quot; value=&quot;271&quot;/&gt;&lt;/object&gt;&lt;object type=&quot;3&quot; unique_id=&quot;11259&quot;&gt;&lt;property id=&quot;20148&quot; value=&quot;5&quot;/&gt;&lt;property id=&quot;20300&quot; value=&quot;Slide 14 - &amp;quot;New U.S. Strategies&amp;quot;&quot;/&gt;&lt;property id=&quot;20307&quot; value=&quot;272&quot;/&gt;&lt;/object&gt;&lt;object type=&quot;3&quot; unique_id=&quot;11260&quot;&gt;&lt;property id=&quot;20148&quot; value=&quot;5&quot;/&gt;&lt;property id=&quot;20300&quot; value=&quot;Slide 15 - &amp;quot;Franklin Delano Roosevelt&amp;quot;&quot;/&gt;&lt;property id=&quot;20307&quot; value=&quot;301&quot;/&gt;&lt;/object&gt;&lt;object type=&quot;3&quot; unique_id=&quot;11261&quot;&gt;&lt;property id=&quot;20148&quot; value=&quot;5&quot;/&gt;&lt;property id=&quot;20300&quot; value=&quot;Slide 16 - &amp;quot;The Bolshevik Revolution&amp;quot;&quot;/&gt;&lt;property id=&quot;20307&quot; value=&quot;282&quot;/&gt;&lt;/object&gt;&lt;object type=&quot;3&quot; unique_id=&quot;11262&quot;&gt;&lt;property id=&quot;20148&quot; value=&quot;5&quot;/&gt;&lt;property id=&quot;20300&quot; value=&quot;Slide 17 - &amp;quot;War Communism, 1918-1922&amp;quot;&quot;/&gt;&lt;property id=&quot;20307&quot; value=&quot;283&quot;/&gt;&lt;/object&gt;&lt;object type=&quot;3&quot; unique_id=&quot;11263&quot;&gt;&lt;property id=&quot;20148&quot; value=&quot;5&quot;/&gt;&lt;property id=&quot;20300&quot; value=&quot;Slide 18 - &amp;quot;New Economic Policy (NEP)&amp;quot;&quot;/&gt;&lt;property id=&quot;20307&quot; value=&quot;284&quot;/&gt;&lt;/object&gt;&lt;object type=&quot;3&quot; unique_id=&quot;11264&quot;&gt;&lt;property id=&quot;20148&quot; value=&quot;5&quot;/&gt;&lt;property id=&quot;20300&quot; value=&quot;Slide 19 - &amp;quot;Lenin’s Death &amp;quot;&quot;/&gt;&lt;property id=&quot;20307&quot; value=&quot;285&quot;/&gt;&lt;/object&gt;&lt;object type=&quot;3&quot; unique_id=&quot;11265&quot;&gt;&lt;property id=&quot;20148&quot; value=&quot;5&quot;/&gt;&lt;property id=&quot;20300&quot; value=&quot;Slide 20 - &amp;quot;Joseph Stalin (1879-1953)&amp;quot;&quot;/&gt;&lt;property id=&quot;20307&quot; value=&quot;292&quot;/&gt;&lt;/object&gt;&lt;object type=&quot;3&quot; unique_id=&quot;11266&quot;&gt;&lt;property id=&quot;20148&quot; value=&quot;5&quot;/&gt;&lt;property id=&quot;20300&quot; value=&quot;Slide 21 - &amp;quot;Stalin and Industrialization&amp;quot;&quot;/&gt;&lt;property id=&quot;20307&quot; value=&quot;294&quot;/&gt;&lt;/object&gt;&lt;object type=&quot;3&quot; unique_id=&quot;11267&quot;&gt;&lt;property id=&quot;20148&quot; value=&quot;5&quot;/&gt;&lt;property id=&quot;20300&quot; value=&quot;Slide 22 - &amp;quot;The Great Purge&amp;quot;&quot;/&gt;&lt;property id=&quot;20307&quot; value=&quot;302&quot;/&gt;&lt;/object&gt;&lt;object type=&quot;3&quot; unique_id=&quot;11268&quot;&gt;&lt;property id=&quot;20148&quot; value=&quot;5&quot;/&gt;&lt;property id=&quot;20300&quot; value=&quot;Slide 23 - &amp;quot;The Growth of European Fascism&amp;quot;&quot;/&gt;&lt;property id=&quot;20307&quot; value=&quot;273&quot;/&gt;&lt;/object&gt;&lt;object type=&quot;3&quot; unique_id=&quot;11269&quot;&gt;&lt;property id=&quot;20148&quot; value=&quot;5&quot;/&gt;&lt;property id=&quot;20300&quot; value=&quot;Slide 24 - &amp;quot;Fascism: Common Elements&amp;quot;&quot;/&gt;&lt;property id=&quot;20307&quot; value=&quot;274&quot;/&gt;&lt;/object&gt;&lt;object type=&quot;3&quot; unique_id=&quot;11270&quot;&gt;&lt;property id=&quot;20148&quot; value=&quot;5&quot;/&gt;&lt;property id=&quot;20300&quot; value=&quot;Slide 25 - &amp;quot;Fascism in Italy&amp;quot;&quot;/&gt;&lt;property id=&quot;20307&quot; value=&quot;275&quot;/&gt;&lt;/object&gt;&lt;object type=&quot;3&quot; unique_id=&quot;11271&quot;&gt;&lt;property id=&quot;20148&quot; value=&quot;5&quot;/&gt;&lt;property id=&quot;20300&quot; value=&quot;Slide 26 - &amp;quot;Adolf Hitler (1889-1945) and the Nazi Party&amp;quot;&quot;/&gt;&lt;property id=&quot;20307&quot; value=&quot;257&quot;/&gt;&lt;/object&gt;&lt;object type=&quot;3&quot; unique_id=&quot;11272&quot;&gt;&lt;property id=&quot;20148&quot; value=&quot;5&quot;/&gt;&lt;property id=&quot;20300&quot; value=&quot;Slide 27 - &amp;quot;Consolidation of Power&amp;quot;&quot;/&gt;&lt;property id=&quot;20307&quot; value=&quot;298&quot;/&gt;&lt;/object&gt;&lt;object type=&quot;3&quot; unique_id=&quot;11273&quot;&gt;&lt;property id=&quot;20148&quot; value=&quot;5&quot;/&gt;&lt;property id=&quot;20300&quot; value=&quot;Slide 28 - &amp;quot;The Racial State&amp;quot;&quot;/&gt;&lt;property id=&quot;20307&quot; value=&quot;299&quot;/&gt;&lt;/object&gt;&lt;object type=&quot;3&quot; unique_id=&quot;11274&quot;&gt;&lt;property id=&quot;20148&quot; value=&quot;5&quot;/&gt;&lt;property id=&quot;20300&quot; value=&quot;Slide 29 - &amp;quot;Anti-Semitism&amp;quot;&quot;/&gt;&lt;property id=&quot;20307&quot; value=&quot;30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Edg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bentley5</Template>
  <TotalTime>124</TotalTime>
  <Words>1386</Words>
  <Application>Microsoft Office PowerPoint</Application>
  <PresentationFormat>On-screen Show (4:3)</PresentationFormat>
  <Paragraphs>265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Times New Roman</vt:lpstr>
      <vt:lpstr>Wingdings</vt:lpstr>
      <vt:lpstr>Garamond</vt:lpstr>
      <vt:lpstr>bentley5</vt:lpstr>
      <vt:lpstr>Chapter 34</vt:lpstr>
      <vt:lpstr>Postwar Pessimism</vt:lpstr>
      <vt:lpstr>Revolution in Physics</vt:lpstr>
      <vt:lpstr>Revolution in Psychology</vt:lpstr>
      <vt:lpstr>Experimentation in Art</vt:lpstr>
      <vt:lpstr>Experimentation in Architecture</vt:lpstr>
      <vt:lpstr>European Origins of the Great Depression</vt:lpstr>
      <vt:lpstr>New Technologies and the Great Depression</vt:lpstr>
      <vt:lpstr>Agricultural Surpluses and the Great Depression</vt:lpstr>
      <vt:lpstr>Black Thursday (October 24, 1929)</vt:lpstr>
      <vt:lpstr>U.S. Economic Collapse</vt:lpstr>
      <vt:lpstr>World Economic Collapse</vt:lpstr>
      <vt:lpstr>Initial Government Attempts to Increase Demand</vt:lpstr>
      <vt:lpstr>New U.S. Strategies</vt:lpstr>
      <vt:lpstr>Franklin Delano Roosevelt</vt:lpstr>
      <vt:lpstr>The Bolshevik Revolution</vt:lpstr>
      <vt:lpstr>War Communism, 1918-1922</vt:lpstr>
      <vt:lpstr>New Economic Policy (NEP)</vt:lpstr>
      <vt:lpstr>Lenin’s Death </vt:lpstr>
      <vt:lpstr>Joseph Stalin (1879-1953)</vt:lpstr>
      <vt:lpstr>Stalin and Industrialization</vt:lpstr>
      <vt:lpstr>The Great Purge</vt:lpstr>
      <vt:lpstr>The Growth of European Fascism</vt:lpstr>
      <vt:lpstr>Fascism: Common Elements</vt:lpstr>
      <vt:lpstr>Fascism in Italy</vt:lpstr>
      <vt:lpstr>Adolf Hitler (1889-1945) and the Nazi Party</vt:lpstr>
      <vt:lpstr>Consolidation of Power</vt:lpstr>
      <vt:lpstr>The Racial State</vt:lpstr>
      <vt:lpstr>Anti-Semitism</vt:lpstr>
    </vt:vector>
  </TitlesOfParts>
  <Company>Florida Atlantic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35</dc:title>
  <dc:creator>Henry Abramson</dc:creator>
  <cp:lastModifiedBy>ventulethk</cp:lastModifiedBy>
  <cp:revision>12</cp:revision>
  <dcterms:created xsi:type="dcterms:W3CDTF">2004-11-29T21:36:35Z</dcterms:created>
  <dcterms:modified xsi:type="dcterms:W3CDTF">2013-02-06T18:46:45Z</dcterms:modified>
</cp:coreProperties>
</file>