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56"/>
  </p:notesMasterIdLst>
  <p:sldIdLst>
    <p:sldId id="256" r:id="rId2"/>
    <p:sldId id="260" r:id="rId3"/>
    <p:sldId id="291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7" r:id="rId14"/>
    <p:sldId id="270" r:id="rId15"/>
    <p:sldId id="271" r:id="rId16"/>
    <p:sldId id="293" r:id="rId17"/>
    <p:sldId id="272" r:id="rId18"/>
    <p:sldId id="258" r:id="rId19"/>
    <p:sldId id="273" r:id="rId20"/>
    <p:sldId id="274" r:id="rId21"/>
    <p:sldId id="275" r:id="rId22"/>
    <p:sldId id="276" r:id="rId23"/>
    <p:sldId id="292" r:id="rId24"/>
    <p:sldId id="277" r:id="rId25"/>
    <p:sldId id="278" r:id="rId26"/>
    <p:sldId id="279" r:id="rId27"/>
    <p:sldId id="280" r:id="rId28"/>
    <p:sldId id="281" r:id="rId29"/>
    <p:sldId id="282" r:id="rId30"/>
    <p:sldId id="259" r:id="rId31"/>
    <p:sldId id="283" r:id="rId32"/>
    <p:sldId id="284" r:id="rId33"/>
    <p:sldId id="285" r:id="rId34"/>
    <p:sldId id="286" r:id="rId35"/>
    <p:sldId id="294" r:id="rId36"/>
    <p:sldId id="289" r:id="rId37"/>
    <p:sldId id="290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</p:sldIdLst>
  <p:sldSz cx="9144000" cy="6858000" type="screen4x3"/>
  <p:notesSz cx="6858000" cy="9144000"/>
  <p:custDataLst>
    <p:tags r:id="rId5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1018" autoAdjust="0"/>
    <p:restoredTop sz="94571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4651E7A-3EFD-405C-A2EC-62B28781EE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D91254-5481-47B8-8A7B-F82CE76876AB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6F8DDD-8A1C-41E6-896F-73A87168D697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7925C9-39BB-462C-8BAE-AC646DEA25E7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4D33E4-AC52-4773-9AC3-29570609CC2A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ABE782-E373-421C-94EF-179127E9FAAE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04CF8D-513F-4FD9-8963-7217692072FE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4EF001-417F-46F6-A9F3-8FD9C5469A09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698B1-AF7D-49B7-8687-299FB247C569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7CE448-79FE-48D4-9743-9131A94004FC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BE173C-695A-4340-B09D-FA36FCBADBEF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38CCBE-6B68-4172-9029-525F97F3157C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58B259-90B6-4569-9CDD-E811610552C0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6DDA53-3A4E-470D-8D7B-6B7C3C7145B9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327152-E8B3-4542-BEC7-266588965291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91DB5C-3B90-4D59-9B14-505EC0C5AC65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C32782-5930-4663-9E14-DCC28915713F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DF7BAE-56B5-415A-8976-6559D12CA0CD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DEE4DF-DC10-48D6-90EF-711E3B9E68C5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D7F757-9F05-4148-877C-74A8B6786815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1458C4-347E-48C8-BBBD-CEB45D436EAC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AB4B08-EF94-4E47-9F3E-B059E942AD92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3E4ECD-37CF-4AD7-86CC-50C2436F6B0B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67644F-21E5-4686-9834-D8CB3898F176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442E9B-1CEE-4C9F-9551-2E3ED95642EB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8A1A5F-8B07-4B7F-B2D4-D7EE589DC5C2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FB6400-1B6E-4857-87E6-E90AF4C0F515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FCD3B2-B9CE-4DF5-9685-35FDC4CA0A77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97EB48-D0E7-41C3-ADE9-06A78CC8FF5E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760019-34FB-405C-ADE9-9C6B0F6B8DDA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92351E-A553-413F-8C56-7EABFCAB788B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918C46-027C-47A2-BCB4-420B74474DEB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ACBDFD-8965-4FA4-AC6B-F9E14130AB58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B45AB4-B3A8-4161-BA7A-45CAA9DA6EAA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6FFE59-2D81-4F19-BD1D-8F28BF716484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24C897-E635-4ABD-BA37-929395F750AD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449E6F-33CB-4E08-9236-64F4A7FEB68F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45B7BA-65B4-4FF1-B25D-0962F634C18C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04C786-1A42-4EF4-9D62-FF22973D093E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133F04-7E0A-41DD-A252-A93DBEE206DA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7FF758-FB2B-4598-8390-DE774F0A1755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D01F8-0E2C-4530-B075-3150D3481DDF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0474E-D09D-4E1D-BEDB-C1C0C7E3BFE0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8543E9-D863-4EBA-B517-87C76FA1DEBF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509040-DB79-4701-B114-89705FBC9329}" type="slidenum">
              <a:rPr lang="en-US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C380A2-E9FF-4408-A875-850EFBBFA8FE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409A5F-9EA4-435D-8EF9-A0AEF0944FBE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DEF2D8-114E-461D-9648-AE33693CCB6A}" type="slidenum">
              <a:rPr lang="en-US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6DCE3C-6D0B-411A-BFA0-8FCD144C71B3}" type="slidenum">
              <a:rPr lang="en-US" smtClean="0"/>
              <a:pPr/>
              <a:t>52</a:t>
            </a:fld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8FAFE1-7D96-4B5E-89E8-F45D1FD7CF91}" type="slidenum">
              <a:rPr lang="en-US" smtClean="0"/>
              <a:pPr/>
              <a:t>53</a:t>
            </a:fld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BA00EC-DDDF-453C-9BB5-60C2A7BE9FEB}" type="slidenum">
              <a:rPr lang="en-US" smtClean="0"/>
              <a:pPr/>
              <a:t>54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6B28BD-1F37-494C-89B6-47841179C63B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2BF876-6237-432C-8472-0EF3895D7DA6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81DFED-82BA-48E5-BE13-B3395AD257F2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63CBC9-E13C-4132-93E9-A0FE15A0A63F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3638"/>
            <a:ext cx="4419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3E7F7-70F5-4B0A-B3C6-C875717481B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6AE87-1497-418C-B021-8CD2795FA4A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258A8-8E05-49E2-915A-5F5EF58965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6000"/>
            <a:ext cx="2133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81200" y="6248400"/>
            <a:ext cx="5181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313D6-000E-433F-9544-CF1B99CE417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F0993-CA7A-44CD-A0D1-56DC10669F3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372CC-6D13-422E-AAAD-755017B67D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0B669-4479-46DA-B497-B55F8C4B32E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0B9AE-F648-452F-92FF-DF5993F397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91425-5E0B-4049-A11B-501D3C3E04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5C487-9608-463F-9859-1427CE49D8E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87C8C-118E-418B-9640-792DD7D082B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248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dirty="0"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4E2DFFDF-4274-46B7-8C8B-B104CC12F9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987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08" r:id="rId3"/>
    <p:sldLayoutId id="2147483707" r:id="rId4"/>
    <p:sldLayoutId id="2147483706" r:id="rId5"/>
    <p:sldLayoutId id="2147483705" r:id="rId6"/>
    <p:sldLayoutId id="2147483704" r:id="rId7"/>
    <p:sldLayoutId id="2147483703" r:id="rId8"/>
    <p:sldLayoutId id="2147483702" r:id="rId9"/>
    <p:sldLayoutId id="2147483701" r:id="rId10"/>
    <p:sldLayoutId id="2147483700" r:id="rId11"/>
  </p:sldLayoutIdLst>
  <p:transition>
    <p:random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36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781800" cy="1752600"/>
          </a:xfrm>
        </p:spPr>
        <p:txBody>
          <a:bodyPr/>
          <a:lstStyle/>
          <a:p>
            <a:pPr eaLnBrk="1" hangingPunct="1"/>
            <a:r>
              <a:rPr lang="en-US" sz="4000" smtClean="0"/>
              <a:t>New Conflagrations: </a:t>
            </a:r>
            <a:br>
              <a:rPr lang="en-US" sz="4000" smtClean="0"/>
            </a:br>
            <a:r>
              <a:rPr lang="en-US" sz="4000" smtClean="0"/>
              <a:t>World War II and the Cold War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CBC4B9-9440-498B-AAFC-FB07ECA4F186}" type="slidenum">
              <a:rPr lang="en-US" altLang="en-US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Fall of France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1940: Germany occupies Denmark, Norway, Belgium, France</a:t>
            </a:r>
          </a:p>
          <a:p>
            <a:pPr eaLnBrk="1" hangingPunct="1"/>
            <a:r>
              <a:rPr lang="en-US" smtClean="0"/>
              <a:t>Hitler forces French to sign armistice agreement in same railroad car used for the armistice imposed on Germany in 1918</a:t>
            </a:r>
          </a:p>
          <a:p>
            <a:pPr eaLnBrk="1" hangingPunct="1"/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98593-9A3C-49B7-8F7C-F578049886D4}" type="slidenum">
              <a:rPr lang="en-US" altLang="en-US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Battle of Britain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Air war conducted by the German </a:t>
            </a:r>
            <a:r>
              <a:rPr lang="en-US" i="1" smtClean="0"/>
              <a:t>Luftwaffe</a:t>
            </a:r>
          </a:p>
          <a:p>
            <a:pPr eaLnBrk="1" hangingPunct="1"/>
            <a:r>
              <a:rPr lang="en-US" smtClean="0"/>
              <a:t>“The Blitz”</a:t>
            </a:r>
          </a:p>
          <a:p>
            <a:pPr eaLnBrk="1" hangingPunct="1"/>
            <a:r>
              <a:rPr lang="en-US" smtClean="0"/>
              <a:t>40,000 British civilians killed in urban bombing raids</a:t>
            </a:r>
          </a:p>
          <a:p>
            <a:pPr lvl="1" eaLnBrk="1" hangingPunct="1"/>
            <a:r>
              <a:rPr lang="en-US" smtClean="0"/>
              <a:t>Especially London</a:t>
            </a:r>
          </a:p>
          <a:p>
            <a:pPr eaLnBrk="1" hangingPunct="1"/>
            <a:r>
              <a:rPr lang="en-US" smtClean="0"/>
              <a:t>Royal Air Force prevents Germans from invading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A06CD-E731-4466-B9D1-F9E5DAC8F193}" type="slidenum">
              <a:rPr lang="en-US" altLang="en-US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Operation Barbarossa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i="1" smtClean="0"/>
              <a:t>Lebensraum</a:t>
            </a:r>
            <a:r>
              <a:rPr lang="en-US" smtClean="0"/>
              <a:t> (“living space”)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June 22, 1941, Hitler double-crosses Stalin and invades Soviet Union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Stalin caught off-guard, rapid advance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But severe winter, long supply lines weakened German efforts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Soviets regroup and attack in spring 1942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Turning point: battle of Stalingrad (ends February 1943)</a:t>
            </a:r>
            <a:endParaRPr lang="en-US" i="1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3A5255-BD9F-4D9A-97C8-642BB386FB65}" type="slidenum">
              <a:rPr lang="en-US" altLang="en-US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High Tide of Axis Expansion in Europe and North Africa, 1942-1943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E5E19-7E36-42F9-AC36-F50A05530D96}" type="slidenum">
              <a:rPr lang="en-US" altLang="en-US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16391" name="Picture 7" descr="ben85646_m36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00200"/>
            <a:ext cx="5637213" cy="43640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U.S. Involvement in WWII before Pearl Harbor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8229600" cy="4530725"/>
          </a:xfrm>
        </p:spPr>
        <p:txBody>
          <a:bodyPr/>
          <a:lstStyle/>
          <a:p>
            <a:pPr eaLnBrk="1" hangingPunct="1"/>
            <a:r>
              <a:rPr lang="en-US" smtClean="0"/>
              <a:t>U.S. initiates “cash and carry” policy to supply Allies with arms</a:t>
            </a:r>
          </a:p>
          <a:p>
            <a:pPr eaLnBrk="1" hangingPunct="1"/>
            <a:r>
              <a:rPr lang="en-US" smtClean="0"/>
              <a:t>“Lend-lease” program: U.S. lends war goods to Allies, leases naval bases in return</a:t>
            </a:r>
          </a:p>
          <a:p>
            <a:pPr eaLnBrk="1" hangingPunct="1"/>
            <a:r>
              <a:rPr lang="en-US" smtClean="0"/>
              <a:t>U.S. freezes Japanese assets in U.S.</a:t>
            </a:r>
          </a:p>
          <a:p>
            <a:pPr eaLnBrk="1" hangingPunct="1"/>
            <a:r>
              <a:rPr lang="en-US" smtClean="0"/>
              <a:t>U.S. places embargo on oil shipments to Japan</a:t>
            </a:r>
          </a:p>
          <a:p>
            <a:pPr eaLnBrk="1" hangingPunct="1"/>
            <a:r>
              <a:rPr lang="en-US" smtClean="0"/>
              <a:t>Japanese Defense Minister Tojo Hideki (1884-1948) plans for war with U.S.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8765B-159F-45B0-A8C2-5FBEA69E1E57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Pearl Harbor (December 7, 1941)	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FDR: “a date which will live in infamy”</a:t>
            </a:r>
          </a:p>
          <a:p>
            <a:pPr eaLnBrk="1" hangingPunct="1"/>
            <a:r>
              <a:rPr lang="en-US" smtClean="0"/>
              <a:t>Destroyed U.S. Navy in the Pacific</a:t>
            </a:r>
          </a:p>
          <a:p>
            <a:pPr eaLnBrk="1" hangingPunct="1"/>
            <a:r>
              <a:rPr lang="en-US" smtClean="0"/>
              <a:t>Hitler, Mussolini declare war on the U.S. on December 11</a:t>
            </a:r>
          </a:p>
          <a:p>
            <a:pPr eaLnBrk="1" hangingPunct="1"/>
            <a:r>
              <a:rPr lang="en-US" smtClean="0"/>
              <a:t>U.S. joins Great Britain and the Soviet Union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1C2FB-A563-4B7C-AB7A-36D5E8E10993}" type="slidenum">
              <a:rPr lang="en-US" altLang="en-US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Wreckage from Pearl Harbor</a:t>
            </a:r>
          </a:p>
        </p:txBody>
      </p:sp>
      <p:pic>
        <p:nvPicPr>
          <p:cNvPr id="19459" name="Picture 5" descr="Pearl_Harbor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84350" y="1447800"/>
            <a:ext cx="5575300" cy="4530725"/>
          </a:xfr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0D387-C7BA-4D39-9960-00FB655326A6}" type="slidenum">
              <a:rPr lang="en-US" altLang="en-US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Japanese Victories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Japan dominates southeast Asia, Pacific islands</a:t>
            </a:r>
          </a:p>
          <a:p>
            <a:pPr eaLnBrk="1" hangingPunct="1"/>
            <a:r>
              <a:rPr lang="en-US" smtClean="0"/>
              <a:t>Establishes “Greater East Asia Co-Prosperity Sphere”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39C41-EF9B-4806-A49F-5E8535078FD3}" type="slidenum">
              <a:rPr lang="en-US" altLang="en-US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World War II in Asia and the Pacific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A9FD4-A6B2-4504-8EE9-EAEE6FE99A4A}" type="slidenum">
              <a:rPr lang="en-US" altLang="en-US"/>
              <a:pPr>
                <a:defRPr/>
              </a:pPr>
              <a:t>18</a:t>
            </a:fld>
            <a:endParaRPr lang="en-US" altLang="en-US" dirty="0"/>
          </a:p>
        </p:txBody>
      </p:sp>
      <p:pic>
        <p:nvPicPr>
          <p:cNvPr id="21511" name="Picture 7" descr="ben85646_m36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990600"/>
            <a:ext cx="5283200" cy="49482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Defeat of the Axis Powers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factors: personnel reserves, industrial capacity</a:t>
            </a:r>
          </a:p>
          <a:p>
            <a:pPr eaLnBrk="1" hangingPunct="1"/>
            <a:r>
              <a:rPr lang="en-US" smtClean="0"/>
              <a:t>U.S. joining the war turned the tide</a:t>
            </a:r>
          </a:p>
          <a:p>
            <a:pPr lvl="1" eaLnBrk="1" hangingPunct="1"/>
            <a:r>
              <a:rPr lang="en-US" smtClean="0"/>
              <a:t>Shipbuilding, automotive production especially important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6E3A16-96F9-48E2-B14E-9472CBA29DDC}" type="slidenum">
              <a:rPr lang="en-US" altLang="en-US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Second World War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Allies vs. Axis powers</a:t>
            </a:r>
          </a:p>
          <a:p>
            <a:pPr eaLnBrk="1" hangingPunct="1"/>
            <a:r>
              <a:rPr lang="en-US" smtClean="0"/>
              <a:t>Italy, Germany and Japan form Axis</a:t>
            </a:r>
          </a:p>
          <a:p>
            <a:pPr eaLnBrk="1" hangingPunct="1"/>
            <a:r>
              <a:rPr lang="en-US" smtClean="0"/>
              <a:t>“Revisionists”: wished to revise post-World War I peace treaties</a:t>
            </a:r>
          </a:p>
          <a:p>
            <a:pPr eaLnBrk="1" hangingPunct="1"/>
            <a:r>
              <a:rPr lang="en-US" smtClean="0"/>
              <a:t>Allies initially follow policy of appeasement</a:t>
            </a:r>
          </a:p>
          <a:p>
            <a:pPr eaLnBrk="1" hangingPunct="1"/>
            <a:r>
              <a:rPr lang="en-US" smtClean="0"/>
              <a:t>War erupts 1939, global by 1941, over 1945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8B3E7-D32A-4564-A0A5-78EFD4535258}" type="slidenum">
              <a:rPr lang="en-US" altLang="en-US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Allied Victory in Europe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Red Army (Soviet Union) gains offensive after Stalingrad (February 1943)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British, U.S. forces attack in north Africa, Italy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D-Day: June 6, 1944, British and U.S. forces land in France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U.S., Britain bomb German cities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Dresden, February 1945: 135,000 Germans killed in shelters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30 April 1945, Hitler commits suicide; </a:t>
            </a:r>
            <a:br>
              <a:rPr lang="en-US" smtClean="0"/>
            </a:br>
            <a:r>
              <a:rPr lang="en-US" smtClean="0"/>
              <a:t>8 May, Germany surrenders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29B23-B91E-4B93-9CD3-05C10B688B4A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Turning the Tide in the Pacific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U.S. code breaking operation </a:t>
            </a:r>
            <a:r>
              <a:rPr lang="en-US" i="1" smtClean="0"/>
              <a:t>Magic</a:t>
            </a:r>
            <a:r>
              <a:rPr lang="en-US" smtClean="0"/>
              <a:t> discovers Japanese plans </a:t>
            </a:r>
          </a:p>
          <a:p>
            <a:pPr lvl="1" eaLnBrk="1" hangingPunct="1"/>
            <a:r>
              <a:rPr lang="en-US" smtClean="0"/>
              <a:t>Battle of Midway (June 4, 1942)</a:t>
            </a:r>
          </a:p>
          <a:p>
            <a:pPr eaLnBrk="1" hangingPunct="1"/>
            <a:r>
              <a:rPr lang="en-US" smtClean="0"/>
              <a:t>U.S. takes the offensive, engages in island-hopping strategy</a:t>
            </a:r>
          </a:p>
          <a:p>
            <a:pPr eaLnBrk="1" hangingPunct="1"/>
            <a:r>
              <a:rPr lang="en-US" smtClean="0"/>
              <a:t>Iwo Jima and Okinawa</a:t>
            </a:r>
          </a:p>
          <a:p>
            <a:pPr lvl="1" eaLnBrk="1" hangingPunct="1"/>
            <a:r>
              <a:rPr lang="en-US" smtClean="0"/>
              <a:t>Japanese </a:t>
            </a:r>
            <a:r>
              <a:rPr lang="en-US" i="1" smtClean="0"/>
              <a:t>kamikaze</a:t>
            </a:r>
            <a:r>
              <a:rPr lang="en-US" smtClean="0"/>
              <a:t> suicide bombers</a:t>
            </a:r>
          </a:p>
          <a:p>
            <a:pPr lvl="1" eaLnBrk="1" hangingPunct="1"/>
            <a:r>
              <a:rPr lang="en-US" smtClean="0"/>
              <a:t>Savage two-month battle for Okinawa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0B9491-46F4-44A7-885C-C7C34D7B2378}" type="slidenum">
              <a:rPr lang="en-US" altLang="en-US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Japanese Surrender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U.S. firebombs Tokyo, March 1945</a:t>
            </a:r>
          </a:p>
          <a:p>
            <a:pPr lvl="1" eaLnBrk="1" hangingPunct="1"/>
            <a:r>
              <a:rPr lang="en-US" smtClean="0"/>
              <a:t>100,000 killed </a:t>
            </a:r>
          </a:p>
          <a:p>
            <a:pPr lvl="1" eaLnBrk="1" hangingPunct="1"/>
            <a:r>
              <a:rPr lang="en-US" smtClean="0"/>
              <a:t>25% of buildings destroyed</a:t>
            </a:r>
          </a:p>
          <a:p>
            <a:pPr eaLnBrk="1" hangingPunct="1"/>
            <a:r>
              <a:rPr lang="en-US" smtClean="0"/>
              <a:t>Atomic bombs dropped on Hiroshima and Nagasaki, August 1945</a:t>
            </a:r>
          </a:p>
          <a:p>
            <a:pPr eaLnBrk="1" hangingPunct="1"/>
            <a:r>
              <a:rPr lang="en-US" smtClean="0"/>
              <a:t>Emperor Hirohito (1901-1989) surrenders unconditionally September 2, 1945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61BAD-3900-4B6E-B2B6-5FF0759A1A86}" type="slidenum">
              <a:rPr lang="en-US" altLang="en-US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Hiroshima after the Bomb</a:t>
            </a:r>
          </a:p>
        </p:txBody>
      </p:sp>
      <p:pic>
        <p:nvPicPr>
          <p:cNvPr id="26627" name="Picture 5" descr="Hiroshim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84350" y="1447800"/>
            <a:ext cx="5575300" cy="4530725"/>
          </a:xfr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1F8A3B-2585-48DC-B724-7E038D817FB4}" type="slidenum">
              <a:rPr lang="en-US" altLang="en-US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Varieties of Wartime Occupation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Independent states with enforced alliances</a:t>
            </a:r>
          </a:p>
          <a:p>
            <a:pPr lvl="1" eaLnBrk="1" hangingPunct="1"/>
            <a:r>
              <a:rPr lang="en-US" smtClean="0"/>
              <a:t>Thailand, Denmark</a:t>
            </a:r>
          </a:p>
          <a:p>
            <a:pPr eaLnBrk="1" hangingPunct="1"/>
            <a:r>
              <a:rPr lang="en-US" smtClean="0"/>
              <a:t>Puppet states</a:t>
            </a:r>
          </a:p>
          <a:p>
            <a:pPr lvl="1" eaLnBrk="1" hangingPunct="1"/>
            <a:r>
              <a:rPr lang="en-US" smtClean="0"/>
              <a:t>Manchukuo, Vichy France</a:t>
            </a:r>
          </a:p>
          <a:p>
            <a:pPr eaLnBrk="1" hangingPunct="1"/>
            <a:r>
              <a:rPr lang="en-US" smtClean="0"/>
              <a:t>Military administration</a:t>
            </a:r>
          </a:p>
          <a:p>
            <a:pPr lvl="1" eaLnBrk="1" hangingPunct="1"/>
            <a:r>
              <a:rPr lang="en-US" smtClean="0"/>
              <a:t>Indochina, Poland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9F770-7369-4FEE-87B3-71F3621DB266}" type="slidenum">
              <a:rPr lang="en-US" altLang="en-US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Collaboration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 some, opportunity for social mobility under conquerors</a:t>
            </a:r>
          </a:p>
          <a:p>
            <a:pPr eaLnBrk="1" hangingPunct="1"/>
            <a:r>
              <a:rPr lang="en-US" smtClean="0"/>
              <a:t>Sometimes considered a lesser evil than military administration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F94871-CD8A-42E7-8B28-227BF18A31AB}" type="slidenum">
              <a:rPr lang="en-US" altLang="en-US"/>
              <a:pPr>
                <a:defRPr/>
              </a:pPr>
              <a:t>25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Resistance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Military forms of resistance</a:t>
            </a:r>
          </a:p>
          <a:p>
            <a:pPr eaLnBrk="1" hangingPunct="1"/>
            <a:r>
              <a:rPr lang="en-US" smtClean="0"/>
              <a:t>Intelligence gathering</a:t>
            </a:r>
          </a:p>
          <a:p>
            <a:pPr eaLnBrk="1" hangingPunct="1"/>
            <a:r>
              <a:rPr lang="en-US" smtClean="0"/>
              <a:t>Protecting refugees</a:t>
            </a:r>
          </a:p>
          <a:p>
            <a:pPr eaLnBrk="1" hangingPunct="1"/>
            <a:r>
              <a:rPr lang="en-US" smtClean="0"/>
              <a:t>Symbolic gestures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C90479-F0DC-49E4-B839-4CF09AB8C356}" type="slidenum">
              <a:rPr lang="en-US" altLang="en-US"/>
              <a:pPr>
                <a:defRPr/>
              </a:pPr>
              <a:t>26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Nazi Genocide and the Jews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Jews primary target of Nazi genocidal efforts</a:t>
            </a:r>
          </a:p>
          <a:p>
            <a:pPr lvl="1" eaLnBrk="1" hangingPunct="1"/>
            <a:r>
              <a:rPr lang="en-US" smtClean="0"/>
              <a:t>Other groups also slated for destruction: Roma (Gypsies), homosexuals, Jehovah’s Witnesses</a:t>
            </a:r>
          </a:p>
          <a:p>
            <a:pPr eaLnBrk="1" hangingPunct="1"/>
            <a:r>
              <a:rPr lang="en-US" smtClean="0"/>
              <a:t>Nazis initially encouraged Jewish emigration</a:t>
            </a:r>
          </a:p>
          <a:p>
            <a:pPr lvl="1" eaLnBrk="1" hangingPunct="1"/>
            <a:r>
              <a:rPr lang="en-US" smtClean="0"/>
              <a:t>Few countries willing to accept Jewish refugees</a:t>
            </a:r>
          </a:p>
          <a:p>
            <a:pPr eaLnBrk="1" hangingPunct="1"/>
            <a:r>
              <a:rPr lang="en-US" smtClean="0"/>
              <a:t>Aborted plans to deport Jews to Madagascar, reservation in Poland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1C63E-2380-4366-A784-722B0F33D393}" type="slidenum">
              <a:rPr lang="en-US" altLang="en-US"/>
              <a:pPr>
                <a:defRPr/>
              </a:pPr>
              <a:t>27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Final Solution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Einsatzgruppen</a:t>
            </a:r>
            <a:r>
              <a:rPr lang="en-US" smtClean="0"/>
              <a:t> (mobile killing squads) follow German army into Soviet Union with Operation Barbarossa</a:t>
            </a:r>
          </a:p>
          <a:p>
            <a:pPr eaLnBrk="1" hangingPunct="1"/>
            <a:r>
              <a:rPr lang="en-US" smtClean="0"/>
              <a:t>Round up of Jews and others, machine-gun executions of 1.4 million </a:t>
            </a:r>
          </a:p>
          <a:p>
            <a:pPr eaLnBrk="1" hangingPunct="1"/>
            <a:r>
              <a:rPr lang="en-US" smtClean="0"/>
              <a:t>Later in 1941 decided on “final solution”: deportation of all European Jews to death camps</a:t>
            </a:r>
          </a:p>
          <a:p>
            <a:pPr eaLnBrk="1" hangingPunct="1"/>
            <a:r>
              <a:rPr lang="en-US" smtClean="0"/>
              <a:t>Plans solidified at Wannsee Conference, January 1942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6C67E-3C58-4BCB-9372-30852B091D4B}" type="slidenum">
              <a:rPr lang="en-US" altLang="en-US"/>
              <a:pPr>
                <a:defRPr/>
              </a:pPr>
              <a:t>28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Holocaust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Jews deported from ghettos all over Europe in cattle cars, spring 1942</a:t>
            </a:r>
          </a:p>
          <a:p>
            <a:pPr eaLnBrk="1" hangingPunct="1"/>
            <a:r>
              <a:rPr lang="en-US" smtClean="0"/>
              <a:t>Destination: six specially-designed death camps in eastern Europe</a:t>
            </a:r>
          </a:p>
          <a:p>
            <a:pPr eaLnBrk="1" hangingPunct="1"/>
            <a:r>
              <a:rPr lang="en-US" smtClean="0"/>
              <a:t>Technologically advanced, assembly-line style of murder through poison gas (Zyklon B)</a:t>
            </a:r>
          </a:p>
          <a:p>
            <a:pPr eaLnBrk="1" hangingPunct="1"/>
            <a:r>
              <a:rPr lang="en-US" smtClean="0"/>
              <a:t>Corpses destroyed in crematoria</a:t>
            </a:r>
          </a:p>
          <a:p>
            <a:pPr eaLnBrk="1" hangingPunct="1"/>
            <a:r>
              <a:rPr lang="en-US" smtClean="0"/>
              <a:t>Estimated number of Jews killed: 5.7 million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69BB7-486A-4F4A-BE8B-DDBDC63CD525}" type="slidenum">
              <a:rPr lang="en-US" altLang="en-US"/>
              <a:pPr>
                <a:defRPr/>
              </a:pPr>
              <a:t>29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Axis Rally in Tokyo</a:t>
            </a:r>
          </a:p>
        </p:txBody>
      </p:sp>
      <p:pic>
        <p:nvPicPr>
          <p:cNvPr id="6147" name="Picture 5" descr="Axis_rally_Tokyo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84350" y="1447800"/>
            <a:ext cx="5575300" cy="4530725"/>
          </a:xfr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F5C11-6F33-4EE1-8FFA-3CAEA131D723}" type="slidenum">
              <a:rPr lang="en-US" altLang="en-US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The Holocaust in Europe, 1933-1945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DF5E3-52B1-486D-80A1-833EBFB3F942}" type="slidenum">
              <a:rPr lang="en-US" altLang="en-US"/>
              <a:pPr>
                <a:defRPr/>
              </a:pPr>
              <a:t>30</a:t>
            </a:fld>
            <a:endParaRPr lang="en-US" altLang="en-US" dirty="0"/>
          </a:p>
        </p:txBody>
      </p:sp>
      <p:pic>
        <p:nvPicPr>
          <p:cNvPr id="33799" name="Picture 7" descr="ben85646_m36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143000"/>
            <a:ext cx="6867525" cy="47418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Jewish Resistance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German policy of collective punishment, generations of life as a minority hamper Jewish resistance efforts</a:t>
            </a:r>
          </a:p>
          <a:p>
            <a:pPr eaLnBrk="1" hangingPunct="1"/>
            <a:r>
              <a:rPr lang="en-US" smtClean="0"/>
              <a:t>Yet ghetto uprisings, armed conflict nevertheless</a:t>
            </a:r>
          </a:p>
          <a:p>
            <a:pPr lvl="1" eaLnBrk="1" hangingPunct="1"/>
            <a:r>
              <a:rPr lang="en-US" smtClean="0"/>
              <a:t>Warsaw ghetto uprising, spring 1943</a:t>
            </a:r>
          </a:p>
          <a:p>
            <a:pPr eaLnBrk="1" hangingPunct="1"/>
            <a:r>
              <a:rPr lang="en-US" smtClean="0"/>
              <a:t>Jews in partisan guerilla units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6F6BAF-E231-49AE-96F7-FBEAC6280DED}" type="slidenum">
              <a:rPr lang="en-US" altLang="en-US"/>
              <a:pPr>
                <a:defRPr/>
              </a:pPr>
              <a:t>31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Women and the War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WAVES (Women Appointed for Volunteer Emergency Service)</a:t>
            </a:r>
          </a:p>
          <a:p>
            <a:pPr eaLnBrk="1" hangingPunct="1"/>
            <a:r>
              <a:rPr lang="en-US" smtClean="0"/>
              <a:t>U.S., Great Britain bar women from serving in combat units</a:t>
            </a:r>
          </a:p>
          <a:p>
            <a:pPr eaLnBrk="1" hangingPunct="1"/>
            <a:r>
              <a:rPr lang="en-US" smtClean="0"/>
              <a:t>Soviet, Chinese forces include women fighters</a:t>
            </a:r>
          </a:p>
          <a:p>
            <a:pPr eaLnBrk="1" hangingPunct="1"/>
            <a:r>
              <a:rPr lang="en-US" smtClean="0"/>
              <a:t>Women very active in resistance movements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49495-2B29-4A23-B130-21AD49184FBB}" type="slidenum">
              <a:rPr lang="en-US" altLang="en-US"/>
              <a:pPr>
                <a:defRPr/>
              </a:pPr>
              <a:t>32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Women’s Roles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Women occupy jobs of men away at war</a:t>
            </a:r>
          </a:p>
          <a:p>
            <a:pPr eaLnBrk="1" hangingPunct="1"/>
            <a:r>
              <a:rPr lang="en-US" smtClean="0"/>
              <a:t>Also take on “head of household” duties</a:t>
            </a:r>
          </a:p>
          <a:p>
            <a:pPr eaLnBrk="1" hangingPunct="1"/>
            <a:r>
              <a:rPr lang="en-US" smtClean="0"/>
              <a:t>Temporary: men returning from war displace women</a:t>
            </a:r>
          </a:p>
          <a:p>
            <a:pPr lvl="1" eaLnBrk="1" hangingPunct="1"/>
            <a:r>
              <a:rPr lang="en-US" smtClean="0"/>
              <a:t>Yet lasting impact on women’s movement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2F7D0-5ED9-447B-BED4-B4E77AEC3CA5}" type="slidenum">
              <a:rPr lang="en-US" altLang="en-US"/>
              <a:pPr>
                <a:defRPr/>
              </a:pPr>
              <a:t>33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“Comfort Women”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Asian women forced into prostitution by Japanese forces</a:t>
            </a:r>
          </a:p>
          <a:p>
            <a:pPr eaLnBrk="1" hangingPunct="1"/>
            <a:r>
              <a:rPr lang="en-US" smtClean="0"/>
              <a:t>20-30 men per day, in war zones</a:t>
            </a:r>
          </a:p>
          <a:p>
            <a:pPr eaLnBrk="1" hangingPunct="1"/>
            <a:r>
              <a:rPr lang="en-US" smtClean="0"/>
              <a:t>“Comfort houses,” “consolation centers”</a:t>
            </a:r>
          </a:p>
          <a:p>
            <a:pPr lvl="1" eaLnBrk="1" hangingPunct="1"/>
            <a:r>
              <a:rPr lang="en-US" smtClean="0"/>
              <a:t>Killed when infected with venereal disease</a:t>
            </a:r>
          </a:p>
          <a:p>
            <a:pPr eaLnBrk="1" hangingPunct="1"/>
            <a:r>
              <a:rPr lang="en-US" smtClean="0"/>
              <a:t>Large-scale massacres at end of war to hide crimes</a:t>
            </a:r>
          </a:p>
          <a:p>
            <a:pPr lvl="1" eaLnBrk="1" hangingPunct="1"/>
            <a:r>
              <a:rPr lang="en-US" smtClean="0"/>
              <a:t>Social ostracism for survivors</a:t>
            </a:r>
          </a:p>
          <a:p>
            <a:pPr lvl="1" eaLnBrk="1" hangingPunct="1"/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9ED93-D424-41F1-A837-B571B371E289}" type="slidenum">
              <a:rPr lang="en-US" altLang="en-US"/>
              <a:pPr>
                <a:defRPr/>
              </a:pPr>
              <a:t>34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Origins of the Cold War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Creation of United Nations, October 1945</a:t>
            </a:r>
          </a:p>
          <a:p>
            <a:pPr lvl="1" eaLnBrk="1" hangingPunct="1"/>
            <a:r>
              <a:rPr lang="en-US" smtClean="0"/>
              <a:t>Five permanent Security Council members: U.S., Great Britain, France, Soviet Union, China</a:t>
            </a:r>
          </a:p>
          <a:p>
            <a:pPr eaLnBrk="1" hangingPunct="1"/>
            <a:r>
              <a:rPr lang="en-US" smtClean="0"/>
              <a:t>Differences over future of Poland, eastern Europe</a:t>
            </a:r>
          </a:p>
          <a:p>
            <a:pPr eaLnBrk="1" hangingPunct="1"/>
            <a:r>
              <a:rPr lang="en-US" smtClean="0"/>
              <a:t>Soviets help bring communist governments to power, 1946-1947</a:t>
            </a:r>
          </a:p>
          <a:p>
            <a:pPr lvl="1" eaLnBrk="1" hangingPunct="1"/>
            <a:r>
              <a:rPr lang="en-US" smtClean="0"/>
              <a:t>Romania, Bulgaria, Hungary, Poland</a:t>
            </a:r>
          </a:p>
          <a:p>
            <a:pPr lvl="1" eaLnBrk="1" hangingPunct="1"/>
            <a:r>
              <a:rPr lang="en-US" smtClean="0"/>
              <a:t>Albania and Yugoslavia already communist-controlled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D014D-18FB-43D7-91A2-349BC5708897}" type="slidenum">
              <a:rPr lang="en-US" altLang="en-US"/>
              <a:pPr>
                <a:defRPr/>
              </a:pPr>
              <a:t>35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Truman Doctrine (1947)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World divided into free and enslaved states</a:t>
            </a:r>
          </a:p>
          <a:p>
            <a:pPr eaLnBrk="1" hangingPunct="1"/>
            <a:r>
              <a:rPr lang="en-US" smtClean="0"/>
              <a:t>U.S. to support all movements for democracy; commits to interventionist foreign policy</a:t>
            </a:r>
          </a:p>
          <a:p>
            <a:pPr eaLnBrk="1" hangingPunct="1"/>
            <a:r>
              <a:rPr lang="en-US" smtClean="0"/>
              <a:t>“Containment” of communism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6F0BB-9ED5-4665-9CCB-F0DA5FFD6384}" type="slidenum">
              <a:rPr lang="en-US" altLang="en-US"/>
              <a:pPr>
                <a:defRPr/>
              </a:pPr>
              <a:t>36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Marshall Plan 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Named for George C. Marshall (1880-1959), </a:t>
            </a:r>
            <a:br>
              <a:rPr lang="en-US" smtClean="0"/>
            </a:br>
            <a:r>
              <a:rPr lang="en-US" smtClean="0"/>
              <a:t>U.S. Secretary of State</a:t>
            </a:r>
          </a:p>
          <a:p>
            <a:pPr eaLnBrk="1" hangingPunct="1"/>
            <a:r>
              <a:rPr lang="en-US" smtClean="0"/>
              <a:t>Proposed in 1947, $13 billion to reconstruct western Europe</a:t>
            </a:r>
          </a:p>
          <a:p>
            <a:pPr eaLnBrk="1" hangingPunct="1"/>
            <a:r>
              <a:rPr lang="en-US" smtClean="0"/>
              <a:t>Soviet Union establishes Council for Mutual Economic Assistance (COMECON), 1949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B1B6C-C570-4417-911E-309175FDC9F2}" type="slidenum">
              <a:rPr lang="en-US" altLang="en-US"/>
              <a:pPr>
                <a:defRPr/>
              </a:pPr>
              <a:t>37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Military Alliances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North Atlantic Treaty Organization (NATO), 1949</a:t>
            </a:r>
          </a:p>
          <a:p>
            <a:pPr lvl="1" eaLnBrk="1" hangingPunct="1"/>
            <a:r>
              <a:rPr lang="en-US" smtClean="0"/>
              <a:t>Collective defense</a:t>
            </a:r>
          </a:p>
          <a:p>
            <a:pPr eaLnBrk="1" hangingPunct="1"/>
            <a:r>
              <a:rPr lang="en-US" smtClean="0"/>
              <a:t>Warsaw Pact, 1955</a:t>
            </a:r>
          </a:p>
          <a:p>
            <a:pPr lvl="1" eaLnBrk="1" hangingPunct="1"/>
            <a:r>
              <a:rPr lang="en-US" smtClean="0"/>
              <a:t>Countermeasure consisting of seven communist European nations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2CA92-5483-496F-B16C-37FA93D4F4B1}" type="slidenum">
              <a:rPr lang="en-US" altLang="en-US"/>
              <a:pPr>
                <a:defRPr/>
              </a:pPr>
              <a:t>38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Divided Germany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Division of postwar Germany, especially Berlin</a:t>
            </a:r>
          </a:p>
          <a:p>
            <a:pPr lvl="1" eaLnBrk="1" hangingPunct="1"/>
            <a:r>
              <a:rPr lang="en-US" smtClean="0"/>
              <a:t>Western powers merge occupation zones</a:t>
            </a:r>
          </a:p>
          <a:p>
            <a:pPr lvl="1" eaLnBrk="1" hangingPunct="1"/>
            <a:r>
              <a:rPr lang="en-US" smtClean="0"/>
              <a:t>Soviet blockade of Berlin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9F0DA-A28C-4241-9434-D88901256CC6}" type="slidenum">
              <a:rPr lang="en-US" altLang="en-US"/>
              <a:pPr>
                <a:defRPr/>
              </a:pPr>
              <a:t>39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Japan’s War in China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Conquest of Chinese Manchuria 1931-1932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Full-scale invasion in 1937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Rape of Nanjing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Ariel bombing of urban center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400,000 Chinese used for bayonet practice, massacred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7,000 women raped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1/3 of all homes destroyed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Japan signs Tripartite Pact with Germany, Italy (1940); neutrality pact with Soviet Union (1941)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97DE53-4DE3-45B3-8FD6-30F294B54AA3}" type="slidenum">
              <a:rPr lang="en-US" altLang="en-US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Occupied Germany, 1945-1949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4B9B5-16C7-419D-BCAC-D528EDAB6E67}" type="slidenum">
              <a:rPr lang="en-US" altLang="en-US"/>
              <a:pPr>
                <a:defRPr/>
              </a:pPr>
              <a:t>40</a:t>
            </a:fld>
            <a:endParaRPr lang="en-US" altLang="en-US" dirty="0"/>
          </a:p>
        </p:txBody>
      </p:sp>
      <p:pic>
        <p:nvPicPr>
          <p:cNvPr id="44039" name="Picture 7" descr="ben85646_m36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058863"/>
            <a:ext cx="6019800" cy="49609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Berlin Airlift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11 months of air shipments to Berlin, beginning June 1948</a:t>
            </a:r>
          </a:p>
          <a:p>
            <a:pPr eaLnBrk="1" hangingPunct="1"/>
            <a:r>
              <a:rPr lang="en-US" smtClean="0"/>
              <a:t>Cold war did not go “hot”</a:t>
            </a:r>
          </a:p>
          <a:p>
            <a:pPr eaLnBrk="1" hangingPunct="1"/>
            <a:r>
              <a:rPr lang="en-US" smtClean="0"/>
              <a:t>Soviets lift blockade in summer 1949</a:t>
            </a:r>
          </a:p>
          <a:p>
            <a:pPr eaLnBrk="1" hangingPunct="1"/>
            <a:r>
              <a:rPr lang="en-US" smtClean="0"/>
              <a:t>East Berlin capital of “German Democratic Republic”</a:t>
            </a:r>
          </a:p>
          <a:p>
            <a:pPr eaLnBrk="1" hangingPunct="1"/>
            <a:r>
              <a:rPr lang="en-US" smtClean="0"/>
              <a:t>Bonn capital of “Federal Republic of Germany”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4E2EAB-2D22-4C8B-B086-EAAE0A446ED7}" type="slidenum">
              <a:rPr lang="en-US" altLang="en-US" smtClean="0"/>
              <a:pPr>
                <a:defRPr/>
              </a:pPr>
              <a:t>41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Construction of the Berlin Wall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1949-1961: 3.5 million East Germans flee to West</a:t>
            </a:r>
          </a:p>
          <a:p>
            <a:pPr lvl="1" eaLnBrk="1" hangingPunct="1"/>
            <a:r>
              <a:rPr lang="en-US" smtClean="0"/>
              <a:t>Especially younger, highly-skilled workers</a:t>
            </a:r>
          </a:p>
          <a:p>
            <a:pPr eaLnBrk="1" hangingPunct="1"/>
            <a:r>
              <a:rPr lang="en-US" smtClean="0"/>
              <a:t>August 1961, construction of wall separating East and West</a:t>
            </a:r>
          </a:p>
          <a:p>
            <a:pPr eaLnBrk="1" hangingPunct="1"/>
            <a:r>
              <a:rPr lang="en-US" smtClean="0"/>
              <a:t>Symbol of the cold war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1E31C-E5EB-4577-96E0-50DD88B72F54}" type="slidenum">
              <a:rPr lang="en-US" altLang="en-US"/>
              <a:pPr>
                <a:defRPr/>
              </a:pPr>
              <a:t>42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People’s Republic of China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Civil war between Communists and Nationalists erupts after defeat of Japan</a:t>
            </a:r>
          </a:p>
          <a:p>
            <a:pPr eaLnBrk="1" hangingPunct="1"/>
            <a:r>
              <a:rPr lang="en-US" smtClean="0"/>
              <a:t>Jiang Jieshi (Chiang Kai-shek) forced to retreat to island of Taiwan with Nationalist forces</a:t>
            </a:r>
          </a:p>
          <a:p>
            <a:pPr lvl="1" eaLnBrk="1" hangingPunct="1"/>
            <a:r>
              <a:rPr lang="en-US" smtClean="0"/>
              <a:t>Takes most of China’s gold reserves</a:t>
            </a:r>
          </a:p>
          <a:p>
            <a:pPr eaLnBrk="1" hangingPunct="1"/>
            <a:r>
              <a:rPr lang="en-US" smtClean="0"/>
              <a:t>Mao Zedong proclaims People’s Republic of China, 1949</a:t>
            </a:r>
          </a:p>
          <a:p>
            <a:pPr lvl="1" eaLnBrk="1" hangingPunct="1"/>
            <a:r>
              <a:rPr lang="en-US" smtClean="0"/>
              <a:t>Begins dramatic transformation of Chinese society into communist mold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81618-4F5A-4FAE-9F7D-60B3DE7159CE}" type="slidenum">
              <a:rPr lang="en-US" altLang="en-US"/>
              <a:pPr>
                <a:defRPr/>
              </a:pPr>
              <a:t>43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Beijing-Moscow Relations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Both felt threatened by U.S.</a:t>
            </a:r>
          </a:p>
          <a:p>
            <a:pPr eaLnBrk="1" hangingPunct="1"/>
            <a:r>
              <a:rPr lang="en-US" smtClean="0"/>
              <a:t>Mutual concern over U.S. rehabilitation of Japan</a:t>
            </a:r>
          </a:p>
          <a:p>
            <a:pPr eaLnBrk="1" hangingPunct="1"/>
            <a:r>
              <a:rPr lang="en-US" smtClean="0"/>
              <a:t>Beijing recognizes primacy of Moscow as communist leader</a:t>
            </a:r>
          </a:p>
          <a:p>
            <a:pPr lvl="1" eaLnBrk="1" hangingPunct="1"/>
            <a:r>
              <a:rPr lang="en-US" smtClean="0"/>
              <a:t>Receives military, economic aid in return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57F1A1-135F-4148-801E-44636FBC2A0A}" type="slidenum">
              <a:rPr lang="en-US" altLang="en-US"/>
              <a:pPr>
                <a:defRPr/>
              </a:pPr>
              <a:t>44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Division of Korea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Korea divided along 38th parallel after WWII</a:t>
            </a:r>
          </a:p>
          <a:p>
            <a:pPr eaLnBrk="1" hangingPunct="1"/>
            <a:r>
              <a:rPr lang="en-US" smtClean="0"/>
              <a:t>1948, two Koreas:</a:t>
            </a:r>
          </a:p>
          <a:p>
            <a:pPr lvl="1" eaLnBrk="1" hangingPunct="1"/>
            <a:r>
              <a:rPr lang="en-US" smtClean="0"/>
              <a:t>Republic of Korea (South, capital Seoul)</a:t>
            </a:r>
          </a:p>
          <a:p>
            <a:pPr lvl="1" eaLnBrk="1" hangingPunct="1"/>
            <a:r>
              <a:rPr lang="en-US" smtClean="0"/>
              <a:t>People’s Democratic Republic of Korea (North, capital Pyongyang)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C54F0-F074-4C05-9F24-699840537CD5}" type="slidenum">
              <a:rPr lang="en-US" altLang="en-US"/>
              <a:pPr>
                <a:defRPr/>
              </a:pPr>
              <a:t>45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Korean War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North Korea invades in 1950, captures Seoul</a:t>
            </a:r>
          </a:p>
          <a:p>
            <a:pPr eaLnBrk="1" hangingPunct="1"/>
            <a:r>
              <a:rPr lang="en-US" smtClean="0"/>
              <a:t>U.S. lands, drives North Koreans back to 38th parallel, then goes on to capture Pyongyang</a:t>
            </a:r>
          </a:p>
          <a:p>
            <a:pPr eaLnBrk="1" hangingPunct="1"/>
            <a:r>
              <a:rPr lang="en-US" smtClean="0"/>
              <a:t>Chinese invade, push U.S. back to 38th</a:t>
            </a:r>
          </a:p>
          <a:p>
            <a:pPr eaLnBrk="1" hangingPunct="1"/>
            <a:r>
              <a:rPr lang="en-US" smtClean="0"/>
              <a:t>3 million killed until ceasefire reached in summer 1953</a:t>
            </a:r>
          </a:p>
          <a:p>
            <a:pPr eaLnBrk="1" hangingPunct="1"/>
            <a:r>
              <a:rPr lang="en-US" smtClean="0"/>
              <a:t>No peace treaty signed; continued tensions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5A7A7-56A5-4F1A-B9D1-6CB643367889}" type="slidenum">
              <a:rPr lang="en-US" altLang="en-US" smtClean="0"/>
              <a:pPr>
                <a:defRPr/>
              </a:pPr>
              <a:t>46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Containment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Southeast Asian Treaty Organization (SEATO), Asian version of NATO</a:t>
            </a:r>
          </a:p>
          <a:p>
            <a:pPr eaLnBrk="1" hangingPunct="1"/>
            <a:r>
              <a:rPr lang="en-US" smtClean="0"/>
              <a:t>“Domino theory” moves President Eisenhower (1890-1969) to consider nuclear weapon use in Korea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5539C-889E-4962-8398-34D1A0530B4E}" type="slidenum">
              <a:rPr lang="en-US" altLang="en-US" smtClean="0"/>
              <a:pPr>
                <a:defRPr/>
              </a:pPr>
              <a:t>47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Soviet-Chinese Tensions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Chinese believe Soviet aid programs too modest, too many strings attached</a:t>
            </a:r>
          </a:p>
          <a:p>
            <a:pPr eaLnBrk="1" hangingPunct="1"/>
            <a:r>
              <a:rPr lang="en-US" smtClean="0"/>
              <a:t>Competing for influence in Africa, Asia</a:t>
            </a:r>
          </a:p>
          <a:p>
            <a:pPr eaLnBrk="1" hangingPunct="1"/>
            <a:r>
              <a:rPr lang="en-US" smtClean="0"/>
              <a:t>Successful nuclear testing in 1964 elevates Chinese prestige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74B9E-0EF6-499A-ACAD-6E262BA18CA2}" type="slidenum">
              <a:rPr lang="en-US" altLang="en-US"/>
              <a:pPr>
                <a:defRPr/>
              </a:pPr>
              <a:t>48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Cuba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Fidel Castro Ruz (1926-), 1959 revolution </a:t>
            </a:r>
          </a:p>
          <a:p>
            <a:pPr eaLnBrk="1" hangingPunct="1"/>
            <a:r>
              <a:rPr lang="en-US" smtClean="0"/>
              <a:t>Accepts massive Soviet aid</a:t>
            </a:r>
          </a:p>
          <a:p>
            <a:pPr eaLnBrk="1" hangingPunct="1"/>
            <a:r>
              <a:rPr lang="en-US" smtClean="0"/>
              <a:t>Supports USSR’s foreign policy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518D7E-03D2-4E30-A0A2-8C259DDB48B3}" type="slidenum">
              <a:rPr lang="en-US" altLang="en-US"/>
              <a:pPr>
                <a:defRPr/>
              </a:pPr>
              <a:t>49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Chinese Resistance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Japanese aggression spurs “united front” policy between Chinese Communists and Nationalists</a:t>
            </a:r>
          </a:p>
          <a:p>
            <a:pPr eaLnBrk="1" hangingPunct="1"/>
            <a:r>
              <a:rPr lang="en-US" smtClean="0"/>
              <a:t>Guerilla warfare ties down half of the Japanese army</a:t>
            </a:r>
          </a:p>
          <a:p>
            <a:pPr eaLnBrk="1" hangingPunct="1"/>
            <a:r>
              <a:rPr lang="en-US" smtClean="0"/>
              <a:t>Yet continued clashes between Communists and Nationalists</a:t>
            </a:r>
          </a:p>
          <a:p>
            <a:pPr lvl="1" eaLnBrk="1" hangingPunct="1"/>
            <a:r>
              <a:rPr lang="en-US" smtClean="0"/>
              <a:t>Communists gain popular support, upper hand by end of the war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7C8F7-02EF-4C29-BB34-89541AC18E98}" type="slidenum">
              <a:rPr lang="en-US" altLang="en-US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Bay of Pigs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Castro declares undying allegiance to Soviet foreign policy, 1960</a:t>
            </a:r>
          </a:p>
          <a:p>
            <a:pPr eaLnBrk="1" hangingPunct="1"/>
            <a:r>
              <a:rPr lang="en-US" smtClean="0"/>
              <a:t>Kennedy and CIA send 1,500 Cubans into Bay of Pigs to spur revolution</a:t>
            </a:r>
          </a:p>
          <a:p>
            <a:pPr eaLnBrk="1" hangingPunct="1"/>
            <a:r>
              <a:rPr lang="en-US" smtClean="0"/>
              <a:t>American air support does not appear; force destroyed in 3 days</a:t>
            </a:r>
          </a:p>
          <a:p>
            <a:pPr eaLnBrk="1" hangingPunct="1"/>
            <a:r>
              <a:rPr lang="en-US" smtClean="0"/>
              <a:t>U.S. embarrassment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7E0B0-06D1-4464-A6BE-31F5453284B0}" type="slidenum">
              <a:rPr lang="en-US" altLang="en-US" smtClean="0"/>
              <a:pPr>
                <a:defRPr/>
              </a:pPr>
              <a:t>50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Fidel Castro at the Bay of Pigs  </a:t>
            </a:r>
          </a:p>
        </p:txBody>
      </p:sp>
      <p:pic>
        <p:nvPicPr>
          <p:cNvPr id="55299" name="Picture 5" descr="Castro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5625" y="1447800"/>
            <a:ext cx="5492750" cy="4530725"/>
          </a:xfr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1B3-6BC8-44B5-AF45-822D3B3FEB72}" type="slidenum">
              <a:rPr lang="en-US" altLang="en-US"/>
              <a:pPr>
                <a:defRPr/>
              </a:pPr>
              <a:t>51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Cuban Missile Crisis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October 1962, Soviets begin assembling missiles in Cuba</a:t>
            </a:r>
          </a:p>
          <a:p>
            <a:pPr eaLnBrk="1" hangingPunct="1"/>
            <a:r>
              <a:rPr lang="en-US" smtClean="0"/>
              <a:t>Kennedy publicly challenges Soviet Union</a:t>
            </a:r>
          </a:p>
          <a:p>
            <a:pPr eaLnBrk="1" hangingPunct="1"/>
            <a:r>
              <a:rPr lang="en-US" smtClean="0"/>
              <a:t>Quarantines Cuba</a:t>
            </a:r>
          </a:p>
          <a:p>
            <a:pPr eaLnBrk="1" hangingPunct="1"/>
            <a:r>
              <a:rPr lang="en-US" smtClean="0"/>
              <a:t>Soviets concede, but U.S. guarantees noninterference with Castro regime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D05CA-B686-4896-B346-D3FFC33AA4DA}" type="slidenum">
              <a:rPr lang="en-US" altLang="en-US" smtClean="0"/>
              <a:pPr>
                <a:defRPr/>
              </a:pPr>
              <a:t>52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Soviet Intervention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De-Stalinization under Nikita Khrushchev </a:t>
            </a:r>
            <a:br>
              <a:rPr lang="en-US" smtClean="0"/>
            </a:br>
            <a:r>
              <a:rPr lang="en-US" smtClean="0"/>
              <a:t>(1894-1971)</a:t>
            </a:r>
          </a:p>
          <a:p>
            <a:pPr lvl="1" eaLnBrk="1" hangingPunct="1"/>
            <a:r>
              <a:rPr lang="en-US" smtClean="0"/>
              <a:t>Political thaw in governmental control</a:t>
            </a:r>
          </a:p>
          <a:p>
            <a:pPr eaLnBrk="1" hangingPunct="1"/>
            <a:r>
              <a:rPr lang="en-US" smtClean="0"/>
              <a:t>Emboldens experimentation by other communist leaders</a:t>
            </a:r>
          </a:p>
          <a:p>
            <a:pPr lvl="1" eaLnBrk="1" hangingPunct="1"/>
            <a:r>
              <a:rPr lang="en-US" smtClean="0"/>
              <a:t>Hungarian uprising; crushed by Soviets 1956</a:t>
            </a:r>
          </a:p>
          <a:p>
            <a:pPr lvl="1" eaLnBrk="1" hangingPunct="1"/>
            <a:r>
              <a:rPr lang="en-US" smtClean="0"/>
              <a:t>“Prague Spring”</a:t>
            </a:r>
          </a:p>
          <a:p>
            <a:pPr eaLnBrk="1" hangingPunct="1"/>
            <a:r>
              <a:rPr lang="en-US" smtClean="0"/>
              <a:t>Brezhnev doctrine (doctrine of limited sovereignty)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C3833B-51AC-4F92-A539-3EF4E4AEDF3A}" type="slidenum">
              <a:rPr lang="en-US" altLang="en-US"/>
              <a:pPr>
                <a:defRPr/>
              </a:pPr>
              <a:t>53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Détente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Reduction in hostility between nuclear superpowers</a:t>
            </a:r>
          </a:p>
          <a:p>
            <a:pPr eaLnBrk="1" hangingPunct="1"/>
            <a:r>
              <a:rPr lang="en-US" smtClean="0"/>
              <a:t>Strategic Arms Limitations Talks (SALT)</a:t>
            </a:r>
          </a:p>
          <a:p>
            <a:pPr eaLnBrk="1" hangingPunct="1"/>
            <a:r>
              <a:rPr lang="en-US" smtClean="0"/>
              <a:t>State visit by President Nixon (1913-1994) to China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71FA9-BC30-4413-BB64-F01BE94D2CAC}" type="slidenum">
              <a:rPr lang="en-US" altLang="en-US" smtClean="0"/>
              <a:pPr>
                <a:defRPr/>
              </a:pPr>
              <a:t>54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Italian Aggression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Benito Mussolini invades Ethiopia with overpowering force</a:t>
            </a:r>
          </a:p>
          <a:p>
            <a:pPr lvl="1" eaLnBrk="1" hangingPunct="1"/>
            <a:r>
              <a:rPr lang="en-US" smtClean="0"/>
              <a:t>2,000 Italian troops killed, 275,000 Ethiopians killed</a:t>
            </a:r>
          </a:p>
          <a:p>
            <a:pPr eaLnBrk="1" hangingPunct="1"/>
            <a:r>
              <a:rPr lang="en-US" smtClean="0"/>
              <a:t>Also takes Libya, Albania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ED3316-521D-481B-9E33-F2B25EB4B649}" type="slidenum">
              <a:rPr lang="en-US" altLang="en-US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Germany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Adolf Hitler (1889-1945) withdraws from League of Nations</a:t>
            </a:r>
          </a:p>
          <a:p>
            <a:pPr eaLnBrk="1" hangingPunct="1"/>
            <a:r>
              <a:rPr lang="en-US" smtClean="0"/>
              <a:t>Remilitarizes Germany</a:t>
            </a:r>
          </a:p>
          <a:p>
            <a:pPr eaLnBrk="1" hangingPunct="1"/>
            <a:r>
              <a:rPr lang="en-US" i="1" smtClean="0"/>
              <a:t>Anschluss</a:t>
            </a:r>
            <a:r>
              <a:rPr lang="en-US" smtClean="0"/>
              <a:t> (“Union”) with Austria, 1938</a:t>
            </a:r>
          </a:p>
          <a:p>
            <a:pPr eaLnBrk="1" hangingPunct="1"/>
            <a:r>
              <a:rPr lang="en-US" smtClean="0"/>
              <a:t>Pressure on Sudetenland (Czechoslovakia)</a:t>
            </a:r>
            <a:endParaRPr lang="en-US" i="1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5A198-B380-44F8-9EEC-9032820E368C}" type="slidenum">
              <a:rPr lang="en-US" altLang="en-US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Munich Conference (1938)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Italy, France, Great Britain, Germany meet</a:t>
            </a:r>
          </a:p>
          <a:p>
            <a:pPr eaLnBrk="1" hangingPunct="1"/>
            <a:r>
              <a:rPr lang="en-US" smtClean="0"/>
              <a:t>Allies follow policy of appeasement</a:t>
            </a:r>
          </a:p>
          <a:p>
            <a:pPr eaLnBrk="1" hangingPunct="1"/>
            <a:r>
              <a:rPr lang="en-US" smtClean="0"/>
              <a:t>Hitler promises to halt expansionist efforts</a:t>
            </a:r>
          </a:p>
          <a:p>
            <a:pPr eaLnBrk="1" hangingPunct="1"/>
            <a:r>
              <a:rPr lang="en-US" smtClean="0"/>
              <a:t>British Prime Minister Neville Chamberlain (1869-1940) promises “peace for our time”</a:t>
            </a:r>
          </a:p>
          <a:p>
            <a:pPr eaLnBrk="1" hangingPunct="1"/>
            <a:r>
              <a:rPr lang="en-US" smtClean="0"/>
              <a:t>Hitler signs secret Russian-German Treaty of Nonaggression (August 1939)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E6054-4932-4474-99DF-FFC9BAF11A78}" type="slidenum">
              <a:rPr lang="en-US" altLang="en-US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Germany Conquers Europe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Invades Poland, September 1, 1939</a:t>
            </a:r>
          </a:p>
          <a:p>
            <a:pPr eaLnBrk="1" hangingPunct="1"/>
            <a:r>
              <a:rPr lang="en-US" i="1" smtClean="0"/>
              <a:t>Blitzkrieg</a:t>
            </a:r>
            <a:r>
              <a:rPr lang="en-US" smtClean="0"/>
              <a:t>: “lightning war” strategy</a:t>
            </a:r>
          </a:p>
          <a:p>
            <a:pPr lvl="1" eaLnBrk="1" hangingPunct="1"/>
            <a:r>
              <a:rPr lang="en-US" smtClean="0"/>
              <a:t>Air forces soften up target, armored divisions rush in</a:t>
            </a:r>
          </a:p>
          <a:p>
            <a:pPr eaLnBrk="1" hangingPunct="1"/>
            <a:r>
              <a:rPr lang="en-US" smtClean="0"/>
              <a:t>German U-boats (submarines) patrol Atlantic, threaten British shipping</a:t>
            </a:r>
          </a:p>
          <a:p>
            <a:pPr eaLnBrk="1" hangingPunct="1"/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12682-ED19-4708-BBB8-244BA8CF911A}" type="slidenum">
              <a:rPr lang="en-US" altLang="en-US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20"/>
  <p:tag name="MMPROD_UIDATA" val="&lt;database version=&quot;7.0&quot;&gt;&lt;object type=&quot;1&quot; unique_id=&quot;10001&quot;&gt;&lt;object type=&quot;8&quot; unique_id=&quot;11412&quot;&gt;&lt;/object&gt;&lt;object type=&quot;2&quot; unique_id=&quot;11413&quot;&gt;&lt;object type=&quot;3&quot; unique_id=&quot;11414&quot;&gt;&lt;property id=&quot;20148&quot; value=&quot;5&quot;/&gt;&lt;property id=&quot;20300&quot; value=&quot;Slide 1 - &amp;quot;Chapter 36&amp;quot;&quot;/&gt;&lt;property id=&quot;20307&quot; value=&quot;256&quot;/&gt;&lt;/object&gt;&lt;object type=&quot;3&quot; unique_id=&quot;11415&quot;&gt;&lt;property id=&quot;20148&quot; value=&quot;5&quot;/&gt;&lt;property id=&quot;20300&quot; value=&quot;Slide 2 - &amp;quot;The Second World War&amp;quot;&quot;/&gt;&lt;property id=&quot;20307&quot; value=&quot;260&quot;/&gt;&lt;/object&gt;&lt;object type=&quot;3&quot; unique_id=&quot;11416&quot;&gt;&lt;property id=&quot;20148&quot; value=&quot;5&quot;/&gt;&lt;property id=&quot;20300&quot; value=&quot;Slide 3 - &amp;quot;Axis Rally in Tokyo&amp;quot;&quot;/&gt;&lt;property id=&quot;20307&quot; value=&quot;291&quot;/&gt;&lt;/object&gt;&lt;object type=&quot;3&quot; unique_id=&quot;11417&quot;&gt;&lt;property id=&quot;20148&quot; value=&quot;5&quot;/&gt;&lt;property id=&quot;20300&quot; value=&quot;Slide 4 - &amp;quot;Japan’s War in China&amp;quot;&quot;/&gt;&lt;property id=&quot;20307&quot; value=&quot;261&quot;/&gt;&lt;/object&gt;&lt;object type=&quot;3&quot; unique_id=&quot;11418&quot;&gt;&lt;property id=&quot;20148&quot; value=&quot;5&quot;/&gt;&lt;property id=&quot;20300&quot; value=&quot;Slide 5 - &amp;quot;Chinese Resistance&amp;quot;&quot;/&gt;&lt;property id=&quot;20307&quot; value=&quot;262&quot;/&gt;&lt;/object&gt;&lt;object type=&quot;3&quot; unique_id=&quot;11419&quot;&gt;&lt;property id=&quot;20148&quot; value=&quot;5&quot;/&gt;&lt;property id=&quot;20300&quot; value=&quot;Slide 6 - &amp;quot;Italian Aggression&amp;quot;&quot;/&gt;&lt;property id=&quot;20307&quot; value=&quot;263&quot;/&gt;&lt;/object&gt;&lt;object type=&quot;3&quot; unique_id=&quot;11420&quot;&gt;&lt;property id=&quot;20148&quot; value=&quot;5&quot;/&gt;&lt;property id=&quot;20300&quot; value=&quot;Slide 7 - &amp;quot;Germany&amp;quot;&quot;/&gt;&lt;property id=&quot;20307&quot; value=&quot;264&quot;/&gt;&lt;/object&gt;&lt;object type=&quot;3&quot; unique_id=&quot;11421&quot;&gt;&lt;property id=&quot;20148&quot; value=&quot;5&quot;/&gt;&lt;property id=&quot;20300&quot; value=&quot;Slide 8 - &amp;quot;Munich Conference (1938)&amp;quot;&quot;/&gt;&lt;property id=&quot;20307&quot; value=&quot;265&quot;/&gt;&lt;/object&gt;&lt;object type=&quot;3&quot; unique_id=&quot;11422&quot;&gt;&lt;property id=&quot;20148&quot; value=&quot;5&quot;/&gt;&lt;property id=&quot;20300&quot; value=&quot;Slide 9 - &amp;quot;Germany Conquers Europe&amp;quot;&quot;/&gt;&lt;property id=&quot;20307&quot; value=&quot;266&quot;/&gt;&lt;/object&gt;&lt;object type=&quot;3&quot; unique_id=&quot;11423&quot;&gt;&lt;property id=&quot;20148&quot; value=&quot;5&quot;/&gt;&lt;property id=&quot;20300&quot; value=&quot;Slide 10 - &amp;quot;The Fall of France&amp;quot;&quot;/&gt;&lt;property id=&quot;20307&quot; value=&quot;267&quot;/&gt;&lt;/object&gt;&lt;object type=&quot;3&quot; unique_id=&quot;11424&quot;&gt;&lt;property id=&quot;20148&quot; value=&quot;5&quot;/&gt;&lt;property id=&quot;20300&quot; value=&quot;Slide 11 - &amp;quot;The Battle of Britain&amp;quot;&quot;/&gt;&lt;property id=&quot;20307&quot; value=&quot;268&quot;/&gt;&lt;/object&gt;&lt;object type=&quot;3&quot; unique_id=&quot;11425&quot;&gt;&lt;property id=&quot;20148&quot; value=&quot;5&quot;/&gt;&lt;property id=&quot;20300&quot; value=&quot;Slide 12 - &amp;quot;Operation Barbarossa&amp;quot;&quot;/&gt;&lt;property id=&quot;20307&quot; value=&quot;269&quot;/&gt;&lt;/object&gt;&lt;object type=&quot;3&quot; unique_id=&quot;11426&quot;&gt;&lt;property id=&quot;20148&quot; value=&quot;5&quot;/&gt;&lt;property id=&quot;20300&quot; value=&quot;Slide 13 - &amp;quot;High Tide of Axis Expansion in Europe and North Africa, 1942-1943&amp;quot;&quot;/&gt;&lt;property id=&quot;20307&quot; value=&quot;257&quot;/&gt;&lt;/object&gt;&lt;object type=&quot;3&quot; unique_id=&quot;11427&quot;&gt;&lt;property id=&quot;20148&quot; value=&quot;5&quot;/&gt;&lt;property id=&quot;20300&quot; value=&quot;Slide 14 - &amp;quot;U.S. Involvement in WWII before Pearl Harbor&amp;quot;&quot;/&gt;&lt;property id=&quot;20307&quot; value=&quot;270&quot;/&gt;&lt;/object&gt;&lt;object type=&quot;3&quot; unique_id=&quot;11428&quot;&gt;&lt;property id=&quot;20148&quot; value=&quot;5&quot;/&gt;&lt;property id=&quot;20300&quot; value=&quot;Slide 15 - &amp;quot;Pearl Harbor (December 7, 1941)&amp;amp;#x09;&amp;quot;&quot;/&gt;&lt;property id=&quot;20307&quot; value=&quot;271&quot;/&gt;&lt;/object&gt;&lt;object type=&quot;3&quot; unique_id=&quot;11429&quot;&gt;&lt;property id=&quot;20148&quot; value=&quot;5&quot;/&gt;&lt;property id=&quot;20300&quot; value=&quot;Slide 16 - &amp;quot;Wreckage from Pearl Harbor&amp;quot;&quot;/&gt;&lt;property id=&quot;20307&quot; value=&quot;293&quot;/&gt;&lt;/object&gt;&lt;object type=&quot;3&quot; unique_id=&quot;11430&quot;&gt;&lt;property id=&quot;20148&quot; value=&quot;5&quot;/&gt;&lt;property id=&quot;20300&quot; value=&quot;Slide 17 - &amp;quot;Japanese Victories&amp;quot;&quot;/&gt;&lt;property id=&quot;20307&quot; value=&quot;272&quot;/&gt;&lt;/object&gt;&lt;object type=&quot;3&quot; unique_id=&quot;11431&quot;&gt;&lt;property id=&quot;20148&quot; value=&quot;5&quot;/&gt;&lt;property id=&quot;20300&quot; value=&quot;Slide 18 - &amp;quot;World War II in Asia and the Pacific&amp;quot;&quot;/&gt;&lt;property id=&quot;20307&quot; value=&quot;258&quot;/&gt;&lt;/object&gt;&lt;object type=&quot;3&quot; unique_id=&quot;11432&quot;&gt;&lt;property id=&quot;20148&quot; value=&quot;5&quot;/&gt;&lt;property id=&quot;20300&quot; value=&quot;Slide 19 - &amp;quot;Defeat of the Axis Powers&amp;quot;&quot;/&gt;&lt;property id=&quot;20307&quot; value=&quot;273&quot;/&gt;&lt;/object&gt;&lt;object type=&quot;3&quot; unique_id=&quot;11433&quot;&gt;&lt;property id=&quot;20148&quot; value=&quot;5&quot;/&gt;&lt;property id=&quot;20300&quot; value=&quot;Slide 20 - &amp;quot;Allied Victory in Europe&amp;quot;&quot;/&gt;&lt;property id=&quot;20307&quot; value=&quot;274&quot;/&gt;&lt;/object&gt;&lt;object type=&quot;3&quot; unique_id=&quot;11434&quot;&gt;&lt;property id=&quot;20148&quot; value=&quot;5&quot;/&gt;&lt;property id=&quot;20300&quot; value=&quot;Slide 21 - &amp;quot;Turning the Tide in the Pacific&amp;quot;&quot;/&gt;&lt;property id=&quot;20307&quot; value=&quot;275&quot;/&gt;&lt;/object&gt;&lt;object type=&quot;3&quot; unique_id=&quot;11435&quot;&gt;&lt;property id=&quot;20148&quot; value=&quot;5&quot;/&gt;&lt;property id=&quot;20300&quot; value=&quot;Slide 22 - &amp;quot;Japanese Surrender&amp;quot;&quot;/&gt;&lt;property id=&quot;20307&quot; value=&quot;276&quot;/&gt;&lt;/object&gt;&lt;object type=&quot;3&quot; unique_id=&quot;11436&quot;&gt;&lt;property id=&quot;20148&quot; value=&quot;5&quot;/&gt;&lt;property id=&quot;20300&quot; value=&quot;Slide 23 - &amp;quot;Hiroshima after the Bomb&amp;quot;&quot;/&gt;&lt;property id=&quot;20307&quot; value=&quot;292&quot;/&gt;&lt;/object&gt;&lt;object type=&quot;3&quot; unique_id=&quot;11437&quot;&gt;&lt;property id=&quot;20148&quot; value=&quot;5&quot;/&gt;&lt;property id=&quot;20300&quot; value=&quot;Slide 24 - &amp;quot;Varieties of Wartime Occupation&amp;quot;&quot;/&gt;&lt;property id=&quot;20307&quot; value=&quot;277&quot;/&gt;&lt;/object&gt;&lt;object type=&quot;3&quot; unique_id=&quot;11438&quot;&gt;&lt;property id=&quot;20148&quot; value=&quot;5&quot;/&gt;&lt;property id=&quot;20300&quot; value=&quot;Slide 25 - &amp;quot;Collaboration&amp;quot;&quot;/&gt;&lt;property id=&quot;20307&quot; value=&quot;278&quot;/&gt;&lt;/object&gt;&lt;object type=&quot;3&quot; unique_id=&quot;11439&quot;&gt;&lt;property id=&quot;20148&quot; value=&quot;5&quot;/&gt;&lt;property id=&quot;20300&quot; value=&quot;Slide 26 - &amp;quot;Resistance&amp;quot;&quot;/&gt;&lt;property id=&quot;20307&quot; value=&quot;279&quot;/&gt;&lt;/object&gt;&lt;object type=&quot;3&quot; unique_id=&quot;11440&quot;&gt;&lt;property id=&quot;20148&quot; value=&quot;5&quot;/&gt;&lt;property id=&quot;20300&quot; value=&quot;Slide 27 - &amp;quot;Nazi Genocide and the Jews&amp;quot;&quot;/&gt;&lt;property id=&quot;20307&quot; value=&quot;280&quot;/&gt;&lt;/object&gt;&lt;object type=&quot;3&quot; unique_id=&quot;11441&quot;&gt;&lt;property id=&quot;20148&quot; value=&quot;5&quot;/&gt;&lt;property id=&quot;20300&quot; value=&quot;Slide 28 - &amp;quot;The Final Solution&amp;quot;&quot;/&gt;&lt;property id=&quot;20307&quot; value=&quot;281&quot;/&gt;&lt;/object&gt;&lt;object type=&quot;3&quot; unique_id=&quot;11442&quot;&gt;&lt;property id=&quot;20148&quot; value=&quot;5&quot;/&gt;&lt;property id=&quot;20300&quot; value=&quot;Slide 29 - &amp;quot;The Holocaust&amp;quot;&quot;/&gt;&lt;property id=&quot;20307&quot; value=&quot;282&quot;/&gt;&lt;/object&gt;&lt;object type=&quot;3&quot; unique_id=&quot;11443&quot;&gt;&lt;property id=&quot;20148&quot; value=&quot;5&quot;/&gt;&lt;property id=&quot;20300&quot; value=&quot;Slide 30 - &amp;quot;The Holocaust in Europe, 1933-1945&amp;quot;&quot;/&gt;&lt;property id=&quot;20307&quot; value=&quot;259&quot;/&gt;&lt;/object&gt;&lt;object type=&quot;3&quot; unique_id=&quot;11444&quot;&gt;&lt;property id=&quot;20148&quot; value=&quot;5&quot;/&gt;&lt;property id=&quot;20300&quot; value=&quot;Slide 31 - &amp;quot;Jewish Resistance&amp;quot;&quot;/&gt;&lt;property id=&quot;20307&quot; value=&quot;283&quot;/&gt;&lt;/object&gt;&lt;object type=&quot;3&quot; unique_id=&quot;11445&quot;&gt;&lt;property id=&quot;20148&quot; value=&quot;5&quot;/&gt;&lt;property id=&quot;20300&quot; value=&quot;Slide 32 - &amp;quot;Women and the War&amp;quot;&quot;/&gt;&lt;property id=&quot;20307&quot; value=&quot;284&quot;/&gt;&lt;/object&gt;&lt;object type=&quot;3&quot; unique_id=&quot;11446&quot;&gt;&lt;property id=&quot;20148&quot; value=&quot;5&quot;/&gt;&lt;property id=&quot;20300&quot; value=&quot;Slide 33 - &amp;quot;Women’s Roles&amp;quot;&quot;/&gt;&lt;property id=&quot;20307&quot; value=&quot;285&quot;/&gt;&lt;/object&gt;&lt;object type=&quot;3&quot; unique_id=&quot;11447&quot;&gt;&lt;property id=&quot;20148&quot; value=&quot;5&quot;/&gt;&lt;property id=&quot;20300&quot; value=&quot;Slide 34 - &amp;quot;“Comfort Women”&amp;quot;&quot;/&gt;&lt;property id=&quot;20307&quot; value=&quot;286&quot;/&gt;&lt;/object&gt;&lt;object type=&quot;3&quot; unique_id=&quot;11448&quot;&gt;&lt;property id=&quot;20148&quot; value=&quot;5&quot;/&gt;&lt;property id=&quot;20300&quot; value=&quot;Slide 35 - &amp;quot;Origins of the Cold War&amp;quot;&quot;/&gt;&lt;property id=&quot;20307&quot; value=&quot;294&quot;/&gt;&lt;/object&gt;&lt;object type=&quot;3&quot; unique_id=&quot;11449&quot;&gt;&lt;property id=&quot;20148&quot; value=&quot;5&quot;/&gt;&lt;property id=&quot;20300&quot; value=&quot;Slide 36 - &amp;quot;The Truman Doctrine (1947)&amp;quot;&quot;/&gt;&lt;property id=&quot;20307&quot; value=&quot;289&quot;/&gt;&lt;/object&gt;&lt;object type=&quot;3&quot; unique_id=&quot;11450&quot;&gt;&lt;property id=&quot;20148&quot; value=&quot;5&quot;/&gt;&lt;property id=&quot;20300&quot; value=&quot;Slide 37 - &amp;quot;The Marshall Plan  &amp;quot;&quot;/&gt;&lt;property id=&quot;20307&quot; value=&quot;290&quot;/&gt;&lt;/object&gt;&lt;object type=&quot;3&quot; unique_id=&quot;11451&quot;&gt;&lt;property id=&quot;20148&quot; value=&quot;5&quot;/&gt;&lt;property id=&quot;20300&quot; value=&quot;Slide 38 - &amp;quot;Military Alliances&amp;quot;&quot;/&gt;&lt;property id=&quot;20307&quot; value=&quot;295&quot;/&gt;&lt;/object&gt;&lt;object type=&quot;3&quot; unique_id=&quot;11452&quot;&gt;&lt;property id=&quot;20148&quot; value=&quot;5&quot;/&gt;&lt;property id=&quot;20300&quot; value=&quot;Slide 39 - &amp;quot;A Divided Germany&amp;quot;&quot;/&gt;&lt;property id=&quot;20307&quot; value=&quot;296&quot;/&gt;&lt;/object&gt;&lt;object type=&quot;3&quot; unique_id=&quot;11453&quot;&gt;&lt;property id=&quot;20148&quot; value=&quot;5&quot;/&gt;&lt;property id=&quot;20300&quot; value=&quot;Slide 40 - &amp;quot;Occupied Germany, 1945-1949&amp;quot;&quot;/&gt;&lt;property id=&quot;20307&quot; value=&quot;297&quot;/&gt;&lt;/object&gt;&lt;object type=&quot;3&quot; unique_id=&quot;11454&quot;&gt;&lt;property id=&quot;20148&quot; value=&quot;5&quot;/&gt;&lt;property id=&quot;20300&quot; value=&quot;Slide 41 - &amp;quot;Berlin Airlift&amp;quot;&quot;/&gt;&lt;property id=&quot;20307&quot; value=&quot;298&quot;/&gt;&lt;/object&gt;&lt;object type=&quot;3&quot; unique_id=&quot;11455&quot;&gt;&lt;property id=&quot;20148&quot; value=&quot;5&quot;/&gt;&lt;property id=&quot;20300&quot; value=&quot;Slide 42 - &amp;quot;Construction of the Berlin Wall&amp;quot;&quot;/&gt;&lt;property id=&quot;20307&quot; value=&quot;299&quot;/&gt;&lt;/object&gt;&lt;object type=&quot;3&quot; unique_id=&quot;11456&quot;&gt;&lt;property id=&quot;20148&quot; value=&quot;5&quot;/&gt;&lt;property id=&quot;20300&quot; value=&quot;Slide 43 - &amp;quot;The People’s Republic of China&amp;quot;&quot;/&gt;&lt;property id=&quot;20307&quot; value=&quot;300&quot;/&gt;&lt;/object&gt;&lt;object type=&quot;3&quot; unique_id=&quot;11457&quot;&gt;&lt;property id=&quot;20148&quot; value=&quot;5&quot;/&gt;&lt;property id=&quot;20300&quot; value=&quot;Slide 44 - &amp;quot;Beijing-Moscow Relations&amp;quot;&quot;/&gt;&lt;property id=&quot;20307&quot; value=&quot;301&quot;/&gt;&lt;/object&gt;&lt;object type=&quot;3&quot; unique_id=&quot;11458&quot;&gt;&lt;property id=&quot;20148&quot; value=&quot;5&quot;/&gt;&lt;property id=&quot;20300&quot; value=&quot;Slide 45 - &amp;quot;Division of Korea&amp;quot;&quot;/&gt;&lt;property id=&quot;20307&quot; value=&quot;302&quot;/&gt;&lt;/object&gt;&lt;object type=&quot;3&quot; unique_id=&quot;11459&quot;&gt;&lt;property id=&quot;20148&quot; value=&quot;5&quot;/&gt;&lt;property id=&quot;20300&quot; value=&quot;Slide 46 - &amp;quot;Korean War&amp;quot;&quot;/&gt;&lt;property id=&quot;20307&quot; value=&quot;303&quot;/&gt;&lt;/object&gt;&lt;object type=&quot;3&quot; unique_id=&quot;11460&quot;&gt;&lt;property id=&quot;20148&quot; value=&quot;5&quot;/&gt;&lt;property id=&quot;20300&quot; value=&quot;Slide 47 - &amp;quot;Containment&amp;quot;&quot;/&gt;&lt;property id=&quot;20307&quot; value=&quot;304&quot;/&gt;&lt;/object&gt;&lt;object type=&quot;3&quot; unique_id=&quot;11461&quot;&gt;&lt;property id=&quot;20148&quot; value=&quot;5&quot;/&gt;&lt;property id=&quot;20300&quot; value=&quot;Slide 48 - &amp;quot;Soviet-Chinese Tensions&amp;quot;&quot;/&gt;&lt;property id=&quot;20307&quot; value=&quot;305&quot;/&gt;&lt;/object&gt;&lt;object type=&quot;3&quot; unique_id=&quot;11462&quot;&gt;&lt;property id=&quot;20148&quot; value=&quot;5&quot;/&gt;&lt;property id=&quot;20300&quot; value=&quot;Slide 49 - &amp;quot;Cuba&amp;quot;&quot;/&gt;&lt;property id=&quot;20307&quot; value=&quot;306&quot;/&gt;&lt;/object&gt;&lt;object type=&quot;3&quot; unique_id=&quot;11463&quot;&gt;&lt;property id=&quot;20148&quot; value=&quot;5&quot;/&gt;&lt;property id=&quot;20300&quot; value=&quot;Slide 50 - &amp;quot;The Bay of Pigs&amp;quot;&quot;/&gt;&lt;property id=&quot;20307&quot; value=&quot;307&quot;/&gt;&lt;/object&gt;&lt;object type=&quot;3&quot; unique_id=&quot;11464&quot;&gt;&lt;property id=&quot;20148&quot; value=&quot;5&quot;/&gt;&lt;property id=&quot;20300&quot; value=&quot;Slide 51 - &amp;quot;Fidel Castro at the Bay of Pigs  &amp;quot;&quot;/&gt;&lt;property id=&quot;20307&quot; value=&quot;308&quot;/&gt;&lt;/object&gt;&lt;object type=&quot;3&quot; unique_id=&quot;11465&quot;&gt;&lt;property id=&quot;20148&quot; value=&quot;5&quot;/&gt;&lt;property id=&quot;20300&quot; value=&quot;Slide 52 - &amp;quot;Cuban Missile Crisis&amp;quot;&quot;/&gt;&lt;property id=&quot;20307&quot; value=&quot;309&quot;/&gt;&lt;/object&gt;&lt;object type=&quot;3&quot; unique_id=&quot;11466&quot;&gt;&lt;property id=&quot;20148&quot; value=&quot;5&quot;/&gt;&lt;property id=&quot;20300&quot; value=&quot;Slide 53 - &amp;quot;Soviet Intervention&amp;quot;&quot;/&gt;&lt;property id=&quot;20307&quot; value=&quot;310&quot;/&gt;&lt;/object&gt;&lt;object type=&quot;3&quot; unique_id=&quot;11467&quot;&gt;&lt;property id=&quot;20148&quot; value=&quot;5&quot;/&gt;&lt;property id=&quot;20300&quot; value=&quot;Slide 54 - &amp;quot;Détente&amp;quot;&quot;/&gt;&lt;property id=&quot;20307&quot; value=&quot;31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entley5">
  <a:themeElements>
    <a:clrScheme name="Edge 6">
      <a:dk1>
        <a:srgbClr val="333333"/>
      </a:dk1>
      <a:lt1>
        <a:srgbClr val="FFFFFF"/>
      </a:lt1>
      <a:dk2>
        <a:srgbClr val="006699"/>
      </a:dk2>
      <a:lt2>
        <a:srgbClr val="FFFFFF"/>
      </a:lt2>
      <a:accent1>
        <a:srgbClr val="CC9900"/>
      </a:accent1>
      <a:accent2>
        <a:srgbClr val="FF9900"/>
      </a:accent2>
      <a:accent3>
        <a:srgbClr val="AAB8CA"/>
      </a:accent3>
      <a:accent4>
        <a:srgbClr val="DADADA"/>
      </a:accent4>
      <a:accent5>
        <a:srgbClr val="E2CAAA"/>
      </a:accent5>
      <a:accent6>
        <a:srgbClr val="E78A00"/>
      </a:accent6>
      <a:hlink>
        <a:srgbClr val="FFCC00"/>
      </a:hlink>
      <a:folHlink>
        <a:srgbClr val="706F37"/>
      </a:folHlink>
    </a:clrScheme>
    <a:fontScheme name="Edg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bentley5</Template>
  <TotalTime>320</TotalTime>
  <Words>2514</Words>
  <Application>Microsoft Office PowerPoint</Application>
  <PresentationFormat>On-screen Show (4:3)</PresentationFormat>
  <Paragraphs>409</Paragraphs>
  <Slides>54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Times New Roman</vt:lpstr>
      <vt:lpstr>Wingdings</vt:lpstr>
      <vt:lpstr>Garamond</vt:lpstr>
      <vt:lpstr>bentley5</vt:lpstr>
      <vt:lpstr>Chapter 36</vt:lpstr>
      <vt:lpstr>The Second World War</vt:lpstr>
      <vt:lpstr>Axis Rally in Tokyo</vt:lpstr>
      <vt:lpstr>Japan’s War in China</vt:lpstr>
      <vt:lpstr>Chinese Resistance</vt:lpstr>
      <vt:lpstr>Italian Aggression</vt:lpstr>
      <vt:lpstr>Germany</vt:lpstr>
      <vt:lpstr>Munich Conference (1938)</vt:lpstr>
      <vt:lpstr>Germany Conquers Europe</vt:lpstr>
      <vt:lpstr>The Fall of France</vt:lpstr>
      <vt:lpstr>The Battle of Britain</vt:lpstr>
      <vt:lpstr>Operation Barbarossa</vt:lpstr>
      <vt:lpstr>High Tide of Axis Expansion in Europe and North Africa, 1942-1943</vt:lpstr>
      <vt:lpstr>U.S. Involvement in WWII before Pearl Harbor</vt:lpstr>
      <vt:lpstr>Pearl Harbor (December 7, 1941) </vt:lpstr>
      <vt:lpstr>Wreckage from Pearl Harbor</vt:lpstr>
      <vt:lpstr>Japanese Victories</vt:lpstr>
      <vt:lpstr>World War II in Asia and the Pacific</vt:lpstr>
      <vt:lpstr>Defeat of the Axis Powers</vt:lpstr>
      <vt:lpstr>Allied Victory in Europe</vt:lpstr>
      <vt:lpstr>Turning the Tide in the Pacific</vt:lpstr>
      <vt:lpstr>Japanese Surrender</vt:lpstr>
      <vt:lpstr>Hiroshima after the Bomb</vt:lpstr>
      <vt:lpstr>Varieties of Wartime Occupation</vt:lpstr>
      <vt:lpstr>Collaboration</vt:lpstr>
      <vt:lpstr>Resistance</vt:lpstr>
      <vt:lpstr>Nazi Genocide and the Jews</vt:lpstr>
      <vt:lpstr>The Final Solution</vt:lpstr>
      <vt:lpstr>The Holocaust</vt:lpstr>
      <vt:lpstr>The Holocaust in Europe, 1933-1945</vt:lpstr>
      <vt:lpstr>Jewish Resistance</vt:lpstr>
      <vt:lpstr>Women and the War</vt:lpstr>
      <vt:lpstr>Women’s Roles</vt:lpstr>
      <vt:lpstr>“Comfort Women”</vt:lpstr>
      <vt:lpstr>Origins of the Cold War</vt:lpstr>
      <vt:lpstr>The Truman Doctrine (1947)</vt:lpstr>
      <vt:lpstr>The Marshall Plan  </vt:lpstr>
      <vt:lpstr>Military Alliances</vt:lpstr>
      <vt:lpstr>A Divided Germany</vt:lpstr>
      <vt:lpstr>Occupied Germany, 1945-1949</vt:lpstr>
      <vt:lpstr>Berlin Airlift</vt:lpstr>
      <vt:lpstr>Construction of the Berlin Wall</vt:lpstr>
      <vt:lpstr>The People’s Republic of China</vt:lpstr>
      <vt:lpstr>Beijing-Moscow Relations</vt:lpstr>
      <vt:lpstr>Division of Korea</vt:lpstr>
      <vt:lpstr>Korean War</vt:lpstr>
      <vt:lpstr>Containment</vt:lpstr>
      <vt:lpstr>Soviet-Chinese Tensions</vt:lpstr>
      <vt:lpstr>Cuba</vt:lpstr>
      <vt:lpstr>The Bay of Pigs</vt:lpstr>
      <vt:lpstr>Fidel Castro at the Bay of Pigs  </vt:lpstr>
      <vt:lpstr>Cuban Missile Crisis</vt:lpstr>
      <vt:lpstr>Soviet Intervention</vt:lpstr>
      <vt:lpstr>Détente</vt:lpstr>
    </vt:vector>
  </TitlesOfParts>
  <Company>Florida Atlantic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37</dc:title>
  <dc:creator>Henry Abramson</dc:creator>
  <cp:lastModifiedBy>ventulethk</cp:lastModifiedBy>
  <cp:revision>17</cp:revision>
  <dcterms:created xsi:type="dcterms:W3CDTF">2004-11-30T19:30:10Z</dcterms:created>
  <dcterms:modified xsi:type="dcterms:W3CDTF">2013-02-06T18:47:27Z</dcterms:modified>
</cp:coreProperties>
</file>